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2" r:id="rId2"/>
    <p:sldId id="319" r:id="rId3"/>
    <p:sldId id="320" r:id="rId4"/>
    <p:sldId id="273" r:id="rId5"/>
    <p:sldId id="335" r:id="rId6"/>
    <p:sldId id="336" r:id="rId7"/>
    <p:sldId id="315" r:id="rId8"/>
    <p:sldId id="337" r:id="rId9"/>
    <p:sldId id="274" r:id="rId10"/>
    <p:sldId id="330" r:id="rId11"/>
    <p:sldId id="287" r:id="rId12"/>
    <p:sldId id="338" r:id="rId13"/>
    <p:sldId id="331" r:id="rId14"/>
    <p:sldId id="332" r:id="rId15"/>
    <p:sldId id="278" r:id="rId16"/>
    <p:sldId id="269" r:id="rId17"/>
    <p:sldId id="339" r:id="rId18"/>
    <p:sldId id="276" r:id="rId19"/>
    <p:sldId id="324" r:id="rId20"/>
    <p:sldId id="316" r:id="rId21"/>
    <p:sldId id="325" r:id="rId22"/>
    <p:sldId id="326" r:id="rId23"/>
    <p:sldId id="327" r:id="rId24"/>
    <p:sldId id="262" r:id="rId25"/>
    <p:sldId id="329" r:id="rId26"/>
    <p:sldId id="328" r:id="rId27"/>
    <p:sldId id="277" r:id="rId28"/>
    <p:sldId id="318" r:id="rId29"/>
    <p:sldId id="288" r:id="rId30"/>
    <p:sldId id="322" r:id="rId31"/>
    <p:sldId id="323" r:id="rId32"/>
    <p:sldId id="314" r:id="rId33"/>
    <p:sldId id="312" r:id="rId34"/>
    <p:sldId id="299" r:id="rId35"/>
    <p:sldId id="301" r:id="rId36"/>
    <p:sldId id="302" r:id="rId37"/>
    <p:sldId id="303" r:id="rId38"/>
    <p:sldId id="306" r:id="rId39"/>
    <p:sldId id="308" r:id="rId40"/>
    <p:sldId id="279" r:id="rId41"/>
    <p:sldId id="257" r:id="rId42"/>
    <p:sldId id="340" r:id="rId43"/>
    <p:sldId id="295" r:id="rId44"/>
    <p:sldId id="294" r:id="rId45"/>
    <p:sldId id="296" r:id="rId46"/>
    <p:sldId id="282" r:id="rId47"/>
    <p:sldId id="265"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4291" autoAdjust="0"/>
  </p:normalViewPr>
  <p:slideViewPr>
    <p:cSldViewPr snapToGrid="0">
      <p:cViewPr>
        <p:scale>
          <a:sx n="72" d="100"/>
          <a:sy n="72" d="100"/>
        </p:scale>
        <p:origin x="684" y="78"/>
      </p:cViewPr>
      <p:guideLst>
        <p:guide orient="horz" pos="2115"/>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91EEF-CE8B-40BE-B508-1FCFD8E01D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41C9F5F-DFA2-4A40-B92A-FDFB84DC79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813FD26-9F29-41C1-A9B1-6EC6E42D2B1E}"/>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5" name="Footer Placeholder 4">
            <a:extLst>
              <a:ext uri="{FF2B5EF4-FFF2-40B4-BE49-F238E27FC236}">
                <a16:creationId xmlns:a16="http://schemas.microsoft.com/office/drawing/2014/main" id="{674F1643-5C4D-41C2-B597-BAF90B0F55F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6A97907-3FBF-4D7A-ACD1-527B6C3077A3}"/>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3596528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4FDBF-0048-4A8D-9C9C-FF32D733B31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9B175F3-9298-4A5D-A40D-DF4C582F564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CBD91B1-3BDF-426A-94DB-928E7A1A345E}"/>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5" name="Footer Placeholder 4">
            <a:extLst>
              <a:ext uri="{FF2B5EF4-FFF2-40B4-BE49-F238E27FC236}">
                <a16:creationId xmlns:a16="http://schemas.microsoft.com/office/drawing/2014/main" id="{71C8DC1C-5683-4CA3-9586-FA08A906E49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AC67E93-3FAC-4DC5-8611-093B0D7E9F87}"/>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1933651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227B4F-35C2-46A0-86AF-83FCFE59EA0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BBED615-DED3-4F97-8CB8-8A33EC26807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7D6692E-603A-4F33-9C47-61485E2F7800}"/>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5" name="Footer Placeholder 4">
            <a:extLst>
              <a:ext uri="{FF2B5EF4-FFF2-40B4-BE49-F238E27FC236}">
                <a16:creationId xmlns:a16="http://schemas.microsoft.com/office/drawing/2014/main" id="{9904807C-56BC-40D1-B250-AA266FEE53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4BC9D37D-5EFD-40B1-9582-4013422F168D}"/>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1063816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25F07-DA0E-4382-8384-C993B2D2239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78EBC6B-3532-412C-ACAF-12898FD3521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AAFFB9-DA95-4A69-BB3E-9820F95FA1C1}"/>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5" name="Footer Placeholder 4">
            <a:extLst>
              <a:ext uri="{FF2B5EF4-FFF2-40B4-BE49-F238E27FC236}">
                <a16:creationId xmlns:a16="http://schemas.microsoft.com/office/drawing/2014/main" id="{6A16FA2C-3EA2-4ACD-8068-88DCD8B8EFA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57DBB94-17F6-44F4-9A03-C2A29664A9FD}"/>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301367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28A63-EE89-4225-8EEA-12266B63F2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8A256C7-75DB-4B2A-8C66-15B0E86B9F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BE412B8-1BDE-4186-A6DC-C0B992AA0855}"/>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5" name="Footer Placeholder 4">
            <a:extLst>
              <a:ext uri="{FF2B5EF4-FFF2-40B4-BE49-F238E27FC236}">
                <a16:creationId xmlns:a16="http://schemas.microsoft.com/office/drawing/2014/main" id="{F9871642-8325-485D-BB1E-C907E408B7A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EA61698-BFC4-4B25-AC28-E264E513C902}"/>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2387093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8024-8825-4FDC-83DD-0271BCA78DA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DD7AB00-E014-4D4D-8337-ABBF3BA4A76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9A5D26A-319E-4542-9ED6-C0C46D119FE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DBF76DC-34F1-4193-9DC5-F5DB058056FC}"/>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6" name="Footer Placeholder 5">
            <a:extLst>
              <a:ext uri="{FF2B5EF4-FFF2-40B4-BE49-F238E27FC236}">
                <a16:creationId xmlns:a16="http://schemas.microsoft.com/office/drawing/2014/main" id="{E44F85B0-25F6-41DB-9F98-34D50ADF6FE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3DD796B-AF79-4320-B9DB-4DCA1DB6EFC0}"/>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2823586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0C630-FD31-4DE7-A958-B59D990D15C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DF4559B-E5E5-4E48-A560-3385F45B39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7C53ADA-188A-4A3E-A0E3-04F5B5126CF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BC7E62A-275B-4FCE-9A94-F98DD32597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9C49A0D-9EFE-4452-A77D-451CDDCE96C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C0F4A00-C944-4701-BB20-86AC40280F7C}"/>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8" name="Footer Placeholder 7">
            <a:extLst>
              <a:ext uri="{FF2B5EF4-FFF2-40B4-BE49-F238E27FC236}">
                <a16:creationId xmlns:a16="http://schemas.microsoft.com/office/drawing/2014/main" id="{23BB2AB5-84A3-49E1-A29C-0249E51C2E28}"/>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E0B75CB3-66F0-44B7-BE84-48EC71018E17}"/>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3446461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70ED7-09E7-4A35-8980-F086BB5542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7D7BEB6-BD04-49BF-8C0A-9AEA5B08C077}"/>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4" name="Footer Placeholder 3">
            <a:extLst>
              <a:ext uri="{FF2B5EF4-FFF2-40B4-BE49-F238E27FC236}">
                <a16:creationId xmlns:a16="http://schemas.microsoft.com/office/drawing/2014/main" id="{FFF286B4-D031-43F3-BF4F-9A59923149D6}"/>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E303C764-3B3D-4619-BB3B-43727EE74D25}"/>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3211416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26E253-099B-4F48-B6A7-8CA626E6F071}"/>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3" name="Footer Placeholder 2">
            <a:extLst>
              <a:ext uri="{FF2B5EF4-FFF2-40B4-BE49-F238E27FC236}">
                <a16:creationId xmlns:a16="http://schemas.microsoft.com/office/drawing/2014/main" id="{63D7CBEB-EEED-42D4-9A05-381DE6EFE87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92E79B92-1036-49F3-988D-D58F968D3236}"/>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1162644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0B480-BECF-430C-8F81-C3A1350420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0F62A59-39BD-4689-86B6-20C3BF8C05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56FC7FB-43DD-4DDC-8465-53EC9F407E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E2F8D2E-7067-42AF-9E4E-B716DB056265}"/>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6" name="Footer Placeholder 5">
            <a:extLst>
              <a:ext uri="{FF2B5EF4-FFF2-40B4-BE49-F238E27FC236}">
                <a16:creationId xmlns:a16="http://schemas.microsoft.com/office/drawing/2014/main" id="{945CE16F-8212-4032-A74D-8003B99500A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375AC76-3250-4D32-BF77-AC69658F0ACA}"/>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1872759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7A248-E871-47B8-845C-7197602ADC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4E1B183-5CD8-4CC8-9792-420DAB1A26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2BA02DB-10E8-47E1-8D46-9D114DE10E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F0ADCDB-21A2-4773-813D-9F4F0C201A81}"/>
              </a:ext>
            </a:extLst>
          </p:cNvPr>
          <p:cNvSpPr>
            <a:spLocks noGrp="1"/>
          </p:cNvSpPr>
          <p:nvPr>
            <p:ph type="dt" sz="half" idx="10"/>
          </p:nvPr>
        </p:nvSpPr>
        <p:spPr/>
        <p:txBody>
          <a:bodyPr/>
          <a:lstStyle/>
          <a:p>
            <a:fld id="{BA1069AA-4F5C-4ADE-A149-84988711EA92}" type="datetimeFigureOut">
              <a:rPr lang="en-GB" smtClean="0"/>
              <a:t>29/04/2019</a:t>
            </a:fld>
            <a:endParaRPr lang="en-GB" dirty="0"/>
          </a:p>
        </p:txBody>
      </p:sp>
      <p:sp>
        <p:nvSpPr>
          <p:cNvPr id="6" name="Footer Placeholder 5">
            <a:extLst>
              <a:ext uri="{FF2B5EF4-FFF2-40B4-BE49-F238E27FC236}">
                <a16:creationId xmlns:a16="http://schemas.microsoft.com/office/drawing/2014/main" id="{7C63A7B2-818E-40A2-9F1A-77A90D64014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356C452E-1E05-4213-A722-25A21B01283F}"/>
              </a:ext>
            </a:extLst>
          </p:cNvPr>
          <p:cNvSpPr>
            <a:spLocks noGrp="1"/>
          </p:cNvSpPr>
          <p:nvPr>
            <p:ph type="sldNum" sz="quarter" idx="12"/>
          </p:nvPr>
        </p:nvSpPr>
        <p:spPr/>
        <p:txBody>
          <a:bodyPr/>
          <a:lstStyle/>
          <a:p>
            <a:fld id="{0FA40717-1272-4F78-AEC2-F9191B9C081D}" type="slidenum">
              <a:rPr lang="en-GB" smtClean="0"/>
              <a:t>‹#›</a:t>
            </a:fld>
            <a:endParaRPr lang="en-GB" dirty="0"/>
          </a:p>
        </p:txBody>
      </p:sp>
    </p:spTree>
    <p:extLst>
      <p:ext uri="{BB962C8B-B14F-4D97-AF65-F5344CB8AC3E}">
        <p14:creationId xmlns:p14="http://schemas.microsoft.com/office/powerpoint/2010/main" val="2377756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5039BB-53E3-4662-86A4-BE0B0EDBF9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94D1A46-88BA-41AC-B63C-526BEFD48A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0F7C878-0989-43C8-B770-BA05547767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1069AA-4F5C-4ADE-A149-84988711EA92}" type="datetimeFigureOut">
              <a:rPr lang="en-GB" smtClean="0"/>
              <a:t>29/04/2019</a:t>
            </a:fld>
            <a:endParaRPr lang="en-GB" dirty="0"/>
          </a:p>
        </p:txBody>
      </p:sp>
      <p:sp>
        <p:nvSpPr>
          <p:cNvPr id="5" name="Footer Placeholder 4">
            <a:extLst>
              <a:ext uri="{FF2B5EF4-FFF2-40B4-BE49-F238E27FC236}">
                <a16:creationId xmlns:a16="http://schemas.microsoft.com/office/drawing/2014/main" id="{36058B50-6214-4973-A40F-BAC9B75729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191A7F2-8456-4230-8664-F3D1D24FB6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A40717-1272-4F78-AEC2-F9191B9C081D}" type="slidenum">
              <a:rPr lang="en-GB" smtClean="0"/>
              <a:t>‹#›</a:t>
            </a:fld>
            <a:endParaRPr lang="en-GB" dirty="0"/>
          </a:p>
        </p:txBody>
      </p:sp>
    </p:spTree>
    <p:extLst>
      <p:ext uri="{BB962C8B-B14F-4D97-AF65-F5344CB8AC3E}">
        <p14:creationId xmlns:p14="http://schemas.microsoft.com/office/powerpoint/2010/main" val="36818757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fontScale="90000"/>
          </a:bodyPr>
          <a:lstStyle/>
          <a:p>
            <a:r>
              <a:rPr lang="en-GB" dirty="0"/>
              <a:t>01. Overview and introduction to software engineering</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786028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0" y="2795349"/>
            <a:ext cx="5710555" cy="4062651"/>
          </a:xfrm>
        </p:spPr>
        <p:txBody>
          <a:bodyPr>
            <a:normAutofit/>
          </a:bodyPr>
          <a:lstStyle/>
          <a:p>
            <a:pPr marL="0" indent="0">
              <a:buNone/>
            </a:pPr>
            <a:r>
              <a:rPr lang="en-GB" sz="1600" b="1" u="sng" dirty="0">
                <a:solidFill>
                  <a:srgbClr val="00B050"/>
                </a:solidFill>
              </a:rPr>
              <a:t>Creating a Class Diagram</a:t>
            </a:r>
            <a:br>
              <a:rPr lang="en-GB" sz="1600" b="1" u="sng" dirty="0">
                <a:solidFill>
                  <a:srgbClr val="00B050"/>
                </a:solidFill>
              </a:rPr>
            </a:br>
            <a:r>
              <a:rPr lang="en-GB" sz="1600" dirty="0">
                <a:solidFill>
                  <a:srgbClr val="00B050"/>
                </a:solidFill>
              </a:rPr>
              <a:t>• Not possible to completely extract classes, attributes and associations from a natural language text automatically.</a:t>
            </a:r>
            <a:br>
              <a:rPr lang="en-GB" sz="1600" dirty="0">
                <a:solidFill>
                  <a:srgbClr val="00B050"/>
                </a:solidFill>
              </a:rPr>
            </a:br>
            <a:r>
              <a:rPr lang="en-GB" sz="1600" b="1" dirty="0">
                <a:solidFill>
                  <a:srgbClr val="00B050"/>
                </a:solidFill>
              </a:rPr>
              <a:t>• Guidelines </a:t>
            </a:r>
            <a:br>
              <a:rPr lang="en-GB" sz="1600" b="1" u="sng" dirty="0">
                <a:solidFill>
                  <a:srgbClr val="00B050"/>
                </a:solidFill>
              </a:rPr>
            </a:br>
            <a:r>
              <a:rPr lang="en-GB" sz="1600" dirty="0">
                <a:solidFill>
                  <a:srgbClr val="00B050"/>
                </a:solidFill>
              </a:rPr>
              <a:t>- Nouns often indicate classes  </a:t>
            </a:r>
            <a:br>
              <a:rPr lang="en-GB" sz="1600" dirty="0">
                <a:solidFill>
                  <a:srgbClr val="00B050"/>
                </a:solidFill>
              </a:rPr>
            </a:br>
            <a:r>
              <a:rPr lang="en-GB" sz="1600" dirty="0">
                <a:solidFill>
                  <a:srgbClr val="00B050"/>
                </a:solidFill>
              </a:rPr>
              <a:t>- Adjectives often indicate attribute values </a:t>
            </a:r>
            <a:br>
              <a:rPr lang="en-GB" sz="1600" dirty="0">
                <a:solidFill>
                  <a:srgbClr val="00B050"/>
                </a:solidFill>
              </a:rPr>
            </a:br>
            <a:r>
              <a:rPr lang="en-GB" sz="1600" dirty="0">
                <a:solidFill>
                  <a:srgbClr val="00B050"/>
                </a:solidFill>
              </a:rPr>
              <a:t>- Verbs  often indicate operations</a:t>
            </a:r>
            <a:br>
              <a:rPr lang="en-GB" sz="1600" dirty="0">
                <a:solidFill>
                  <a:srgbClr val="00B050"/>
                </a:solidFill>
              </a:rPr>
            </a:br>
            <a:br>
              <a:rPr lang="en-GB" sz="1600" dirty="0">
                <a:solidFill>
                  <a:srgbClr val="00B050"/>
                </a:solidFill>
              </a:rPr>
            </a:br>
            <a:r>
              <a:rPr lang="en-GB" sz="1600" b="1" u="sng" dirty="0">
                <a:solidFill>
                  <a:srgbClr val="00B050"/>
                </a:solidFill>
              </a:rPr>
              <a:t>From Object to Class</a:t>
            </a:r>
            <a:br>
              <a:rPr lang="en-GB" sz="1600" b="1" u="sng" dirty="0">
                <a:solidFill>
                  <a:srgbClr val="00B050"/>
                </a:solidFill>
              </a:rPr>
            </a:br>
            <a:r>
              <a:rPr lang="en-GB" sz="1600" dirty="0">
                <a:solidFill>
                  <a:srgbClr val="00B050"/>
                </a:solidFill>
              </a:rPr>
              <a:t>• Individuals of a system often have identical characteristics and behaviour </a:t>
            </a:r>
            <a:br>
              <a:rPr lang="en-GB" sz="1600" dirty="0">
                <a:solidFill>
                  <a:srgbClr val="00B050"/>
                </a:solidFill>
              </a:rPr>
            </a:br>
            <a:r>
              <a:rPr lang="en-GB" sz="1600" dirty="0">
                <a:solidFill>
                  <a:srgbClr val="00B050"/>
                </a:solidFill>
              </a:rPr>
              <a:t>• A class is a construction plan for a set of similar objects of a system</a:t>
            </a:r>
            <a:br>
              <a:rPr lang="en-GB" sz="1600" dirty="0">
                <a:solidFill>
                  <a:srgbClr val="00B050"/>
                </a:solidFill>
              </a:rPr>
            </a:br>
            <a:r>
              <a:rPr lang="en-GB" sz="1600" dirty="0">
                <a:solidFill>
                  <a:srgbClr val="00B050"/>
                </a:solidFill>
              </a:rPr>
              <a:t>• Objects are instances of classes</a:t>
            </a:r>
            <a:br>
              <a:rPr lang="en-GB" sz="1600" dirty="0">
                <a:solidFill>
                  <a:srgbClr val="00B050"/>
                </a:solidFill>
              </a:rPr>
            </a:br>
            <a:r>
              <a:rPr lang="en-GB" sz="1600" dirty="0">
                <a:solidFill>
                  <a:srgbClr val="00B050"/>
                </a:solidFill>
              </a:rPr>
              <a:t>• Attributes: structural characteristics of a class </a:t>
            </a:r>
            <a:br>
              <a:rPr lang="en-GB" sz="1600" dirty="0">
                <a:solidFill>
                  <a:srgbClr val="00B050"/>
                </a:solidFill>
              </a:rPr>
            </a:br>
            <a:r>
              <a:rPr lang="en-GB" sz="1600" dirty="0">
                <a:solidFill>
                  <a:srgbClr val="00B050"/>
                </a:solidFill>
              </a:rPr>
              <a:t>- Different value for each instance (= object)</a:t>
            </a:r>
            <a:br>
              <a:rPr lang="en-GB" sz="1600" dirty="0">
                <a:solidFill>
                  <a:srgbClr val="00B050"/>
                </a:solidFill>
              </a:rPr>
            </a:br>
            <a:r>
              <a:rPr lang="en-GB" sz="1600" dirty="0">
                <a:solidFill>
                  <a:srgbClr val="00B050"/>
                </a:solidFill>
              </a:rPr>
              <a:t>• Operations: behaviour r of a class </a:t>
            </a:r>
            <a:br>
              <a:rPr lang="en-GB" sz="1600" dirty="0">
                <a:solidFill>
                  <a:srgbClr val="00B050"/>
                </a:solidFill>
              </a:rPr>
            </a:br>
            <a:r>
              <a:rPr lang="en-GB" sz="1600" dirty="0">
                <a:solidFill>
                  <a:srgbClr val="00B050"/>
                </a:solidFill>
              </a:rPr>
              <a:t>- Identical for all objects of a class = not depicted in object diagram</a:t>
            </a:r>
          </a:p>
          <a:p>
            <a:pPr marL="0" indent="0">
              <a:buNone/>
            </a:pPr>
            <a:endParaRPr lang="en-GB" sz="2400" dirty="0">
              <a:solidFill>
                <a:srgbClr val="00B050"/>
              </a:solidFill>
            </a:endParaRPr>
          </a:p>
        </p:txBody>
      </p:sp>
      <p:sp>
        <p:nvSpPr>
          <p:cNvPr id="5" name="Rectangle 4">
            <a:extLst>
              <a:ext uri="{FF2B5EF4-FFF2-40B4-BE49-F238E27FC236}">
                <a16:creationId xmlns:a16="http://schemas.microsoft.com/office/drawing/2014/main" id="{B66792F7-EC72-45E5-9487-B138C5136E27}"/>
              </a:ext>
            </a:extLst>
          </p:cNvPr>
          <p:cNvSpPr/>
          <p:nvPr/>
        </p:nvSpPr>
        <p:spPr>
          <a:xfrm>
            <a:off x="5710556" y="0"/>
            <a:ext cx="3086916" cy="6986528"/>
          </a:xfrm>
          <a:prstGeom prst="rect">
            <a:avLst/>
          </a:prstGeom>
        </p:spPr>
        <p:txBody>
          <a:bodyPr wrap="square">
            <a:spAutoFit/>
          </a:bodyPr>
          <a:lstStyle/>
          <a:p>
            <a:r>
              <a:rPr lang="en-GB" sz="1400" b="1" u="sng" dirty="0">
                <a:solidFill>
                  <a:srgbClr val="0070C0"/>
                </a:solidFill>
              </a:rPr>
              <a:t>Attribute Syntax - Visibility</a:t>
            </a:r>
          </a:p>
          <a:p>
            <a:r>
              <a:rPr lang="en-GB" sz="1400" b="1" dirty="0">
                <a:solidFill>
                  <a:srgbClr val="0070C0"/>
                </a:solidFill>
              </a:rPr>
              <a:t>Who is permitted to access the attribute </a:t>
            </a:r>
            <a:br>
              <a:rPr lang="en-GB" sz="1400" b="1" dirty="0">
                <a:solidFill>
                  <a:srgbClr val="0070C0"/>
                </a:solidFill>
              </a:rPr>
            </a:br>
            <a:r>
              <a:rPr lang="en-GB" sz="1400" dirty="0">
                <a:solidFill>
                  <a:srgbClr val="0070C0"/>
                </a:solidFill>
              </a:rPr>
              <a:t>• + ... public:  everybody </a:t>
            </a:r>
            <a:br>
              <a:rPr lang="en-GB" sz="1400" dirty="0">
                <a:solidFill>
                  <a:srgbClr val="0070C0"/>
                </a:solidFill>
              </a:rPr>
            </a:br>
            <a:r>
              <a:rPr lang="en-GB" sz="1400" dirty="0">
                <a:solidFill>
                  <a:srgbClr val="0070C0"/>
                </a:solidFill>
              </a:rPr>
              <a:t>• - ... private: only the object itself </a:t>
            </a:r>
            <a:br>
              <a:rPr lang="en-GB" sz="1400" dirty="0">
                <a:solidFill>
                  <a:srgbClr val="0070C0"/>
                </a:solidFill>
              </a:rPr>
            </a:br>
            <a:r>
              <a:rPr lang="en-GB" sz="1400" dirty="0">
                <a:solidFill>
                  <a:srgbClr val="0070C0"/>
                </a:solidFill>
              </a:rPr>
              <a:t>• # ... protected: class itself and subclasses </a:t>
            </a:r>
            <a:br>
              <a:rPr lang="en-GB" sz="1400" dirty="0">
                <a:solidFill>
                  <a:srgbClr val="0070C0"/>
                </a:solidFill>
              </a:rPr>
            </a:br>
            <a:r>
              <a:rPr lang="en-GB" sz="1400" dirty="0">
                <a:solidFill>
                  <a:srgbClr val="0070C0"/>
                </a:solidFill>
              </a:rPr>
              <a:t>• ~ ... package: classes that are in the same package</a:t>
            </a:r>
            <a:br>
              <a:rPr lang="en-GB" sz="1400" dirty="0">
                <a:solidFill>
                  <a:srgbClr val="0070C0"/>
                </a:solidFill>
              </a:rPr>
            </a:br>
            <a:br>
              <a:rPr lang="en-GB" sz="1400" dirty="0">
                <a:solidFill>
                  <a:srgbClr val="0070C0"/>
                </a:solidFill>
              </a:rPr>
            </a:br>
            <a:r>
              <a:rPr lang="en-GB" sz="1400" b="1" u="sng" dirty="0">
                <a:solidFill>
                  <a:srgbClr val="0070C0"/>
                </a:solidFill>
              </a:rPr>
              <a:t>Attribute Syntax - Derived Attribute</a:t>
            </a:r>
            <a:br>
              <a:rPr lang="en-GB" sz="1400" dirty="0">
                <a:solidFill>
                  <a:srgbClr val="0070C0"/>
                </a:solidFill>
              </a:rPr>
            </a:br>
            <a:r>
              <a:rPr lang="en-GB" sz="1400" dirty="0">
                <a:solidFill>
                  <a:srgbClr val="0070C0"/>
                </a:solidFill>
              </a:rPr>
              <a:t>• Attribute value is derived from other attributes</a:t>
            </a:r>
            <a:br>
              <a:rPr lang="en-GB" sz="1400" dirty="0">
                <a:solidFill>
                  <a:srgbClr val="0070C0"/>
                </a:solidFill>
              </a:rPr>
            </a:br>
            <a:br>
              <a:rPr lang="en-GB" sz="1400" dirty="0">
                <a:solidFill>
                  <a:srgbClr val="0070C0"/>
                </a:solidFill>
              </a:rPr>
            </a:br>
            <a:r>
              <a:rPr lang="en-GB" sz="1400" b="1" u="sng" dirty="0">
                <a:solidFill>
                  <a:srgbClr val="0070C0"/>
                </a:solidFill>
              </a:rPr>
              <a:t>Attribute Syntax – Name</a:t>
            </a:r>
            <a:br>
              <a:rPr lang="en-GB" sz="1400" b="1" u="sng" dirty="0">
                <a:solidFill>
                  <a:srgbClr val="0070C0"/>
                </a:solidFill>
              </a:rPr>
            </a:br>
            <a:r>
              <a:rPr lang="en-GB" sz="1400" dirty="0">
                <a:solidFill>
                  <a:srgbClr val="0070C0"/>
                </a:solidFill>
              </a:rPr>
              <a:t>• Name of the attribute</a:t>
            </a:r>
            <a:br>
              <a:rPr lang="en-GB" sz="1400" dirty="0">
                <a:solidFill>
                  <a:srgbClr val="0070C0"/>
                </a:solidFill>
              </a:rPr>
            </a:br>
            <a:br>
              <a:rPr lang="en-GB" sz="1400" dirty="0">
                <a:solidFill>
                  <a:srgbClr val="0070C0"/>
                </a:solidFill>
              </a:rPr>
            </a:br>
            <a:r>
              <a:rPr lang="en-GB" sz="1400" b="1" u="sng" dirty="0" err="1">
                <a:solidFill>
                  <a:srgbClr val="0070C0"/>
                </a:solidFill>
              </a:rPr>
              <a:t>Attribute</a:t>
            </a:r>
            <a:r>
              <a:rPr lang="en-GB" sz="1400" b="1" u="sng" dirty="0">
                <a:solidFill>
                  <a:srgbClr val="0070C0"/>
                </a:solidFill>
              </a:rPr>
              <a:t> Syntax – Type</a:t>
            </a:r>
            <a:br>
              <a:rPr lang="en-GB" sz="1400" b="1" u="sng" dirty="0">
                <a:solidFill>
                  <a:srgbClr val="0070C0"/>
                </a:solidFill>
              </a:rPr>
            </a:br>
            <a:r>
              <a:rPr lang="en-GB" sz="1400" b="1" dirty="0">
                <a:solidFill>
                  <a:srgbClr val="0070C0"/>
                </a:solidFill>
              </a:rPr>
              <a:t>1. User-defined classes </a:t>
            </a:r>
            <a:br>
              <a:rPr lang="en-GB" sz="1400" b="1" dirty="0">
                <a:solidFill>
                  <a:srgbClr val="0070C0"/>
                </a:solidFill>
              </a:rPr>
            </a:br>
            <a:r>
              <a:rPr lang="en-GB" sz="1400" b="1" dirty="0">
                <a:solidFill>
                  <a:srgbClr val="0070C0"/>
                </a:solidFill>
              </a:rPr>
              <a:t>2. Data type </a:t>
            </a:r>
            <a:br>
              <a:rPr lang="en-GB" sz="1400" dirty="0">
                <a:solidFill>
                  <a:srgbClr val="0070C0"/>
                </a:solidFill>
              </a:rPr>
            </a:br>
            <a:r>
              <a:rPr lang="en-GB" sz="1400" dirty="0">
                <a:solidFill>
                  <a:srgbClr val="0070C0"/>
                </a:solidFill>
              </a:rPr>
              <a:t>• </a:t>
            </a:r>
            <a:r>
              <a:rPr lang="en-GB" sz="1400" b="1" dirty="0">
                <a:solidFill>
                  <a:srgbClr val="0070C0"/>
                </a:solidFill>
              </a:rPr>
              <a:t>Primitive data type </a:t>
            </a:r>
            <a:br>
              <a:rPr lang="en-GB" sz="1400" dirty="0">
                <a:solidFill>
                  <a:srgbClr val="0070C0"/>
                </a:solidFill>
              </a:rPr>
            </a:br>
            <a:r>
              <a:rPr lang="en-GB" sz="1400" dirty="0">
                <a:solidFill>
                  <a:srgbClr val="0070C0"/>
                </a:solidFill>
              </a:rPr>
              <a:t>- Pre-defined: Boolean, Integer, String </a:t>
            </a:r>
            <a:br>
              <a:rPr lang="en-GB" sz="1400" dirty="0">
                <a:solidFill>
                  <a:srgbClr val="0070C0"/>
                </a:solidFill>
              </a:rPr>
            </a:br>
            <a:r>
              <a:rPr lang="en-GB" sz="1400" dirty="0">
                <a:solidFill>
                  <a:srgbClr val="0070C0"/>
                </a:solidFill>
              </a:rPr>
              <a:t>- User-defined: «primitive» </a:t>
            </a:r>
            <a:br>
              <a:rPr lang="en-GB" sz="1400" dirty="0">
                <a:solidFill>
                  <a:srgbClr val="0070C0"/>
                </a:solidFill>
              </a:rPr>
            </a:br>
            <a:r>
              <a:rPr lang="en-GB" sz="1400" dirty="0">
                <a:solidFill>
                  <a:srgbClr val="0070C0"/>
                </a:solidFill>
              </a:rPr>
              <a:t>- Composite data type: «datatype» </a:t>
            </a:r>
            <a:br>
              <a:rPr lang="en-GB" sz="1400" dirty="0">
                <a:solidFill>
                  <a:srgbClr val="0070C0"/>
                </a:solidFill>
              </a:rPr>
            </a:br>
            <a:r>
              <a:rPr lang="en-GB" sz="1400" dirty="0">
                <a:solidFill>
                  <a:srgbClr val="0070C0"/>
                </a:solidFill>
              </a:rPr>
              <a:t>• </a:t>
            </a:r>
            <a:r>
              <a:rPr lang="en-GB" sz="1400" b="1" dirty="0">
                <a:solidFill>
                  <a:srgbClr val="0070C0"/>
                </a:solidFill>
              </a:rPr>
              <a:t>Enumerations: «enumeration»</a:t>
            </a:r>
            <a:br>
              <a:rPr lang="en-GB" sz="1400" b="1" dirty="0">
                <a:solidFill>
                  <a:srgbClr val="0070C0"/>
                </a:solidFill>
              </a:rPr>
            </a:br>
            <a:br>
              <a:rPr lang="en-GB" sz="1400" b="1" dirty="0">
                <a:solidFill>
                  <a:srgbClr val="0070C0"/>
                </a:solidFill>
              </a:rPr>
            </a:br>
            <a:r>
              <a:rPr lang="en-GB" sz="1400" b="1" u="sng" dirty="0">
                <a:solidFill>
                  <a:srgbClr val="0070C0"/>
                </a:solidFill>
              </a:rPr>
              <a:t>Attribute Syntax - Multiplicity</a:t>
            </a:r>
          </a:p>
          <a:p>
            <a:r>
              <a:rPr lang="en-GB" sz="1400" b="1" dirty="0">
                <a:solidFill>
                  <a:srgbClr val="0070C0"/>
                </a:solidFill>
              </a:rPr>
              <a:t>• Number of values an attribute may contain </a:t>
            </a:r>
            <a:br>
              <a:rPr lang="en-GB" sz="1400" b="1" dirty="0">
                <a:solidFill>
                  <a:srgbClr val="0070C0"/>
                </a:solidFill>
              </a:rPr>
            </a:br>
            <a:r>
              <a:rPr lang="en-GB" sz="1400" b="1" dirty="0">
                <a:solidFill>
                  <a:srgbClr val="0070C0"/>
                </a:solidFill>
              </a:rPr>
              <a:t>• Default value: 1 </a:t>
            </a:r>
            <a:br>
              <a:rPr lang="en-GB" sz="1400" b="1" dirty="0">
                <a:solidFill>
                  <a:srgbClr val="0070C0"/>
                </a:solidFill>
              </a:rPr>
            </a:br>
            <a:r>
              <a:rPr lang="en-GB" sz="1400" b="1" dirty="0">
                <a:solidFill>
                  <a:srgbClr val="0070C0"/>
                </a:solidFill>
              </a:rPr>
              <a:t>• Notation: [min…max] </a:t>
            </a:r>
            <a:br>
              <a:rPr lang="en-GB" sz="1400" b="1" dirty="0">
                <a:solidFill>
                  <a:srgbClr val="0070C0"/>
                </a:solidFill>
              </a:rPr>
            </a:br>
            <a:r>
              <a:rPr lang="en-GB" sz="1400" b="1" dirty="0">
                <a:solidFill>
                  <a:srgbClr val="0070C0"/>
                </a:solidFill>
              </a:rPr>
              <a:t>- </a:t>
            </a:r>
            <a:r>
              <a:rPr lang="en-GB" sz="1400" dirty="0">
                <a:solidFill>
                  <a:srgbClr val="0070C0"/>
                </a:solidFill>
              </a:rPr>
              <a:t>no upper limit: [*] or [0..*]</a:t>
            </a:r>
            <a:endParaRPr lang="en-GB" sz="1400" b="1" dirty="0">
              <a:solidFill>
                <a:srgbClr val="0070C0"/>
              </a:solidFill>
            </a:endParaRPr>
          </a:p>
        </p:txBody>
      </p:sp>
      <p:sp>
        <p:nvSpPr>
          <p:cNvPr id="6" name="Rectangle 5">
            <a:extLst>
              <a:ext uri="{FF2B5EF4-FFF2-40B4-BE49-F238E27FC236}">
                <a16:creationId xmlns:a16="http://schemas.microsoft.com/office/drawing/2014/main" id="{1FA24BE2-3A35-45BE-97ED-3BAE3C9AA512}"/>
              </a:ext>
            </a:extLst>
          </p:cNvPr>
          <p:cNvSpPr/>
          <p:nvPr/>
        </p:nvSpPr>
        <p:spPr>
          <a:xfrm>
            <a:off x="0" y="-5418"/>
            <a:ext cx="4734232" cy="2800767"/>
          </a:xfrm>
          <a:prstGeom prst="rect">
            <a:avLst/>
          </a:prstGeom>
        </p:spPr>
        <p:txBody>
          <a:bodyPr wrap="square">
            <a:spAutoFit/>
          </a:bodyPr>
          <a:lstStyle/>
          <a:p>
            <a:r>
              <a:rPr lang="en-GB" sz="1600" b="1" u="sng" dirty="0">
                <a:solidFill>
                  <a:srgbClr val="C00000"/>
                </a:solidFill>
              </a:rPr>
              <a:t>Class diagrams</a:t>
            </a:r>
            <a:br>
              <a:rPr lang="en-GB" sz="1600" b="1" u="sng" dirty="0">
                <a:solidFill>
                  <a:srgbClr val="C00000"/>
                </a:solidFill>
              </a:rPr>
            </a:br>
            <a:r>
              <a:rPr lang="en-GB" sz="1600" dirty="0">
                <a:solidFill>
                  <a:srgbClr val="C00000"/>
                </a:solidFill>
              </a:rPr>
              <a:t>• Class diagrams are used when developing an object-oriented system model to show the classes in a system and the associations between these classes. </a:t>
            </a:r>
          </a:p>
          <a:p>
            <a:r>
              <a:rPr lang="en-GB" sz="1600" dirty="0">
                <a:solidFill>
                  <a:srgbClr val="C00000"/>
                </a:solidFill>
              </a:rPr>
              <a:t>• An object class can be thought of as a general definition of one kind of system object. </a:t>
            </a:r>
          </a:p>
          <a:p>
            <a:r>
              <a:rPr lang="en-GB" sz="1600" dirty="0">
                <a:solidFill>
                  <a:srgbClr val="C00000"/>
                </a:solidFill>
              </a:rPr>
              <a:t>• An association is a link between classes that indicates that there is some relationship between these classes.</a:t>
            </a:r>
          </a:p>
          <a:p>
            <a:r>
              <a:rPr lang="en-GB" sz="1600" dirty="0">
                <a:solidFill>
                  <a:srgbClr val="C00000"/>
                </a:solidFill>
              </a:rPr>
              <a:t>• When you are developing models during the early stages of the software engineering process, objects represent something in the real world</a:t>
            </a:r>
          </a:p>
        </p:txBody>
      </p:sp>
      <p:sp>
        <p:nvSpPr>
          <p:cNvPr id="7" name="Rectangle 6">
            <a:extLst>
              <a:ext uri="{FF2B5EF4-FFF2-40B4-BE49-F238E27FC236}">
                <a16:creationId xmlns:a16="http://schemas.microsoft.com/office/drawing/2014/main" id="{86B06B72-C440-4B46-B3A8-E8C0110D3281}"/>
              </a:ext>
            </a:extLst>
          </p:cNvPr>
          <p:cNvSpPr/>
          <p:nvPr/>
        </p:nvSpPr>
        <p:spPr>
          <a:xfrm>
            <a:off x="8797471" y="0"/>
            <a:ext cx="3394529" cy="6771084"/>
          </a:xfrm>
          <a:prstGeom prst="rect">
            <a:avLst/>
          </a:prstGeom>
        </p:spPr>
        <p:txBody>
          <a:bodyPr wrap="square">
            <a:spAutoFit/>
          </a:bodyPr>
          <a:lstStyle/>
          <a:p>
            <a:r>
              <a:rPr lang="en-GB" sz="1400" b="1" u="sng" dirty="0">
                <a:solidFill>
                  <a:srgbClr val="7030A0"/>
                </a:solidFill>
              </a:rPr>
              <a:t>Attribute Syntax –Default Value</a:t>
            </a:r>
          </a:p>
          <a:p>
            <a:r>
              <a:rPr lang="en-GB" sz="1400" dirty="0">
                <a:solidFill>
                  <a:srgbClr val="7030A0"/>
                </a:solidFill>
              </a:rPr>
              <a:t>• </a:t>
            </a:r>
            <a:r>
              <a:rPr lang="en-GB" sz="1400" b="1" dirty="0">
                <a:solidFill>
                  <a:srgbClr val="7030A0"/>
                </a:solidFill>
              </a:rPr>
              <a:t>Default value </a:t>
            </a:r>
            <a:br>
              <a:rPr lang="en-GB" sz="1400" dirty="0">
                <a:solidFill>
                  <a:srgbClr val="7030A0"/>
                </a:solidFill>
              </a:rPr>
            </a:br>
            <a:r>
              <a:rPr lang="en-GB" sz="1400" dirty="0">
                <a:solidFill>
                  <a:srgbClr val="7030A0"/>
                </a:solidFill>
              </a:rPr>
              <a:t>- Used if the attribute value is not set explicitly by the user</a:t>
            </a:r>
          </a:p>
          <a:p>
            <a:br>
              <a:rPr lang="en-GB" sz="1400" dirty="0">
                <a:solidFill>
                  <a:srgbClr val="7030A0"/>
                </a:solidFill>
              </a:rPr>
            </a:br>
            <a:r>
              <a:rPr lang="en-GB" sz="1400" b="1" u="sng" dirty="0">
                <a:solidFill>
                  <a:srgbClr val="7030A0"/>
                </a:solidFill>
              </a:rPr>
              <a:t>Attribute Syntax – Properties</a:t>
            </a:r>
          </a:p>
          <a:p>
            <a:r>
              <a:rPr lang="en-GB" sz="1400" dirty="0">
                <a:solidFill>
                  <a:srgbClr val="7030A0"/>
                </a:solidFill>
              </a:rPr>
              <a:t>• </a:t>
            </a:r>
            <a:r>
              <a:rPr lang="en-GB" sz="1400" b="1" dirty="0">
                <a:solidFill>
                  <a:srgbClr val="7030A0"/>
                </a:solidFill>
              </a:rPr>
              <a:t>Pre-defined properties </a:t>
            </a:r>
            <a:br>
              <a:rPr lang="en-GB" sz="1400" dirty="0">
                <a:solidFill>
                  <a:srgbClr val="7030A0"/>
                </a:solidFill>
              </a:rPr>
            </a:br>
            <a:r>
              <a:rPr lang="en-GB" sz="1400" dirty="0">
                <a:solidFill>
                  <a:srgbClr val="7030A0"/>
                </a:solidFill>
              </a:rPr>
              <a:t>- {</a:t>
            </a:r>
            <a:r>
              <a:rPr lang="en-GB" sz="1400" dirty="0" err="1">
                <a:solidFill>
                  <a:srgbClr val="7030A0"/>
                </a:solidFill>
              </a:rPr>
              <a:t>readOnly</a:t>
            </a:r>
            <a:r>
              <a:rPr lang="en-GB" sz="1400" dirty="0">
                <a:solidFill>
                  <a:srgbClr val="7030A0"/>
                </a:solidFill>
              </a:rPr>
              <a:t>} … value cannot be changed </a:t>
            </a:r>
            <a:br>
              <a:rPr lang="en-GB" sz="1400" dirty="0">
                <a:solidFill>
                  <a:srgbClr val="7030A0"/>
                </a:solidFill>
              </a:rPr>
            </a:br>
            <a:r>
              <a:rPr lang="en-GB" sz="1400" dirty="0">
                <a:solidFill>
                  <a:srgbClr val="7030A0"/>
                </a:solidFill>
              </a:rPr>
              <a:t>- {unique} … no duplicates permitted </a:t>
            </a:r>
            <a:br>
              <a:rPr lang="en-GB" sz="1400" dirty="0">
                <a:solidFill>
                  <a:srgbClr val="7030A0"/>
                </a:solidFill>
              </a:rPr>
            </a:br>
            <a:r>
              <a:rPr lang="en-GB" sz="1400" dirty="0">
                <a:solidFill>
                  <a:srgbClr val="7030A0"/>
                </a:solidFill>
              </a:rPr>
              <a:t>- {non-unique} … duplicates permitted </a:t>
            </a:r>
            <a:br>
              <a:rPr lang="en-GB" sz="1400" dirty="0">
                <a:solidFill>
                  <a:srgbClr val="7030A0"/>
                </a:solidFill>
              </a:rPr>
            </a:br>
            <a:r>
              <a:rPr lang="en-GB" sz="1400" dirty="0">
                <a:solidFill>
                  <a:srgbClr val="7030A0"/>
                </a:solidFill>
              </a:rPr>
              <a:t>- {ordered} … fixed order of the values </a:t>
            </a:r>
            <a:br>
              <a:rPr lang="en-GB" sz="1400" dirty="0">
                <a:solidFill>
                  <a:srgbClr val="7030A0"/>
                </a:solidFill>
              </a:rPr>
            </a:br>
            <a:r>
              <a:rPr lang="en-GB" sz="1400" dirty="0">
                <a:solidFill>
                  <a:srgbClr val="7030A0"/>
                </a:solidFill>
              </a:rPr>
              <a:t>- {unordered} … no fixed order of the values </a:t>
            </a:r>
            <a:br>
              <a:rPr lang="en-GB" sz="1400" dirty="0">
                <a:solidFill>
                  <a:srgbClr val="7030A0"/>
                </a:solidFill>
              </a:rPr>
            </a:br>
            <a:r>
              <a:rPr lang="en-GB" sz="1400" dirty="0">
                <a:solidFill>
                  <a:srgbClr val="7030A0"/>
                </a:solidFill>
              </a:rPr>
              <a:t>• </a:t>
            </a:r>
            <a:r>
              <a:rPr lang="en-GB" sz="1400" b="1" dirty="0">
                <a:solidFill>
                  <a:srgbClr val="7030A0"/>
                </a:solidFill>
              </a:rPr>
              <a:t>Attribute specification </a:t>
            </a:r>
            <a:br>
              <a:rPr lang="en-GB" sz="1400" dirty="0">
                <a:solidFill>
                  <a:srgbClr val="7030A0"/>
                </a:solidFill>
              </a:rPr>
            </a:br>
            <a:r>
              <a:rPr lang="en-GB" sz="1400" dirty="0">
                <a:solidFill>
                  <a:srgbClr val="7030A0"/>
                </a:solidFill>
              </a:rPr>
              <a:t>- Set: {unordered, unique} </a:t>
            </a:r>
            <a:br>
              <a:rPr lang="en-GB" sz="1400" dirty="0">
                <a:solidFill>
                  <a:srgbClr val="7030A0"/>
                </a:solidFill>
              </a:rPr>
            </a:br>
            <a:r>
              <a:rPr lang="en-GB" sz="1400" dirty="0">
                <a:solidFill>
                  <a:srgbClr val="7030A0"/>
                </a:solidFill>
              </a:rPr>
              <a:t>- Multi-set: {unordered, non-unique} </a:t>
            </a:r>
            <a:br>
              <a:rPr lang="en-GB" sz="1400" dirty="0">
                <a:solidFill>
                  <a:srgbClr val="7030A0"/>
                </a:solidFill>
              </a:rPr>
            </a:br>
            <a:r>
              <a:rPr lang="en-GB" sz="1400" dirty="0">
                <a:solidFill>
                  <a:srgbClr val="7030A0"/>
                </a:solidFill>
              </a:rPr>
              <a:t>- Ordered set: {ordered, unique} </a:t>
            </a:r>
            <a:br>
              <a:rPr lang="en-GB" sz="1400" dirty="0">
                <a:solidFill>
                  <a:srgbClr val="7030A0"/>
                </a:solidFill>
              </a:rPr>
            </a:br>
            <a:r>
              <a:rPr lang="en-GB" sz="1400" dirty="0">
                <a:solidFill>
                  <a:srgbClr val="7030A0"/>
                </a:solidFill>
              </a:rPr>
              <a:t>- List: {ordered, non-unique}</a:t>
            </a:r>
            <a:br>
              <a:rPr lang="en-GB" sz="1400" dirty="0">
                <a:solidFill>
                  <a:srgbClr val="7030A0"/>
                </a:solidFill>
              </a:rPr>
            </a:br>
            <a:br>
              <a:rPr lang="en-GB" sz="1400" dirty="0">
                <a:solidFill>
                  <a:srgbClr val="7030A0"/>
                </a:solidFill>
              </a:rPr>
            </a:br>
            <a:r>
              <a:rPr lang="en-GB" sz="1400" b="1" u="sng" dirty="0">
                <a:solidFill>
                  <a:srgbClr val="7030A0"/>
                </a:solidFill>
              </a:rPr>
              <a:t>Operation Syntax - Parameters</a:t>
            </a:r>
          </a:p>
          <a:p>
            <a:r>
              <a:rPr lang="en-GB" sz="1400" b="1" dirty="0">
                <a:solidFill>
                  <a:srgbClr val="7030A0"/>
                </a:solidFill>
              </a:rPr>
              <a:t>Notation similar to attributes </a:t>
            </a:r>
            <a:br>
              <a:rPr lang="en-GB" sz="1400" b="1" dirty="0">
                <a:solidFill>
                  <a:srgbClr val="7030A0"/>
                </a:solidFill>
              </a:rPr>
            </a:br>
            <a:r>
              <a:rPr lang="en-GB" sz="1400" b="1" dirty="0">
                <a:solidFill>
                  <a:srgbClr val="7030A0"/>
                </a:solidFill>
              </a:rPr>
              <a:t>Direction of the parameter </a:t>
            </a:r>
            <a:br>
              <a:rPr lang="en-GB" sz="1400" dirty="0">
                <a:solidFill>
                  <a:srgbClr val="7030A0"/>
                </a:solidFill>
              </a:rPr>
            </a:br>
            <a:r>
              <a:rPr lang="en-GB" sz="1400" dirty="0">
                <a:solidFill>
                  <a:srgbClr val="7030A0"/>
                </a:solidFill>
              </a:rPr>
              <a:t>• in … input parameter </a:t>
            </a:r>
            <a:br>
              <a:rPr lang="en-GB" sz="1400" dirty="0">
                <a:solidFill>
                  <a:srgbClr val="7030A0"/>
                </a:solidFill>
              </a:rPr>
            </a:br>
            <a:r>
              <a:rPr lang="en-GB" sz="1400" dirty="0">
                <a:solidFill>
                  <a:srgbClr val="7030A0"/>
                </a:solidFill>
              </a:rPr>
              <a:t>- When the operation is used, a value is expected from this parameter </a:t>
            </a:r>
            <a:br>
              <a:rPr lang="en-GB" sz="1400" dirty="0">
                <a:solidFill>
                  <a:srgbClr val="7030A0"/>
                </a:solidFill>
              </a:rPr>
            </a:br>
            <a:r>
              <a:rPr lang="en-GB" sz="1400" dirty="0">
                <a:solidFill>
                  <a:srgbClr val="7030A0"/>
                </a:solidFill>
              </a:rPr>
              <a:t>• out … output parameter </a:t>
            </a:r>
            <a:br>
              <a:rPr lang="en-GB" sz="1400" dirty="0">
                <a:solidFill>
                  <a:srgbClr val="7030A0"/>
                </a:solidFill>
              </a:rPr>
            </a:br>
            <a:r>
              <a:rPr lang="en-GB" sz="1400" dirty="0">
                <a:solidFill>
                  <a:srgbClr val="7030A0"/>
                </a:solidFill>
              </a:rPr>
              <a:t>- After the execution of the operation, the parameter has adopted a new value </a:t>
            </a:r>
            <a:br>
              <a:rPr lang="en-GB" sz="1400" dirty="0">
                <a:solidFill>
                  <a:srgbClr val="7030A0"/>
                </a:solidFill>
              </a:rPr>
            </a:br>
            <a:r>
              <a:rPr lang="en-GB" sz="1400" dirty="0">
                <a:solidFill>
                  <a:srgbClr val="7030A0"/>
                </a:solidFill>
              </a:rPr>
              <a:t>• </a:t>
            </a:r>
            <a:r>
              <a:rPr lang="en-GB" sz="1400" dirty="0" err="1">
                <a:solidFill>
                  <a:srgbClr val="7030A0"/>
                </a:solidFill>
              </a:rPr>
              <a:t>inout</a:t>
            </a:r>
            <a:r>
              <a:rPr lang="en-GB" sz="1400" dirty="0">
                <a:solidFill>
                  <a:srgbClr val="7030A0"/>
                </a:solidFill>
              </a:rPr>
              <a:t> : combined input/output parameter</a:t>
            </a:r>
            <a:br>
              <a:rPr lang="en-GB" sz="1400" dirty="0">
                <a:solidFill>
                  <a:srgbClr val="7030A0"/>
                </a:solidFill>
              </a:rPr>
            </a:br>
            <a:br>
              <a:rPr lang="en-GB" sz="1400" dirty="0">
                <a:solidFill>
                  <a:srgbClr val="7030A0"/>
                </a:solidFill>
              </a:rPr>
            </a:br>
            <a:r>
              <a:rPr lang="en-GB" sz="1400" b="1" u="sng" dirty="0">
                <a:solidFill>
                  <a:srgbClr val="7030A0"/>
                </a:solidFill>
              </a:rPr>
              <a:t>Operation Syntax - Type</a:t>
            </a:r>
          </a:p>
          <a:p>
            <a:r>
              <a:rPr lang="en-GB" sz="1400" dirty="0">
                <a:solidFill>
                  <a:srgbClr val="7030A0"/>
                </a:solidFill>
              </a:rPr>
              <a:t>Type of return value</a:t>
            </a:r>
          </a:p>
        </p:txBody>
      </p:sp>
    </p:spTree>
    <p:extLst>
      <p:ext uri="{BB962C8B-B14F-4D97-AF65-F5344CB8AC3E}">
        <p14:creationId xmlns:p14="http://schemas.microsoft.com/office/powerpoint/2010/main" val="2169116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202107578"/>
              </p:ext>
            </p:extLst>
          </p:nvPr>
        </p:nvGraphicFramePr>
        <p:xfrm>
          <a:off x="0" y="1"/>
          <a:ext cx="12203473" cy="6857464"/>
        </p:xfrm>
        <a:graphic>
          <a:graphicData uri="http://schemas.openxmlformats.org/drawingml/2006/table">
            <a:tbl>
              <a:tblPr firstRow="1" bandRow="1">
                <a:tableStyleId>{5940675A-B579-460E-94D1-54222C63F5DA}</a:tableStyleId>
              </a:tblPr>
              <a:tblGrid>
                <a:gridCol w="1583473">
                  <a:extLst>
                    <a:ext uri="{9D8B030D-6E8A-4147-A177-3AD203B41FA5}">
                      <a16:colId xmlns:a16="http://schemas.microsoft.com/office/drawing/2014/main" val="1544772945"/>
                    </a:ext>
                  </a:extLst>
                </a:gridCol>
                <a:gridCol w="1800000">
                  <a:extLst>
                    <a:ext uri="{9D8B030D-6E8A-4147-A177-3AD203B41FA5}">
                      <a16:colId xmlns:a16="http://schemas.microsoft.com/office/drawing/2014/main" val="4067297927"/>
                    </a:ext>
                  </a:extLst>
                </a:gridCol>
                <a:gridCol w="1366947">
                  <a:extLst>
                    <a:ext uri="{9D8B030D-6E8A-4147-A177-3AD203B41FA5}">
                      <a16:colId xmlns:a16="http://schemas.microsoft.com/office/drawing/2014/main" val="2919699927"/>
                    </a:ext>
                  </a:extLst>
                </a:gridCol>
                <a:gridCol w="7453053">
                  <a:extLst>
                    <a:ext uri="{9D8B030D-6E8A-4147-A177-3AD203B41FA5}">
                      <a16:colId xmlns:a16="http://schemas.microsoft.com/office/drawing/2014/main" val="2887086874"/>
                    </a:ext>
                  </a:extLst>
                </a:gridCol>
              </a:tblGrid>
              <a:tr h="345761">
                <a:tc>
                  <a:txBody>
                    <a:bodyPr/>
                    <a:lstStyle/>
                    <a:p>
                      <a:r>
                        <a:rPr lang="en-GB" b="1" dirty="0"/>
                        <a:t>Name</a:t>
                      </a:r>
                    </a:p>
                  </a:txBody>
                  <a:tcPr/>
                </a:tc>
                <a:tc>
                  <a:txBody>
                    <a:bodyPr/>
                    <a:lstStyle/>
                    <a:p>
                      <a:r>
                        <a:rPr lang="en-GB" b="1" dirty="0"/>
                        <a:t>Syntax</a:t>
                      </a:r>
                    </a:p>
                  </a:txBody>
                  <a:tcPr/>
                </a:tc>
                <a:tc gridSpan="2">
                  <a:txBody>
                    <a:bodyPr/>
                    <a:lstStyle/>
                    <a:p>
                      <a:r>
                        <a:rPr lang="en-GB" b="1" dirty="0"/>
                        <a:t>Description</a:t>
                      </a:r>
                    </a:p>
                  </a:txBody>
                  <a:tcPr/>
                </a:tc>
                <a:tc hMerge="1">
                  <a:txBody>
                    <a:bodyPr/>
                    <a:lstStyle/>
                    <a:p>
                      <a:endParaRPr lang="en-GB"/>
                    </a:p>
                  </a:txBody>
                  <a:tcPr/>
                </a:tc>
                <a:extLst>
                  <a:ext uri="{0D108BD9-81ED-4DB2-BD59-A6C34878D82A}">
                    <a16:rowId xmlns:a16="http://schemas.microsoft.com/office/drawing/2014/main" val="3567819982"/>
                  </a:ext>
                </a:extLst>
              </a:tr>
              <a:tr h="502652">
                <a:tc>
                  <a:txBody>
                    <a:bodyPr/>
                    <a:lstStyle/>
                    <a:p>
                      <a:r>
                        <a:rPr lang="en-GB" b="1" dirty="0"/>
                        <a:t>Class</a:t>
                      </a:r>
                    </a:p>
                  </a:txBody>
                  <a:tcPr/>
                </a:tc>
                <a:tc>
                  <a:txBody>
                    <a:bodyPr/>
                    <a:lstStyle/>
                    <a:p>
                      <a:endParaRPr lang="en-GB" dirty="0"/>
                    </a:p>
                  </a:txBody>
                  <a:tcPr/>
                </a:tc>
                <a:tc gridSpan="2">
                  <a:txBody>
                    <a:bodyPr/>
                    <a:lstStyle/>
                    <a:p>
                      <a:r>
                        <a:rPr lang="en-GB" dirty="0"/>
                        <a:t>Description of the structure and behaviour of a set of objects</a:t>
                      </a:r>
                    </a:p>
                  </a:txBody>
                  <a:tcPr/>
                </a:tc>
                <a:tc hMerge="1">
                  <a:txBody>
                    <a:bodyPr/>
                    <a:lstStyle/>
                    <a:p>
                      <a:endParaRPr lang="en-GB"/>
                    </a:p>
                  </a:txBody>
                  <a:tcPr/>
                </a:tc>
                <a:extLst>
                  <a:ext uri="{0D108BD9-81ED-4DB2-BD59-A6C34878D82A}">
                    <a16:rowId xmlns:a16="http://schemas.microsoft.com/office/drawing/2014/main" val="2044650479"/>
                  </a:ext>
                </a:extLst>
              </a:tr>
              <a:tr h="502652">
                <a:tc>
                  <a:txBody>
                    <a:bodyPr/>
                    <a:lstStyle/>
                    <a:p>
                      <a:r>
                        <a:rPr lang="en-GB" b="1" dirty="0"/>
                        <a:t>Abstract class</a:t>
                      </a:r>
                    </a:p>
                  </a:txBody>
                  <a:tcPr/>
                </a:tc>
                <a:tc>
                  <a:txBody>
                    <a:bodyPr/>
                    <a:lstStyle/>
                    <a:p>
                      <a:endParaRPr lang="en-GB" dirty="0"/>
                    </a:p>
                  </a:txBody>
                  <a:tcPr/>
                </a:tc>
                <a:tc gridSpan="2">
                  <a:txBody>
                    <a:bodyPr/>
                    <a:lstStyle/>
                    <a:p>
                      <a:r>
                        <a:rPr lang="en-GB" dirty="0"/>
                        <a:t>Class that cannot be instantiated</a:t>
                      </a:r>
                      <a:endParaRPr lang="en-GB" b="1" dirty="0"/>
                    </a:p>
                  </a:txBody>
                  <a:tcPr/>
                </a:tc>
                <a:tc hMerge="1">
                  <a:txBody>
                    <a:bodyPr/>
                    <a:lstStyle/>
                    <a:p>
                      <a:endParaRPr lang="en-GB"/>
                    </a:p>
                  </a:txBody>
                  <a:tcPr/>
                </a:tc>
                <a:extLst>
                  <a:ext uri="{0D108BD9-81ED-4DB2-BD59-A6C34878D82A}">
                    <a16:rowId xmlns:a16="http://schemas.microsoft.com/office/drawing/2014/main" val="360515551"/>
                  </a:ext>
                </a:extLst>
              </a:tr>
              <a:tr h="2679650">
                <a:tc>
                  <a:txBody>
                    <a:bodyPr/>
                    <a:lstStyle/>
                    <a:p>
                      <a:r>
                        <a:rPr lang="en-GB" b="1" dirty="0"/>
                        <a:t>Association</a:t>
                      </a:r>
                    </a:p>
                  </a:txBody>
                  <a:tcPr/>
                </a:tc>
                <a:tc>
                  <a:txBody>
                    <a:bodyPr/>
                    <a:lstStyle/>
                    <a:p>
                      <a:endParaRPr lang="en-GB" dirty="0"/>
                    </a:p>
                  </a:txBody>
                  <a:tcPr/>
                </a:tc>
                <a:tc>
                  <a:txBody>
                    <a:bodyPr/>
                    <a:lstStyle/>
                    <a:p>
                      <a:r>
                        <a:rPr lang="en-GB" b="1" dirty="0"/>
                        <a:t>Relationship between classes: </a:t>
                      </a:r>
                      <a:br>
                        <a:rPr lang="en-GB" b="1" dirty="0"/>
                      </a:br>
                      <a:endParaRPr lang="en-GB" b="1" dirty="0"/>
                    </a:p>
                    <a:p>
                      <a:r>
                        <a:rPr lang="en-GB" dirty="0"/>
                        <a:t>•</a:t>
                      </a:r>
                      <a:r>
                        <a:rPr lang="en-GB" b="0" dirty="0"/>
                        <a:t>navigability unspecified, </a:t>
                      </a:r>
                      <a:br>
                        <a:rPr lang="en-GB" b="0" dirty="0"/>
                      </a:br>
                      <a:r>
                        <a:rPr lang="en-GB" dirty="0"/>
                        <a:t>• </a:t>
                      </a:r>
                      <a:r>
                        <a:rPr lang="en-GB" b="0" dirty="0"/>
                        <a:t>navigable in both directions, </a:t>
                      </a:r>
                    </a:p>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not navigable in one direction</a:t>
                      </a:r>
                      <a:br>
                        <a:rPr lang="en-GB" dirty="0"/>
                      </a:br>
                      <a:r>
                        <a:rPr lang="en-GB" dirty="0"/>
                        <a:t>• Deﬁne relationships between instances (objects) of classes. </a:t>
                      </a:r>
                      <a:br>
                        <a:rPr lang="en-GB" dirty="0"/>
                      </a:br>
                      <a:r>
                        <a:rPr lang="en-GB" dirty="0"/>
                        <a:t>• There is an association between two classes if an instance of one class must know about the other in order to perform its work. </a:t>
                      </a:r>
                      <a:br>
                        <a:rPr lang="en-GB" dirty="0"/>
                      </a:br>
                      <a:r>
                        <a:rPr lang="en-GB" dirty="0"/>
                        <a:t>• </a:t>
                      </a:r>
                      <a:r>
                        <a:rPr lang="en-GB" dirty="0" err="1"/>
                        <a:t>Rolenames</a:t>
                      </a:r>
                      <a:r>
                        <a:rPr lang="en-GB" dirty="0"/>
                        <a:t> and multiplicities at both ends </a:t>
                      </a:r>
                      <a:br>
                        <a:rPr lang="en-GB" dirty="0"/>
                      </a:br>
                      <a:r>
                        <a:rPr lang="en-GB" dirty="0"/>
                        <a:t>• In Uni-directional associations, role name at start of arrow is optional.</a:t>
                      </a:r>
                      <a:br>
                        <a:rPr lang="en-GB" dirty="0"/>
                      </a:br>
                      <a:r>
                        <a:rPr lang="en-GB" dirty="0"/>
                        <a:t>•Multiplicity: Number of objects that may be associated with exactly one object of the opposite side</a:t>
                      </a:r>
                      <a:br>
                        <a:rPr lang="en-GB" dirty="0"/>
                      </a:br>
                      <a:r>
                        <a:rPr lang="en-GB" dirty="0"/>
                        <a:t>• Role: describes the way in which an object is involved in an association relationship</a:t>
                      </a:r>
                    </a:p>
                  </a:txBody>
                  <a:tcPr/>
                </a:tc>
                <a:extLst>
                  <a:ext uri="{0D108BD9-81ED-4DB2-BD59-A6C34878D82A}">
                    <a16:rowId xmlns:a16="http://schemas.microsoft.com/office/drawing/2014/main" val="2422532209"/>
                  </a:ext>
                </a:extLst>
              </a:tr>
              <a:tr h="1123724">
                <a:tc>
                  <a:txBody>
                    <a:bodyPr/>
                    <a:lstStyle/>
                    <a:p>
                      <a:r>
                        <a:rPr lang="en-GB" b="1" dirty="0"/>
                        <a:t>Association class</a:t>
                      </a:r>
                    </a:p>
                  </a:txBody>
                  <a:tcPr/>
                </a:tc>
                <a:tc>
                  <a:txBody>
                    <a:bodyPr/>
                    <a:lstStyle/>
                    <a:p>
                      <a:endParaRPr lang="en-GB" dirty="0"/>
                    </a:p>
                  </a:txBody>
                  <a:tcPr/>
                </a:tc>
                <a:tc gridSpan="2">
                  <a:txBody>
                    <a:bodyPr/>
                    <a:lstStyle/>
                    <a:p>
                      <a:r>
                        <a:rPr lang="en-GB" b="1" dirty="0"/>
                        <a:t>More detailed description of an association</a:t>
                      </a:r>
                      <a:br>
                        <a:rPr lang="en-GB" b="1" dirty="0"/>
                      </a:br>
                      <a:r>
                        <a:rPr lang="en-GB" b="0" dirty="0"/>
                        <a:t>• Assign attributes to the relationship between classes rather than to a class itself</a:t>
                      </a:r>
                      <a:br>
                        <a:rPr lang="en-GB" b="0" dirty="0"/>
                      </a:br>
                      <a:r>
                        <a:rPr lang="en-GB" b="0" dirty="0"/>
                        <a:t>• Necessary when modelling n:m Associations</a:t>
                      </a:r>
                    </a:p>
                    <a:p>
                      <a:r>
                        <a:rPr lang="en-GB" b="0" dirty="0"/>
                        <a:t>• With 1:1 or 1:n possible but not necessary</a:t>
                      </a:r>
                    </a:p>
                  </a:txBody>
                  <a:tcPr/>
                </a:tc>
                <a:tc hMerge="1">
                  <a:txBody>
                    <a:bodyPr/>
                    <a:lstStyle/>
                    <a:p>
                      <a:endParaRPr lang="en-GB" dirty="0"/>
                    </a:p>
                  </a:txBody>
                  <a:tcPr/>
                </a:tc>
                <a:extLst>
                  <a:ext uri="{0D108BD9-81ED-4DB2-BD59-A6C34878D82A}">
                    <a16:rowId xmlns:a16="http://schemas.microsoft.com/office/drawing/2014/main" val="887093755"/>
                  </a:ext>
                </a:extLst>
              </a:tr>
              <a:tr h="1383045">
                <a:tc>
                  <a:txBody>
                    <a:bodyPr/>
                    <a:lstStyle/>
                    <a:p>
                      <a:r>
                        <a:rPr lang="en-GB" b="1" dirty="0"/>
                        <a:t>Object</a:t>
                      </a:r>
                    </a:p>
                  </a:txBody>
                  <a:tcPr/>
                </a:tc>
                <a:tc>
                  <a:txBody>
                    <a:bodyPr/>
                    <a:lstStyle/>
                    <a:p>
                      <a:endParaRPr lang="en-GB" b="1" dirty="0"/>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Instance (o) of a class C</a:t>
                      </a:r>
                      <a:br>
                        <a:rPr lang="en-GB" b="1" dirty="0"/>
                      </a:br>
                      <a:r>
                        <a:rPr lang="en-GB" b="0" dirty="0"/>
                        <a:t>• NO two attributes with same name in same class </a:t>
                      </a:r>
                      <a:br>
                        <a:rPr lang="en-GB" b="0" dirty="0"/>
                      </a:br>
                      <a:r>
                        <a:rPr lang="en-GB" b="0" dirty="0"/>
                        <a:t>• NOT an attribute and a role with same name </a:t>
                      </a:r>
                      <a:br>
                        <a:rPr lang="en-GB" b="0" dirty="0"/>
                      </a:br>
                      <a:r>
                        <a:rPr lang="en-GB" b="0" dirty="0"/>
                        <a:t>• NO two associations from one class with same </a:t>
                      </a:r>
                      <a:r>
                        <a:rPr lang="en-GB" b="0" dirty="0" err="1"/>
                        <a:t>rolenames</a:t>
                      </a:r>
                      <a:r>
                        <a:rPr lang="en-GB" b="0" dirty="0"/>
                        <a:t> at their other ends – even if they end at diﬀerent classes.</a:t>
                      </a:r>
                    </a:p>
                  </a:txBody>
                  <a:tcPr/>
                </a:tc>
                <a:tc hMerge="1">
                  <a:txBody>
                    <a:bodyPr/>
                    <a:lstStyle/>
                    <a:p>
                      <a:endParaRPr lang="en-GB"/>
                    </a:p>
                  </a:txBody>
                  <a:tcPr/>
                </a:tc>
                <a:extLst>
                  <a:ext uri="{0D108BD9-81ED-4DB2-BD59-A6C34878D82A}">
                    <a16:rowId xmlns:a16="http://schemas.microsoft.com/office/drawing/2014/main" val="3935505274"/>
                  </a:ext>
                </a:extLst>
              </a:tr>
            </a:tbl>
          </a:graphicData>
        </a:graphic>
      </p:graphicFrame>
      <p:pic>
        <p:nvPicPr>
          <p:cNvPr id="2" name="Picture 1">
            <a:extLst>
              <a:ext uri="{FF2B5EF4-FFF2-40B4-BE49-F238E27FC236}">
                <a16:creationId xmlns:a16="http://schemas.microsoft.com/office/drawing/2014/main" id="{4BF04964-0AC4-402F-A80A-BDA3D3B0FDD7}"/>
              </a:ext>
            </a:extLst>
          </p:cNvPr>
          <p:cNvPicPr>
            <a:picLocks noChangeAspect="1"/>
          </p:cNvPicPr>
          <p:nvPr/>
        </p:nvPicPr>
        <p:blipFill rotWithShape="1">
          <a:blip r:embed="rId2"/>
          <a:srcRect l="34675" t="20880" r="56521" b="60947"/>
          <a:stretch/>
        </p:blipFill>
        <p:spPr>
          <a:xfrm>
            <a:off x="2295933" y="-14559"/>
            <a:ext cx="1073428" cy="1245704"/>
          </a:xfrm>
          <a:prstGeom prst="rect">
            <a:avLst/>
          </a:prstGeom>
        </p:spPr>
      </p:pic>
      <p:pic>
        <p:nvPicPr>
          <p:cNvPr id="3" name="Picture 2">
            <a:extLst>
              <a:ext uri="{FF2B5EF4-FFF2-40B4-BE49-F238E27FC236}">
                <a16:creationId xmlns:a16="http://schemas.microsoft.com/office/drawing/2014/main" id="{1F81E3F1-CB17-4EA0-A468-764BF7DAC5F2}"/>
              </a:ext>
            </a:extLst>
          </p:cNvPr>
          <p:cNvPicPr>
            <a:picLocks noChangeAspect="1"/>
          </p:cNvPicPr>
          <p:nvPr/>
        </p:nvPicPr>
        <p:blipFill rotWithShape="1">
          <a:blip r:embed="rId2"/>
          <a:srcRect l="32880" t="42605" r="52120" b="43668"/>
          <a:stretch/>
        </p:blipFill>
        <p:spPr>
          <a:xfrm>
            <a:off x="1540556" y="1231145"/>
            <a:ext cx="1828801" cy="940905"/>
          </a:xfrm>
          <a:prstGeom prst="rect">
            <a:avLst/>
          </a:prstGeom>
        </p:spPr>
      </p:pic>
      <p:pic>
        <p:nvPicPr>
          <p:cNvPr id="5" name="Picture 4">
            <a:extLst>
              <a:ext uri="{FF2B5EF4-FFF2-40B4-BE49-F238E27FC236}">
                <a16:creationId xmlns:a16="http://schemas.microsoft.com/office/drawing/2014/main" id="{5037DDD7-5E6F-474E-83AB-C6E61C850B02}"/>
              </a:ext>
            </a:extLst>
          </p:cNvPr>
          <p:cNvPicPr>
            <a:picLocks noChangeAspect="1"/>
          </p:cNvPicPr>
          <p:nvPr/>
        </p:nvPicPr>
        <p:blipFill rotWithShape="1">
          <a:blip r:embed="rId2"/>
          <a:srcRect l="33043" t="57975" r="53968" b="26172"/>
          <a:stretch/>
        </p:blipFill>
        <p:spPr>
          <a:xfrm>
            <a:off x="1675906" y="2885661"/>
            <a:ext cx="1583636" cy="1086678"/>
          </a:xfrm>
          <a:prstGeom prst="rect">
            <a:avLst/>
          </a:prstGeom>
        </p:spPr>
      </p:pic>
      <p:pic>
        <p:nvPicPr>
          <p:cNvPr id="11" name="Picture 10">
            <a:extLst>
              <a:ext uri="{FF2B5EF4-FFF2-40B4-BE49-F238E27FC236}">
                <a16:creationId xmlns:a16="http://schemas.microsoft.com/office/drawing/2014/main" id="{8E3B0D40-5E92-4FDC-A9FB-396422C0675B}"/>
              </a:ext>
            </a:extLst>
          </p:cNvPr>
          <p:cNvPicPr>
            <a:picLocks noChangeAspect="1"/>
          </p:cNvPicPr>
          <p:nvPr/>
        </p:nvPicPr>
        <p:blipFill rotWithShape="1">
          <a:blip r:embed="rId2"/>
          <a:srcRect l="32935" t="77115" r="54076" b="11672"/>
          <a:stretch/>
        </p:blipFill>
        <p:spPr>
          <a:xfrm>
            <a:off x="1663139" y="4357842"/>
            <a:ext cx="1583636" cy="768626"/>
          </a:xfrm>
          <a:prstGeom prst="rect">
            <a:avLst/>
          </a:prstGeom>
        </p:spPr>
      </p:pic>
      <p:pic>
        <p:nvPicPr>
          <p:cNvPr id="12" name="Picture 11">
            <a:extLst>
              <a:ext uri="{FF2B5EF4-FFF2-40B4-BE49-F238E27FC236}">
                <a16:creationId xmlns:a16="http://schemas.microsoft.com/office/drawing/2014/main" id="{E77ED32B-953D-4D36-AD40-555455E1EF16}"/>
              </a:ext>
            </a:extLst>
          </p:cNvPr>
          <p:cNvPicPr>
            <a:picLocks noChangeAspect="1"/>
          </p:cNvPicPr>
          <p:nvPr/>
        </p:nvPicPr>
        <p:blipFill rotWithShape="1">
          <a:blip r:embed="rId3"/>
          <a:srcRect l="38044" t="61455" r="57717" b="33808"/>
          <a:stretch/>
        </p:blipFill>
        <p:spPr>
          <a:xfrm>
            <a:off x="2196541" y="6212808"/>
            <a:ext cx="516835" cy="324677"/>
          </a:xfrm>
          <a:prstGeom prst="rect">
            <a:avLst/>
          </a:prstGeom>
        </p:spPr>
      </p:pic>
      <p:pic>
        <p:nvPicPr>
          <p:cNvPr id="6" name="Picture 5">
            <a:extLst>
              <a:ext uri="{FF2B5EF4-FFF2-40B4-BE49-F238E27FC236}">
                <a16:creationId xmlns:a16="http://schemas.microsoft.com/office/drawing/2014/main" id="{A439A2AD-9428-4305-9367-4D7EB68C5B99}"/>
              </a:ext>
            </a:extLst>
          </p:cNvPr>
          <p:cNvPicPr>
            <a:picLocks noChangeAspect="1"/>
          </p:cNvPicPr>
          <p:nvPr/>
        </p:nvPicPr>
        <p:blipFill rotWithShape="1">
          <a:blip r:embed="rId4"/>
          <a:srcRect l="56413" t="30865" r="10217" b="39705"/>
          <a:stretch/>
        </p:blipFill>
        <p:spPr>
          <a:xfrm>
            <a:off x="9170504" y="1"/>
            <a:ext cx="3021496" cy="1498194"/>
          </a:xfrm>
          <a:prstGeom prst="rect">
            <a:avLst/>
          </a:prstGeom>
        </p:spPr>
      </p:pic>
    </p:spTree>
    <p:extLst>
      <p:ext uri="{BB962C8B-B14F-4D97-AF65-F5344CB8AC3E}">
        <p14:creationId xmlns:p14="http://schemas.microsoft.com/office/powerpoint/2010/main" val="727538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141561248"/>
              </p:ext>
            </p:extLst>
          </p:nvPr>
        </p:nvGraphicFramePr>
        <p:xfrm>
          <a:off x="0" y="2"/>
          <a:ext cx="12192000" cy="6857999"/>
        </p:xfrm>
        <a:graphic>
          <a:graphicData uri="http://schemas.openxmlformats.org/drawingml/2006/table">
            <a:tbl>
              <a:tblPr firstRow="1" bandRow="1">
                <a:tableStyleId>{5940675A-B579-460E-94D1-54222C63F5DA}</a:tableStyleId>
              </a:tblPr>
              <a:tblGrid>
                <a:gridCol w="1833492">
                  <a:extLst>
                    <a:ext uri="{9D8B030D-6E8A-4147-A177-3AD203B41FA5}">
                      <a16:colId xmlns:a16="http://schemas.microsoft.com/office/drawing/2014/main" val="1544772945"/>
                    </a:ext>
                  </a:extLst>
                </a:gridCol>
                <a:gridCol w="5179254">
                  <a:extLst>
                    <a:ext uri="{9D8B030D-6E8A-4147-A177-3AD203B41FA5}">
                      <a16:colId xmlns:a16="http://schemas.microsoft.com/office/drawing/2014/main" val="2919699927"/>
                    </a:ext>
                  </a:extLst>
                </a:gridCol>
                <a:gridCol w="5179254">
                  <a:extLst>
                    <a:ext uri="{9D8B030D-6E8A-4147-A177-3AD203B41FA5}">
                      <a16:colId xmlns:a16="http://schemas.microsoft.com/office/drawing/2014/main" val="2223728515"/>
                    </a:ext>
                  </a:extLst>
                </a:gridCol>
              </a:tblGrid>
              <a:tr h="373611">
                <a:tc>
                  <a:txBody>
                    <a:bodyPr/>
                    <a:lstStyle/>
                    <a:p>
                      <a:r>
                        <a:rPr lang="en-GB" b="1" dirty="0"/>
                        <a:t>Name</a:t>
                      </a:r>
                    </a:p>
                  </a:txBody>
                  <a:tcPr/>
                </a:tc>
                <a:tc gridSpan="2">
                  <a:txBody>
                    <a:bodyPr/>
                    <a:lstStyle/>
                    <a:p>
                      <a:r>
                        <a:rPr lang="en-GB" b="1" dirty="0"/>
                        <a:t>Description</a:t>
                      </a:r>
                    </a:p>
                  </a:txBody>
                  <a:tcPr/>
                </a:tc>
                <a:tc hMerge="1">
                  <a:txBody>
                    <a:bodyPr/>
                    <a:lstStyle/>
                    <a:p>
                      <a:endParaRPr lang="en-GB"/>
                    </a:p>
                  </a:txBody>
                  <a:tcPr/>
                </a:tc>
                <a:extLst>
                  <a:ext uri="{0D108BD9-81ED-4DB2-BD59-A6C34878D82A}">
                    <a16:rowId xmlns:a16="http://schemas.microsoft.com/office/drawing/2014/main" val="3567819982"/>
                  </a:ext>
                </a:extLst>
              </a:tr>
              <a:tr h="1089700">
                <a:tc>
                  <a:txBody>
                    <a:bodyPr/>
                    <a:lstStyle/>
                    <a:p>
                      <a:r>
                        <a:rPr lang="en-GB" b="1" dirty="0"/>
                        <a:t>Aggregation</a:t>
                      </a:r>
                    </a:p>
                  </a:txBody>
                  <a:tcPr/>
                </a:tc>
                <a:tc>
                  <a:txBody>
                    <a:bodyPr/>
                    <a:lstStyle/>
                    <a:p>
                      <a:r>
                        <a:rPr lang="en-GB" sz="1600" dirty="0"/>
                        <a:t>• Special form of association </a:t>
                      </a:r>
                      <a:br>
                        <a:rPr lang="en-GB" sz="1600" dirty="0"/>
                      </a:br>
                      <a:r>
                        <a:rPr lang="en-GB" sz="1600" dirty="0"/>
                        <a:t>• Used to express that a class is part of another class </a:t>
                      </a:r>
                      <a:br>
                        <a:rPr lang="en-GB" sz="1600" dirty="0"/>
                      </a:br>
                      <a:r>
                        <a:rPr lang="en-GB" sz="1600" dirty="0"/>
                        <a:t>• Properties of the aggregation association: </a:t>
                      </a:r>
                    </a:p>
                  </a:txBody>
                  <a:tcPr>
                    <a:lnR w="12700" cap="flat" cmpd="sng" algn="ctr">
                      <a:noFill/>
                      <a:prstDash val="solid"/>
                      <a:round/>
                      <a:headEnd type="none" w="med" len="med"/>
                      <a:tailEnd type="none" w="med" len="med"/>
                    </a:lnR>
                  </a:tcPr>
                </a:tc>
                <a:tc>
                  <a:txBody>
                    <a:bodyPr/>
                    <a:lstStyle/>
                    <a:p>
                      <a:r>
                        <a:rPr lang="en-GB" sz="1600" dirty="0"/>
                        <a:t>• Transitive: if B is part of A and C is part of B, C is also part of A </a:t>
                      </a:r>
                      <a:br>
                        <a:rPr lang="en-GB" sz="1600" dirty="0"/>
                      </a:br>
                      <a:r>
                        <a:rPr lang="en-GB" sz="1600" dirty="0"/>
                        <a:t>• Asymmetric: it is not possible for A to be part of B and B to be part of A simultaneously.</a:t>
                      </a:r>
                    </a:p>
                  </a:txBody>
                  <a:tcPr>
                    <a:lnL w="12700" cap="flat" cmpd="sng" algn="ctr">
                      <a:noFill/>
                      <a:prstDash val="solid"/>
                      <a:round/>
                      <a:headEnd type="none" w="med" len="med"/>
                      <a:tailEnd type="none" w="med" len="med"/>
                    </a:lnL>
                  </a:tcPr>
                </a:tc>
                <a:extLst>
                  <a:ext uri="{0D108BD9-81ED-4DB2-BD59-A6C34878D82A}">
                    <a16:rowId xmlns:a16="http://schemas.microsoft.com/office/drawing/2014/main" val="1178818558"/>
                  </a:ext>
                </a:extLst>
              </a:tr>
              <a:tr h="1471769">
                <a:tc>
                  <a:txBody>
                    <a:bodyPr/>
                    <a:lstStyle/>
                    <a:p>
                      <a:r>
                        <a:rPr lang="en-GB" b="1" dirty="0"/>
                        <a:t>Shared Aggregation</a:t>
                      </a:r>
                    </a:p>
                  </a:txBody>
                  <a:tcPr/>
                </a:tc>
                <a:tc gridSpan="2">
                  <a:txBody>
                    <a:bodyPr/>
                    <a:lstStyle/>
                    <a:p>
                      <a:r>
                        <a:rPr lang="en-GB" sz="1600" b="1" dirty="0"/>
                        <a:t>Parts-whole relationship (A is part of B)</a:t>
                      </a:r>
                      <a:br>
                        <a:rPr lang="en-GB" sz="1600" b="1" dirty="0"/>
                      </a:br>
                      <a:r>
                        <a:rPr lang="en-GB" sz="1600" b="0" u="none" dirty="0"/>
                        <a:t>• Expresses a weak belonging of the parts to a whole = Parts also exist independently of the whole </a:t>
                      </a:r>
                      <a:br>
                        <a:rPr lang="en-GB" sz="1600" b="0" u="none" dirty="0"/>
                      </a:br>
                      <a:r>
                        <a:rPr lang="en-GB" sz="1600" b="0" u="none" dirty="0"/>
                        <a:t>• Multiplicity at the aggregating end may be &gt;1 = One element can be part of multiple other elements simultaneously </a:t>
                      </a:r>
                      <a:br>
                        <a:rPr lang="en-GB" sz="1600" b="0" u="none" dirty="0"/>
                      </a:br>
                      <a:r>
                        <a:rPr lang="en-GB" sz="1600" b="0" u="none" dirty="0"/>
                        <a:t>• Spans a directed acyclic graph </a:t>
                      </a:r>
                      <a:br>
                        <a:rPr lang="en-GB" sz="1600" b="0" u="none" dirty="0"/>
                      </a:br>
                      <a:r>
                        <a:rPr lang="en-GB" sz="1600" b="0" u="none" dirty="0"/>
                        <a:t>• Syntax: Hollow diamond at the aggregating end </a:t>
                      </a:r>
                    </a:p>
                  </a:txBody>
                  <a:tcPr/>
                </a:tc>
                <a:tc hMerge="1">
                  <a:txBody>
                    <a:bodyPr/>
                    <a:lstStyle/>
                    <a:p>
                      <a:endParaRPr lang="en-GB" sz="1400" b="0" u="none" dirty="0"/>
                    </a:p>
                  </a:txBody>
                  <a:tcPr/>
                </a:tc>
                <a:extLst>
                  <a:ext uri="{0D108BD9-81ED-4DB2-BD59-A6C34878D82A}">
                    <a16:rowId xmlns:a16="http://schemas.microsoft.com/office/drawing/2014/main" val="2502274807"/>
                  </a:ext>
                </a:extLst>
              </a:tr>
              <a:tr h="1587848">
                <a:tc>
                  <a:txBody>
                    <a:bodyPr/>
                    <a:lstStyle/>
                    <a:p>
                      <a:r>
                        <a:rPr lang="en-GB" b="1" dirty="0"/>
                        <a:t>Composition</a:t>
                      </a:r>
                    </a:p>
                  </a:txBody>
                  <a:tcPr/>
                </a:tc>
                <a:tc gridSpan="2">
                  <a:txBody>
                    <a:bodyPr/>
                    <a:lstStyle/>
                    <a:p>
                      <a:r>
                        <a:rPr lang="en-GB" sz="1600" b="1" dirty="0"/>
                        <a:t>Existence-dependent parts-whole relationship (A is part of B)</a:t>
                      </a:r>
                      <a:br>
                        <a:rPr lang="en-GB" sz="1600" b="1" dirty="0"/>
                      </a:br>
                      <a:r>
                        <a:rPr lang="en-GB" sz="1600" dirty="0"/>
                        <a:t>• Existence dependency between the composite object and its parts </a:t>
                      </a:r>
                      <a:br>
                        <a:rPr lang="en-GB" sz="1600" dirty="0"/>
                      </a:br>
                      <a:r>
                        <a:rPr lang="en-GB" sz="1600" dirty="0"/>
                        <a:t>• One part can only be contained in at most one composite object at one specific point in time Multiplicity at the aggregating end max. 1 -&gt; The composite objects form a tree </a:t>
                      </a:r>
                      <a:br>
                        <a:rPr lang="en-GB" sz="1600" dirty="0"/>
                      </a:br>
                      <a:r>
                        <a:rPr lang="en-GB" sz="1600" dirty="0"/>
                        <a:t>• If the composite object is deleted, its parts are also deleted. </a:t>
                      </a:r>
                      <a:br>
                        <a:rPr lang="en-GB" sz="1600" dirty="0"/>
                      </a:br>
                      <a:r>
                        <a:rPr lang="en-GB" sz="1600" dirty="0"/>
                        <a:t>• Syntax: Solid diamond at the aggregating end </a:t>
                      </a:r>
                    </a:p>
                  </a:txBody>
                  <a:tcPr/>
                </a:tc>
                <a:tc hMerge="1">
                  <a:txBody>
                    <a:bodyPr/>
                    <a:lstStyle/>
                    <a:p>
                      <a:endParaRPr lang="en-GB"/>
                    </a:p>
                  </a:txBody>
                  <a:tcPr/>
                </a:tc>
                <a:extLst>
                  <a:ext uri="{0D108BD9-81ED-4DB2-BD59-A6C34878D82A}">
                    <a16:rowId xmlns:a16="http://schemas.microsoft.com/office/drawing/2014/main" val="1239316909"/>
                  </a:ext>
                </a:extLst>
              </a:tr>
              <a:tr h="23350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Generalization</a:t>
                      </a:r>
                    </a:p>
                  </a:txBody>
                  <a:tcPr/>
                </a:tc>
                <a:tc gridSpan="2">
                  <a:txBody>
                    <a:bodyPr/>
                    <a:lstStyle/>
                    <a:p>
                      <a:r>
                        <a:rPr lang="en-GB" sz="1600" b="1" dirty="0"/>
                        <a:t>Inheritance relationship (A inherits from B). Usually superclasses are abstract</a:t>
                      </a:r>
                      <a:br>
                        <a:rPr lang="en-GB" sz="1600" b="1" dirty="0"/>
                      </a:br>
                      <a:r>
                        <a:rPr lang="en-GB" sz="1600" b="0" dirty="0"/>
                        <a:t>• Characteristics (attributes and operations), associations, and aggregations that are specified for a general class (superclass) are passed on to its subclasses. </a:t>
                      </a:r>
                      <a:br>
                        <a:rPr lang="en-GB" sz="1600" b="0" dirty="0"/>
                      </a:br>
                      <a:r>
                        <a:rPr lang="en-GB" sz="1600" b="0" dirty="0"/>
                        <a:t>• Every instance of a subclass is simultaneously an indirect instance of the superclass. </a:t>
                      </a:r>
                      <a:br>
                        <a:rPr lang="en-GB" sz="1600" b="0" dirty="0"/>
                      </a:br>
                      <a:r>
                        <a:rPr lang="en-GB" sz="1600" b="0" dirty="0"/>
                        <a:t>• Subclass inherits all characteristics, associations, and aggregations of the superclass except private ones. </a:t>
                      </a:r>
                      <a:br>
                        <a:rPr lang="en-GB" sz="1600" b="0" dirty="0"/>
                      </a:br>
                      <a:r>
                        <a:rPr lang="en-GB" sz="1600" b="0" dirty="0"/>
                        <a:t>• Subclass may have further characteristics, associations, and aggregations. </a:t>
                      </a:r>
                      <a:br>
                        <a:rPr lang="en-GB" sz="1600" b="0" dirty="0"/>
                      </a:br>
                      <a:r>
                        <a:rPr lang="en-GB" sz="1600" b="0" dirty="0"/>
                        <a:t>• Generalizations are transitive.</a:t>
                      </a:r>
                    </a:p>
                    <a:p>
                      <a:r>
                        <a:rPr lang="en-GB" sz="1600" b="0" dirty="0"/>
                        <a:t>• UML allows multiple inheritance. </a:t>
                      </a:r>
                      <a:br>
                        <a:rPr lang="en-GB" sz="1600" b="0" dirty="0"/>
                      </a:br>
                      <a:r>
                        <a:rPr lang="en-GB" sz="1600" b="0" dirty="0"/>
                        <a:t>• A class may have multiple </a:t>
                      </a:r>
                      <a:r>
                        <a:rPr lang="en-GB" sz="1600" b="0" dirty="0" err="1"/>
                        <a:t>superclasses</a:t>
                      </a:r>
                      <a:r>
                        <a:rPr lang="en-GB" sz="1600" b="0" dirty="0"/>
                        <a:t>.</a:t>
                      </a:r>
                    </a:p>
                  </a:txBody>
                  <a:tcPr/>
                </a:tc>
                <a:tc hMerge="1">
                  <a:txBody>
                    <a:bodyPr/>
                    <a:lstStyle/>
                    <a:p>
                      <a:endParaRPr lang="en-GB"/>
                    </a:p>
                  </a:txBody>
                  <a:tcPr/>
                </a:tc>
                <a:extLst>
                  <a:ext uri="{0D108BD9-81ED-4DB2-BD59-A6C34878D82A}">
                    <a16:rowId xmlns:a16="http://schemas.microsoft.com/office/drawing/2014/main" val="3101844311"/>
                  </a:ext>
                </a:extLst>
              </a:tr>
            </a:tbl>
          </a:graphicData>
        </a:graphic>
      </p:graphicFrame>
      <p:pic>
        <p:nvPicPr>
          <p:cNvPr id="7" name="Picture 6">
            <a:extLst>
              <a:ext uri="{FF2B5EF4-FFF2-40B4-BE49-F238E27FC236}">
                <a16:creationId xmlns:a16="http://schemas.microsoft.com/office/drawing/2014/main" id="{872C4D46-C445-4A3F-9125-375C8098F5EF}"/>
              </a:ext>
            </a:extLst>
          </p:cNvPr>
          <p:cNvPicPr>
            <a:picLocks noChangeAspect="1"/>
          </p:cNvPicPr>
          <p:nvPr/>
        </p:nvPicPr>
        <p:blipFill rotWithShape="1">
          <a:blip r:embed="rId2"/>
          <a:srcRect l="34131" t="28589" r="52880" b="66771"/>
          <a:stretch/>
        </p:blipFill>
        <p:spPr>
          <a:xfrm>
            <a:off x="156117" y="2604004"/>
            <a:ext cx="1583636" cy="318052"/>
          </a:xfrm>
          <a:prstGeom prst="rect">
            <a:avLst/>
          </a:prstGeom>
        </p:spPr>
      </p:pic>
      <p:pic>
        <p:nvPicPr>
          <p:cNvPr id="8" name="Picture 7">
            <a:extLst>
              <a:ext uri="{FF2B5EF4-FFF2-40B4-BE49-F238E27FC236}">
                <a16:creationId xmlns:a16="http://schemas.microsoft.com/office/drawing/2014/main" id="{0A88FF9B-E2E3-4258-B71B-D86DA17722E0}"/>
              </a:ext>
            </a:extLst>
          </p:cNvPr>
          <p:cNvPicPr>
            <a:picLocks noChangeAspect="1"/>
          </p:cNvPicPr>
          <p:nvPr/>
        </p:nvPicPr>
        <p:blipFill rotWithShape="1">
          <a:blip r:embed="rId2"/>
          <a:srcRect l="34131" t="43282" r="52880" b="52078"/>
          <a:stretch/>
        </p:blipFill>
        <p:spPr>
          <a:xfrm>
            <a:off x="156117" y="4094970"/>
            <a:ext cx="1583636" cy="318053"/>
          </a:xfrm>
          <a:prstGeom prst="rect">
            <a:avLst/>
          </a:prstGeom>
        </p:spPr>
      </p:pic>
      <p:pic>
        <p:nvPicPr>
          <p:cNvPr id="18" name="Picture 17">
            <a:extLst>
              <a:ext uri="{FF2B5EF4-FFF2-40B4-BE49-F238E27FC236}">
                <a16:creationId xmlns:a16="http://schemas.microsoft.com/office/drawing/2014/main" id="{DCFBE828-DF09-41D1-8A10-EFF6DA122EAF}"/>
              </a:ext>
            </a:extLst>
          </p:cNvPr>
          <p:cNvPicPr>
            <a:picLocks noChangeAspect="1"/>
          </p:cNvPicPr>
          <p:nvPr/>
        </p:nvPicPr>
        <p:blipFill rotWithShape="1">
          <a:blip r:embed="rId2"/>
          <a:srcRect l="34131" t="52272" r="52880" b="43088"/>
          <a:stretch/>
        </p:blipFill>
        <p:spPr>
          <a:xfrm>
            <a:off x="156117" y="6260730"/>
            <a:ext cx="1583636" cy="318052"/>
          </a:xfrm>
          <a:prstGeom prst="rect">
            <a:avLst/>
          </a:prstGeom>
        </p:spPr>
      </p:pic>
    </p:spTree>
    <p:extLst>
      <p:ext uri="{BB962C8B-B14F-4D97-AF65-F5344CB8AC3E}">
        <p14:creationId xmlns:p14="http://schemas.microsoft.com/office/powerpoint/2010/main" val="3427000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3A5F8A8-C2E5-42EE-9E52-2FA3E286F419}"/>
              </a:ext>
            </a:extLst>
          </p:cNvPr>
          <p:cNvSpPr txBox="1">
            <a:spLocks/>
          </p:cNvSpPr>
          <p:nvPr/>
        </p:nvSpPr>
        <p:spPr>
          <a:xfrm>
            <a:off x="-19068" y="3775903"/>
            <a:ext cx="2652056" cy="34187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70C0"/>
                </a:solidFill>
              </a:rPr>
              <a:t>Agile development and CM</a:t>
            </a:r>
            <a:br>
              <a:rPr lang="en-GB" sz="1300" b="1" u="sng" dirty="0">
                <a:solidFill>
                  <a:srgbClr val="0070C0"/>
                </a:solidFill>
              </a:rPr>
            </a:br>
            <a:r>
              <a:rPr lang="en-GB" sz="1300" dirty="0">
                <a:solidFill>
                  <a:srgbClr val="0070C0"/>
                </a:solidFill>
              </a:rPr>
              <a:t>• Agile development, where components and systems are changed several times per day, is impossible without using CM tools. </a:t>
            </a:r>
            <a:br>
              <a:rPr lang="en-GB" sz="1300" dirty="0">
                <a:solidFill>
                  <a:srgbClr val="0070C0"/>
                </a:solidFill>
              </a:rPr>
            </a:br>
            <a:r>
              <a:rPr lang="en-GB" sz="1300" dirty="0">
                <a:solidFill>
                  <a:srgbClr val="0070C0"/>
                </a:solidFill>
              </a:rPr>
              <a:t>• The definitive versions of components are held in a shared project repository and developers copy these into their own workspace. </a:t>
            </a:r>
            <a:br>
              <a:rPr lang="en-GB" sz="1300" dirty="0">
                <a:solidFill>
                  <a:srgbClr val="0070C0"/>
                </a:solidFill>
              </a:rPr>
            </a:br>
            <a:r>
              <a:rPr lang="en-GB" sz="1300" dirty="0">
                <a:solidFill>
                  <a:srgbClr val="0070C0"/>
                </a:solidFill>
              </a:rPr>
              <a:t>• They make changes to the code then use system building tools to create a new system on their own computer for testing. Once they are happy with the changes made, they return the modified components to the project repository. </a:t>
            </a:r>
          </a:p>
        </p:txBody>
      </p:sp>
      <p:sp>
        <p:nvSpPr>
          <p:cNvPr id="5" name="Rectangle 4">
            <a:extLst>
              <a:ext uri="{FF2B5EF4-FFF2-40B4-BE49-F238E27FC236}">
                <a16:creationId xmlns:a16="http://schemas.microsoft.com/office/drawing/2014/main" id="{B66792F7-EC72-45E5-9487-B138C5136E27}"/>
              </a:ext>
            </a:extLst>
          </p:cNvPr>
          <p:cNvSpPr/>
          <p:nvPr/>
        </p:nvSpPr>
        <p:spPr>
          <a:xfrm>
            <a:off x="2546038" y="3775903"/>
            <a:ext cx="3478525" cy="3093154"/>
          </a:xfrm>
          <a:prstGeom prst="rect">
            <a:avLst/>
          </a:prstGeom>
        </p:spPr>
        <p:txBody>
          <a:bodyPr wrap="square">
            <a:spAutoFit/>
          </a:bodyPr>
          <a:lstStyle/>
          <a:p>
            <a:r>
              <a:rPr lang="en-GB" sz="1300" b="1" u="sng" dirty="0">
                <a:solidFill>
                  <a:srgbClr val="7030A0"/>
                </a:solidFill>
              </a:rPr>
              <a:t>Development phases</a:t>
            </a:r>
          </a:p>
          <a:p>
            <a:r>
              <a:rPr lang="en-GB" sz="1300" dirty="0">
                <a:solidFill>
                  <a:srgbClr val="7030A0"/>
                </a:solidFill>
              </a:rPr>
              <a:t>• A development phase where the development team is responsible for managing the software configuration and new functionality is being added to the software. </a:t>
            </a:r>
            <a:br>
              <a:rPr lang="en-GB" sz="1300" dirty="0">
                <a:solidFill>
                  <a:srgbClr val="7030A0"/>
                </a:solidFill>
              </a:rPr>
            </a:br>
            <a:r>
              <a:rPr lang="en-GB" sz="1300" dirty="0">
                <a:solidFill>
                  <a:srgbClr val="7030A0"/>
                </a:solidFill>
              </a:rPr>
              <a:t>• A system testing phase where a version of the system is released internally for testing. </a:t>
            </a:r>
            <a:br>
              <a:rPr lang="en-GB" sz="1300" dirty="0">
                <a:solidFill>
                  <a:srgbClr val="7030A0"/>
                </a:solidFill>
              </a:rPr>
            </a:br>
            <a:r>
              <a:rPr lang="en-GB" sz="1300" dirty="0">
                <a:solidFill>
                  <a:srgbClr val="7030A0"/>
                </a:solidFill>
              </a:rPr>
              <a:t>- No new system functionality is added. Changes made are bug fixes, performance improvements and security vulnerability repairs. </a:t>
            </a:r>
            <a:br>
              <a:rPr lang="en-GB" sz="1300" dirty="0">
                <a:solidFill>
                  <a:srgbClr val="7030A0"/>
                </a:solidFill>
              </a:rPr>
            </a:br>
            <a:r>
              <a:rPr lang="en-GB" sz="1300" dirty="0">
                <a:solidFill>
                  <a:srgbClr val="7030A0"/>
                </a:solidFill>
              </a:rPr>
              <a:t>• A release phase where the software is released to customers for use. </a:t>
            </a:r>
            <a:br>
              <a:rPr lang="en-GB" sz="1300" dirty="0">
                <a:solidFill>
                  <a:srgbClr val="7030A0"/>
                </a:solidFill>
              </a:rPr>
            </a:br>
            <a:r>
              <a:rPr lang="en-GB" sz="1300" dirty="0">
                <a:solidFill>
                  <a:srgbClr val="7030A0"/>
                </a:solidFill>
              </a:rPr>
              <a:t>- New versions of the released system are developed to repair bugs and vulnerabilities and to include new features. </a:t>
            </a:r>
          </a:p>
        </p:txBody>
      </p:sp>
      <p:sp>
        <p:nvSpPr>
          <p:cNvPr id="6" name="Rectangle 5">
            <a:extLst>
              <a:ext uri="{FF2B5EF4-FFF2-40B4-BE49-F238E27FC236}">
                <a16:creationId xmlns:a16="http://schemas.microsoft.com/office/drawing/2014/main" id="{1FA24BE2-3A35-45BE-97ED-3BAE3C9AA512}"/>
              </a:ext>
            </a:extLst>
          </p:cNvPr>
          <p:cNvSpPr/>
          <p:nvPr/>
        </p:nvSpPr>
        <p:spPr>
          <a:xfrm>
            <a:off x="26504" y="-5418"/>
            <a:ext cx="2478157" cy="3893374"/>
          </a:xfrm>
          <a:prstGeom prst="rect">
            <a:avLst/>
          </a:prstGeom>
        </p:spPr>
        <p:txBody>
          <a:bodyPr wrap="square">
            <a:spAutoFit/>
          </a:bodyPr>
          <a:lstStyle/>
          <a:p>
            <a:r>
              <a:rPr lang="en-GB" sz="1300" b="1" u="sng" dirty="0">
                <a:solidFill>
                  <a:srgbClr val="C00000"/>
                </a:solidFill>
              </a:rPr>
              <a:t>Configuration management</a:t>
            </a:r>
          </a:p>
          <a:p>
            <a:r>
              <a:rPr lang="en-GB" sz="1300" dirty="0">
                <a:solidFill>
                  <a:srgbClr val="C00000"/>
                </a:solidFill>
              </a:rPr>
              <a:t>• Software systems are constantly changing during development and use. </a:t>
            </a:r>
            <a:br>
              <a:rPr lang="en-GB" sz="1300" dirty="0">
                <a:solidFill>
                  <a:srgbClr val="C00000"/>
                </a:solidFill>
              </a:rPr>
            </a:br>
            <a:r>
              <a:rPr lang="en-GB" sz="1300" dirty="0">
                <a:solidFill>
                  <a:srgbClr val="C00000"/>
                </a:solidFill>
              </a:rPr>
              <a:t>• Configuration management (CM) is concerned with the policies, processes and tools for managing changing software systems. </a:t>
            </a:r>
            <a:br>
              <a:rPr lang="en-GB" sz="1300" dirty="0">
                <a:solidFill>
                  <a:srgbClr val="C00000"/>
                </a:solidFill>
              </a:rPr>
            </a:br>
            <a:r>
              <a:rPr lang="en-GB" sz="1300" dirty="0">
                <a:solidFill>
                  <a:srgbClr val="C00000"/>
                </a:solidFill>
              </a:rPr>
              <a:t>• You need CM because it is easy to lose track of what changes and component versions have been incorporated into each system version. </a:t>
            </a:r>
            <a:br>
              <a:rPr lang="en-GB" sz="1300" dirty="0">
                <a:solidFill>
                  <a:srgbClr val="C00000"/>
                </a:solidFill>
              </a:rPr>
            </a:br>
            <a:r>
              <a:rPr lang="en-GB" sz="1300" dirty="0">
                <a:solidFill>
                  <a:srgbClr val="C00000"/>
                </a:solidFill>
              </a:rPr>
              <a:t>• CM is essential for team projects to control changes made by different developers</a:t>
            </a:r>
            <a:br>
              <a:rPr lang="en-GB" sz="1300" dirty="0">
                <a:solidFill>
                  <a:srgbClr val="C00000"/>
                </a:solidFill>
              </a:rPr>
            </a:br>
            <a:br>
              <a:rPr lang="en-GB" sz="1300" dirty="0">
                <a:solidFill>
                  <a:srgbClr val="C00000"/>
                </a:solidFill>
              </a:rPr>
            </a:br>
            <a:endParaRPr lang="en-GB" sz="1300" dirty="0">
              <a:solidFill>
                <a:srgbClr val="00B050"/>
              </a:solidFill>
            </a:endParaRPr>
          </a:p>
        </p:txBody>
      </p:sp>
      <p:sp>
        <p:nvSpPr>
          <p:cNvPr id="8" name="Rectangle 7">
            <a:extLst>
              <a:ext uri="{FF2B5EF4-FFF2-40B4-BE49-F238E27FC236}">
                <a16:creationId xmlns:a16="http://schemas.microsoft.com/office/drawing/2014/main" id="{FE365EAF-8C0D-42D9-B017-CC7F21710051}"/>
              </a:ext>
            </a:extLst>
          </p:cNvPr>
          <p:cNvSpPr/>
          <p:nvPr/>
        </p:nvSpPr>
        <p:spPr>
          <a:xfrm>
            <a:off x="2504661" y="-5418"/>
            <a:ext cx="3519902" cy="3893374"/>
          </a:xfrm>
          <a:prstGeom prst="rect">
            <a:avLst/>
          </a:prstGeom>
        </p:spPr>
        <p:txBody>
          <a:bodyPr wrap="square">
            <a:spAutoFit/>
          </a:bodyPr>
          <a:lstStyle/>
          <a:p>
            <a:r>
              <a:rPr lang="en-GB" sz="1300" b="1" u="sng" dirty="0">
                <a:solidFill>
                  <a:srgbClr val="00B050"/>
                </a:solidFill>
              </a:rPr>
              <a:t>CM activities</a:t>
            </a:r>
          </a:p>
          <a:p>
            <a:r>
              <a:rPr lang="en-GB" sz="1300" dirty="0">
                <a:solidFill>
                  <a:srgbClr val="00B050"/>
                </a:solidFill>
              </a:rPr>
              <a:t>• Version management </a:t>
            </a:r>
            <a:br>
              <a:rPr lang="en-GB" sz="1300" dirty="0">
                <a:solidFill>
                  <a:srgbClr val="00B050"/>
                </a:solidFill>
              </a:rPr>
            </a:br>
            <a:r>
              <a:rPr lang="en-GB" sz="1300" dirty="0">
                <a:solidFill>
                  <a:srgbClr val="00B050"/>
                </a:solidFill>
              </a:rPr>
              <a:t>- Keeping track of the multiple versions of system components and ensuring that changes made to components by different developers do not interfere with each other. </a:t>
            </a:r>
            <a:br>
              <a:rPr lang="en-GB" sz="1300" dirty="0">
                <a:solidFill>
                  <a:srgbClr val="00B050"/>
                </a:solidFill>
              </a:rPr>
            </a:br>
            <a:r>
              <a:rPr lang="en-GB" sz="1300" dirty="0">
                <a:solidFill>
                  <a:srgbClr val="00B050"/>
                </a:solidFill>
              </a:rPr>
              <a:t>• System building </a:t>
            </a:r>
            <a:br>
              <a:rPr lang="en-GB" sz="1300" dirty="0">
                <a:solidFill>
                  <a:srgbClr val="00B050"/>
                </a:solidFill>
              </a:rPr>
            </a:br>
            <a:r>
              <a:rPr lang="en-GB" sz="1300" dirty="0">
                <a:solidFill>
                  <a:srgbClr val="00B050"/>
                </a:solidFill>
              </a:rPr>
              <a:t>- The process of assembling program components, data and libraries, then compiling these to create an executable system. </a:t>
            </a:r>
            <a:br>
              <a:rPr lang="en-GB" sz="1300" dirty="0">
                <a:solidFill>
                  <a:srgbClr val="00B050"/>
                </a:solidFill>
              </a:rPr>
            </a:br>
            <a:r>
              <a:rPr lang="en-GB" sz="1300" dirty="0">
                <a:solidFill>
                  <a:srgbClr val="00B050"/>
                </a:solidFill>
              </a:rPr>
              <a:t>• Change management </a:t>
            </a:r>
            <a:br>
              <a:rPr lang="en-GB" sz="1300" dirty="0">
                <a:solidFill>
                  <a:srgbClr val="00B050"/>
                </a:solidFill>
              </a:rPr>
            </a:br>
            <a:r>
              <a:rPr lang="en-GB" sz="1300" dirty="0">
                <a:solidFill>
                  <a:srgbClr val="00B050"/>
                </a:solidFill>
              </a:rPr>
              <a:t>- Keeping track of requests for changes to the software from customers and developers, working out the costs and impact of changes, and deciding the changes should be implemented. </a:t>
            </a:r>
            <a:br>
              <a:rPr lang="en-GB" sz="1300" dirty="0">
                <a:solidFill>
                  <a:srgbClr val="00B050"/>
                </a:solidFill>
              </a:rPr>
            </a:br>
            <a:r>
              <a:rPr lang="en-GB" sz="1300" dirty="0">
                <a:solidFill>
                  <a:srgbClr val="00B050"/>
                </a:solidFill>
              </a:rPr>
              <a:t>• Release management </a:t>
            </a:r>
            <a:br>
              <a:rPr lang="en-GB" sz="1300" dirty="0">
                <a:solidFill>
                  <a:srgbClr val="00B050"/>
                </a:solidFill>
              </a:rPr>
            </a:br>
            <a:r>
              <a:rPr lang="en-GB" sz="1300" dirty="0">
                <a:solidFill>
                  <a:srgbClr val="00B050"/>
                </a:solidFill>
              </a:rPr>
              <a:t>- Preparing software for external release and keeping track of the system versions that have been released for customer use.</a:t>
            </a:r>
          </a:p>
        </p:txBody>
      </p:sp>
      <p:sp>
        <p:nvSpPr>
          <p:cNvPr id="7" name="Rectangle 6">
            <a:extLst>
              <a:ext uri="{FF2B5EF4-FFF2-40B4-BE49-F238E27FC236}">
                <a16:creationId xmlns:a16="http://schemas.microsoft.com/office/drawing/2014/main" id="{B9AB29AC-E0D4-43F7-AD3E-44D6CED665DC}"/>
              </a:ext>
            </a:extLst>
          </p:cNvPr>
          <p:cNvSpPr/>
          <p:nvPr/>
        </p:nvSpPr>
        <p:spPr>
          <a:xfrm>
            <a:off x="6024561" y="1595020"/>
            <a:ext cx="3121838" cy="2492990"/>
          </a:xfrm>
          <a:prstGeom prst="rect">
            <a:avLst/>
          </a:prstGeom>
        </p:spPr>
        <p:txBody>
          <a:bodyPr wrap="square">
            <a:spAutoFit/>
          </a:bodyPr>
          <a:lstStyle/>
          <a:p>
            <a:r>
              <a:rPr lang="en-GB" sz="1300" b="1" u="sng" dirty="0">
                <a:solidFill>
                  <a:srgbClr val="C00000"/>
                </a:solidFill>
              </a:rPr>
              <a:t>Version management</a:t>
            </a:r>
          </a:p>
          <a:p>
            <a:r>
              <a:rPr lang="en-GB" sz="1300" dirty="0">
                <a:solidFill>
                  <a:srgbClr val="C00000"/>
                </a:solidFill>
              </a:rPr>
              <a:t>• Version management (VM) is the process of keeping track of different versions of software components or configuration items and the systems in which these components are used. </a:t>
            </a:r>
            <a:br>
              <a:rPr lang="en-GB" sz="1300" dirty="0">
                <a:solidFill>
                  <a:srgbClr val="C00000"/>
                </a:solidFill>
              </a:rPr>
            </a:br>
            <a:r>
              <a:rPr lang="en-GB" sz="1300" dirty="0">
                <a:solidFill>
                  <a:srgbClr val="C00000"/>
                </a:solidFill>
              </a:rPr>
              <a:t>• It also involves ensuring that changes made by different developers to these versions do not interfere with each other. </a:t>
            </a:r>
            <a:br>
              <a:rPr lang="en-GB" sz="1300" dirty="0">
                <a:solidFill>
                  <a:srgbClr val="C00000"/>
                </a:solidFill>
              </a:rPr>
            </a:br>
            <a:r>
              <a:rPr lang="en-GB" sz="1300" dirty="0">
                <a:solidFill>
                  <a:srgbClr val="C00000"/>
                </a:solidFill>
              </a:rPr>
              <a:t>• Therefore version management can be thought of as the process of managing </a:t>
            </a:r>
            <a:r>
              <a:rPr lang="en-GB" sz="1300" dirty="0" err="1">
                <a:solidFill>
                  <a:srgbClr val="C00000"/>
                </a:solidFill>
              </a:rPr>
              <a:t>codelines</a:t>
            </a:r>
            <a:r>
              <a:rPr lang="en-GB" sz="1300" dirty="0">
                <a:solidFill>
                  <a:srgbClr val="C00000"/>
                </a:solidFill>
              </a:rPr>
              <a:t> and baselines. </a:t>
            </a:r>
          </a:p>
        </p:txBody>
      </p:sp>
      <p:sp>
        <p:nvSpPr>
          <p:cNvPr id="9" name="Rectangle 8">
            <a:extLst>
              <a:ext uri="{FF2B5EF4-FFF2-40B4-BE49-F238E27FC236}">
                <a16:creationId xmlns:a16="http://schemas.microsoft.com/office/drawing/2014/main" id="{E9A6224F-D5D3-4ACA-8095-35155068505B}"/>
              </a:ext>
            </a:extLst>
          </p:cNvPr>
          <p:cNvSpPr/>
          <p:nvPr/>
        </p:nvSpPr>
        <p:spPr>
          <a:xfrm>
            <a:off x="9146400" y="-5418"/>
            <a:ext cx="3045600" cy="4093428"/>
          </a:xfrm>
          <a:prstGeom prst="rect">
            <a:avLst/>
          </a:prstGeom>
        </p:spPr>
        <p:txBody>
          <a:bodyPr wrap="square">
            <a:spAutoFit/>
          </a:bodyPr>
          <a:lstStyle/>
          <a:p>
            <a:r>
              <a:rPr lang="en-GB" sz="1300" b="1" u="sng" dirty="0" err="1">
                <a:solidFill>
                  <a:srgbClr val="0070C0"/>
                </a:solidFill>
              </a:rPr>
              <a:t>Codelines</a:t>
            </a:r>
            <a:r>
              <a:rPr lang="en-GB" sz="1300" b="1" u="sng" dirty="0">
                <a:solidFill>
                  <a:srgbClr val="0070C0"/>
                </a:solidFill>
              </a:rPr>
              <a:t> and baselines</a:t>
            </a:r>
          </a:p>
          <a:p>
            <a:r>
              <a:rPr lang="en-GB" sz="1300" dirty="0">
                <a:solidFill>
                  <a:srgbClr val="0070C0"/>
                </a:solidFill>
              </a:rPr>
              <a:t>• A </a:t>
            </a:r>
            <a:r>
              <a:rPr lang="en-GB" sz="1300" dirty="0" err="1">
                <a:solidFill>
                  <a:srgbClr val="0070C0"/>
                </a:solidFill>
              </a:rPr>
              <a:t>codeline</a:t>
            </a:r>
            <a:r>
              <a:rPr lang="en-GB" sz="1300" dirty="0">
                <a:solidFill>
                  <a:srgbClr val="0070C0"/>
                </a:solidFill>
              </a:rPr>
              <a:t> is a sequence of versions of  source code with later versions in the sequence derived from earlier versions. </a:t>
            </a:r>
            <a:br>
              <a:rPr lang="en-GB" sz="1300" dirty="0">
                <a:solidFill>
                  <a:srgbClr val="0070C0"/>
                </a:solidFill>
              </a:rPr>
            </a:br>
            <a:r>
              <a:rPr lang="en-GB" sz="1300" dirty="0">
                <a:solidFill>
                  <a:srgbClr val="0070C0"/>
                </a:solidFill>
              </a:rPr>
              <a:t>• </a:t>
            </a:r>
            <a:r>
              <a:rPr lang="en-GB" sz="1300" dirty="0" err="1">
                <a:solidFill>
                  <a:srgbClr val="0070C0"/>
                </a:solidFill>
              </a:rPr>
              <a:t>Codelines</a:t>
            </a:r>
            <a:r>
              <a:rPr lang="en-GB" sz="1300" dirty="0">
                <a:solidFill>
                  <a:srgbClr val="0070C0"/>
                </a:solidFill>
              </a:rPr>
              <a:t> normally apply to components of systems so that there are different versions of each component. </a:t>
            </a:r>
            <a:br>
              <a:rPr lang="en-GB" sz="1300" dirty="0">
                <a:solidFill>
                  <a:srgbClr val="0070C0"/>
                </a:solidFill>
              </a:rPr>
            </a:br>
            <a:r>
              <a:rPr lang="en-GB" sz="1300" b="1" dirty="0">
                <a:solidFill>
                  <a:srgbClr val="0070C0"/>
                </a:solidFill>
              </a:rPr>
              <a:t>• A baseline is a definition of a specific system. </a:t>
            </a:r>
            <a:br>
              <a:rPr lang="en-GB" sz="1300" dirty="0">
                <a:solidFill>
                  <a:srgbClr val="0070C0"/>
                </a:solidFill>
              </a:rPr>
            </a:br>
            <a:r>
              <a:rPr lang="en-GB" sz="1300" dirty="0">
                <a:solidFill>
                  <a:srgbClr val="0070C0"/>
                </a:solidFill>
              </a:rPr>
              <a:t>• The baseline therefore specifies the component versions that are included in the system plus a specification of the libraries used, configuration files, etc. </a:t>
            </a:r>
            <a:br>
              <a:rPr lang="en-GB" sz="1300" dirty="0">
                <a:solidFill>
                  <a:srgbClr val="0070C0"/>
                </a:solidFill>
              </a:rPr>
            </a:br>
            <a:r>
              <a:rPr lang="en-GB" sz="1300" dirty="0">
                <a:solidFill>
                  <a:srgbClr val="0070C0"/>
                </a:solidFill>
              </a:rPr>
              <a:t>• Baselines may be specified using a configuration language, which allows you to define what components are included in a version of a particular system. </a:t>
            </a:r>
            <a:br>
              <a:rPr lang="en-GB" sz="1300" dirty="0">
                <a:solidFill>
                  <a:srgbClr val="0070C0"/>
                </a:solidFill>
              </a:rPr>
            </a:br>
            <a:r>
              <a:rPr lang="en-GB" sz="1300" dirty="0">
                <a:solidFill>
                  <a:srgbClr val="0070C0"/>
                </a:solidFill>
              </a:rPr>
              <a:t>• Baselines are important because you often have to recreate a specific version of a complete system. </a:t>
            </a:r>
          </a:p>
        </p:txBody>
      </p:sp>
      <p:sp>
        <p:nvSpPr>
          <p:cNvPr id="2" name="Rectangle 1">
            <a:extLst>
              <a:ext uri="{FF2B5EF4-FFF2-40B4-BE49-F238E27FC236}">
                <a16:creationId xmlns:a16="http://schemas.microsoft.com/office/drawing/2014/main" id="{C7F27E4B-6823-4E67-B951-F0CC8CAA4637}"/>
              </a:ext>
            </a:extLst>
          </p:cNvPr>
          <p:cNvSpPr/>
          <p:nvPr/>
        </p:nvSpPr>
        <p:spPr>
          <a:xfrm>
            <a:off x="6024562" y="-5418"/>
            <a:ext cx="3121838" cy="1692771"/>
          </a:xfrm>
          <a:prstGeom prst="rect">
            <a:avLst/>
          </a:prstGeom>
        </p:spPr>
        <p:txBody>
          <a:bodyPr wrap="square">
            <a:spAutoFit/>
          </a:bodyPr>
          <a:lstStyle/>
          <a:p>
            <a:r>
              <a:rPr lang="en-GB" sz="1300" b="1" u="sng" dirty="0">
                <a:solidFill>
                  <a:srgbClr val="7030A0"/>
                </a:solidFill>
              </a:rPr>
              <a:t>Multi-version systems</a:t>
            </a:r>
          </a:p>
          <a:p>
            <a:r>
              <a:rPr lang="en-GB" sz="1300" dirty="0">
                <a:solidFill>
                  <a:srgbClr val="7030A0"/>
                </a:solidFill>
              </a:rPr>
              <a:t>• For large systems, there is never just one ‘working’ version of a system. </a:t>
            </a:r>
            <a:br>
              <a:rPr lang="en-GB" sz="1300" dirty="0">
                <a:solidFill>
                  <a:srgbClr val="7030A0"/>
                </a:solidFill>
              </a:rPr>
            </a:br>
            <a:r>
              <a:rPr lang="en-GB" sz="1300" dirty="0">
                <a:solidFill>
                  <a:srgbClr val="7030A0"/>
                </a:solidFill>
              </a:rPr>
              <a:t>• There are always several versions of the system at different stages of development. </a:t>
            </a:r>
            <a:br>
              <a:rPr lang="en-GB" sz="1300" dirty="0">
                <a:solidFill>
                  <a:srgbClr val="7030A0"/>
                </a:solidFill>
              </a:rPr>
            </a:br>
            <a:r>
              <a:rPr lang="en-GB" sz="1300" dirty="0">
                <a:solidFill>
                  <a:srgbClr val="7030A0"/>
                </a:solidFill>
              </a:rPr>
              <a:t>• There may be several teams involved in the development of different system versions. </a:t>
            </a:r>
          </a:p>
        </p:txBody>
      </p:sp>
      <p:sp>
        <p:nvSpPr>
          <p:cNvPr id="13" name="Content Placeholder 2">
            <a:extLst>
              <a:ext uri="{FF2B5EF4-FFF2-40B4-BE49-F238E27FC236}">
                <a16:creationId xmlns:a16="http://schemas.microsoft.com/office/drawing/2014/main" id="{92A30B39-D476-457F-9D63-FD4488CFD0DB}"/>
              </a:ext>
            </a:extLst>
          </p:cNvPr>
          <p:cNvSpPr txBox="1">
            <a:spLocks/>
          </p:cNvSpPr>
          <p:nvPr/>
        </p:nvSpPr>
        <p:spPr>
          <a:xfrm>
            <a:off x="6024558" y="4081098"/>
            <a:ext cx="3121837"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50"/>
                </a:solidFill>
              </a:rPr>
              <a:t>Version control systems</a:t>
            </a:r>
            <a:br>
              <a:rPr lang="en-GB" sz="1300" b="1" u="sng" dirty="0">
                <a:solidFill>
                  <a:srgbClr val="00B050"/>
                </a:solidFill>
              </a:rPr>
            </a:br>
            <a:r>
              <a:rPr lang="en-GB" sz="1300" b="1" dirty="0">
                <a:solidFill>
                  <a:srgbClr val="00B050"/>
                </a:solidFill>
              </a:rPr>
              <a:t>• Version control (VC) systems identify, store and control access to the different versions of components. There are two types of modern version control system </a:t>
            </a:r>
            <a:br>
              <a:rPr lang="en-GB" sz="1300" b="1" u="sng" dirty="0">
                <a:solidFill>
                  <a:srgbClr val="00B050"/>
                </a:solidFill>
              </a:rPr>
            </a:br>
            <a:br>
              <a:rPr lang="en-GB" sz="1300" b="1" u="sng" dirty="0">
                <a:solidFill>
                  <a:srgbClr val="00B050"/>
                </a:solidFill>
              </a:rPr>
            </a:br>
            <a:r>
              <a:rPr lang="en-GB" sz="1300" b="1" dirty="0">
                <a:solidFill>
                  <a:srgbClr val="00B050"/>
                </a:solidFill>
              </a:rPr>
              <a:t>- </a:t>
            </a:r>
            <a:r>
              <a:rPr lang="en-GB" sz="1300" dirty="0">
                <a:solidFill>
                  <a:srgbClr val="00B050"/>
                </a:solidFill>
              </a:rPr>
              <a:t>Centralized systems, where there is a single master repository that maintains all versions of the software components that are being developed. Subversion is a widely used example of a centralized VC system. </a:t>
            </a:r>
            <a:br>
              <a:rPr lang="en-GB" sz="1300" dirty="0">
                <a:solidFill>
                  <a:srgbClr val="00B050"/>
                </a:solidFill>
              </a:rPr>
            </a:br>
            <a:r>
              <a:rPr lang="en-GB" sz="1300" dirty="0">
                <a:solidFill>
                  <a:srgbClr val="00B050"/>
                </a:solidFill>
              </a:rPr>
              <a:t>- Distributed systems, where multiple versions of the component repository exist at the same time. Git is a widely-used example of a distributed VC system. </a:t>
            </a:r>
          </a:p>
        </p:txBody>
      </p:sp>
      <p:sp>
        <p:nvSpPr>
          <p:cNvPr id="14" name="Rectangle 13">
            <a:extLst>
              <a:ext uri="{FF2B5EF4-FFF2-40B4-BE49-F238E27FC236}">
                <a16:creationId xmlns:a16="http://schemas.microsoft.com/office/drawing/2014/main" id="{2FB49951-B4D0-4AE1-946C-2F34B7EC158F}"/>
              </a:ext>
            </a:extLst>
          </p:cNvPr>
          <p:cNvSpPr/>
          <p:nvPr/>
        </p:nvSpPr>
        <p:spPr>
          <a:xfrm>
            <a:off x="9146395" y="3992220"/>
            <a:ext cx="3045600" cy="1292662"/>
          </a:xfrm>
          <a:prstGeom prst="rect">
            <a:avLst/>
          </a:prstGeom>
        </p:spPr>
        <p:txBody>
          <a:bodyPr wrap="square">
            <a:spAutoFit/>
          </a:bodyPr>
          <a:lstStyle/>
          <a:p>
            <a:r>
              <a:rPr lang="en-GB" sz="1300" b="1" u="sng" dirty="0">
                <a:solidFill>
                  <a:srgbClr val="7030A0"/>
                </a:solidFill>
              </a:rPr>
              <a:t>Key features of version control systems</a:t>
            </a:r>
          </a:p>
          <a:p>
            <a:r>
              <a:rPr lang="en-GB" sz="1300" dirty="0">
                <a:solidFill>
                  <a:srgbClr val="7030A0"/>
                </a:solidFill>
              </a:rPr>
              <a:t>• Version and release identification </a:t>
            </a:r>
            <a:br>
              <a:rPr lang="en-GB" sz="1300" dirty="0">
                <a:solidFill>
                  <a:srgbClr val="7030A0"/>
                </a:solidFill>
              </a:rPr>
            </a:br>
            <a:r>
              <a:rPr lang="en-GB" sz="1300" dirty="0">
                <a:solidFill>
                  <a:srgbClr val="7030A0"/>
                </a:solidFill>
              </a:rPr>
              <a:t>• Change history recording </a:t>
            </a:r>
            <a:br>
              <a:rPr lang="en-GB" sz="1300" dirty="0">
                <a:solidFill>
                  <a:srgbClr val="7030A0"/>
                </a:solidFill>
              </a:rPr>
            </a:br>
            <a:r>
              <a:rPr lang="en-GB" sz="1300" dirty="0">
                <a:solidFill>
                  <a:srgbClr val="7030A0"/>
                </a:solidFill>
              </a:rPr>
              <a:t>• Support for independent development </a:t>
            </a:r>
            <a:br>
              <a:rPr lang="en-GB" sz="1300" dirty="0">
                <a:solidFill>
                  <a:srgbClr val="7030A0"/>
                </a:solidFill>
              </a:rPr>
            </a:br>
            <a:r>
              <a:rPr lang="en-GB" sz="1300" dirty="0">
                <a:solidFill>
                  <a:srgbClr val="7030A0"/>
                </a:solidFill>
              </a:rPr>
              <a:t>• Project support </a:t>
            </a:r>
            <a:br>
              <a:rPr lang="en-GB" sz="1300" dirty="0">
                <a:solidFill>
                  <a:srgbClr val="7030A0"/>
                </a:solidFill>
              </a:rPr>
            </a:br>
            <a:r>
              <a:rPr lang="en-GB" sz="1300" dirty="0">
                <a:solidFill>
                  <a:srgbClr val="7030A0"/>
                </a:solidFill>
              </a:rPr>
              <a:t>• Storage management</a:t>
            </a:r>
          </a:p>
        </p:txBody>
      </p:sp>
    </p:spTree>
    <p:extLst>
      <p:ext uri="{BB962C8B-B14F-4D97-AF65-F5344CB8AC3E}">
        <p14:creationId xmlns:p14="http://schemas.microsoft.com/office/powerpoint/2010/main" val="2742884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0B068FB-CE28-40B1-926C-F7BE99A9EBE1}"/>
              </a:ext>
            </a:extLst>
          </p:cNvPr>
          <p:cNvSpPr/>
          <p:nvPr/>
        </p:nvSpPr>
        <p:spPr>
          <a:xfrm>
            <a:off x="2978963" y="3357563"/>
            <a:ext cx="3045600" cy="1892826"/>
          </a:xfrm>
          <a:prstGeom prst="rect">
            <a:avLst/>
          </a:prstGeom>
        </p:spPr>
        <p:txBody>
          <a:bodyPr wrap="square">
            <a:spAutoFit/>
          </a:bodyPr>
          <a:lstStyle/>
          <a:p>
            <a:r>
              <a:rPr lang="en-GB" sz="1300" b="1" u="sng" dirty="0">
                <a:solidFill>
                  <a:srgbClr val="7030A0"/>
                </a:solidFill>
              </a:rPr>
              <a:t>Benefits of distributed version control</a:t>
            </a:r>
          </a:p>
          <a:p>
            <a:r>
              <a:rPr lang="en-GB" sz="1300" dirty="0">
                <a:solidFill>
                  <a:srgbClr val="7030A0"/>
                </a:solidFill>
              </a:rPr>
              <a:t>• </a:t>
            </a:r>
            <a:r>
              <a:rPr lang="en-GB" sz="1300" b="1" dirty="0">
                <a:solidFill>
                  <a:srgbClr val="7030A0"/>
                </a:solidFill>
              </a:rPr>
              <a:t>It provides a backup mechanism for the repository. </a:t>
            </a:r>
            <a:br>
              <a:rPr lang="en-GB" sz="1300" dirty="0">
                <a:solidFill>
                  <a:srgbClr val="7030A0"/>
                </a:solidFill>
              </a:rPr>
            </a:br>
            <a:r>
              <a:rPr lang="en-GB" sz="1300" dirty="0">
                <a:solidFill>
                  <a:srgbClr val="7030A0"/>
                </a:solidFill>
              </a:rPr>
              <a:t>- If the repository is corrupted, work can continue and the project repository can be restored from local copies. </a:t>
            </a:r>
            <a:br>
              <a:rPr lang="en-GB" sz="1300" dirty="0">
                <a:solidFill>
                  <a:srgbClr val="7030A0"/>
                </a:solidFill>
              </a:rPr>
            </a:br>
            <a:r>
              <a:rPr lang="en-GB" sz="1300" dirty="0">
                <a:solidFill>
                  <a:srgbClr val="7030A0"/>
                </a:solidFill>
              </a:rPr>
              <a:t>• </a:t>
            </a:r>
            <a:r>
              <a:rPr lang="en-GB" sz="1300" b="1" dirty="0">
                <a:solidFill>
                  <a:srgbClr val="7030A0"/>
                </a:solidFill>
              </a:rPr>
              <a:t>It allows for off-line working so that developers can commit changes if they do not have a network connection. </a:t>
            </a:r>
            <a:br>
              <a:rPr lang="en-GB" sz="1300" b="1" dirty="0">
                <a:solidFill>
                  <a:srgbClr val="7030A0"/>
                </a:solidFill>
              </a:rPr>
            </a:br>
            <a:r>
              <a:rPr lang="en-GB" sz="1300" b="1" dirty="0">
                <a:solidFill>
                  <a:srgbClr val="7030A0"/>
                </a:solidFill>
              </a:rPr>
              <a:t>• Project support is the default way of working. </a:t>
            </a:r>
            <a:br>
              <a:rPr lang="en-GB" sz="1300" dirty="0">
                <a:solidFill>
                  <a:srgbClr val="7030A0"/>
                </a:solidFill>
              </a:rPr>
            </a:br>
            <a:r>
              <a:rPr lang="en-GB" sz="1300" dirty="0">
                <a:solidFill>
                  <a:srgbClr val="7030A0"/>
                </a:solidFill>
              </a:rPr>
              <a:t>- Developers can compile and test the entire system on their local machines and test the changes that they have made. </a:t>
            </a:r>
          </a:p>
        </p:txBody>
      </p:sp>
      <p:sp>
        <p:nvSpPr>
          <p:cNvPr id="10" name="Rectangle 9">
            <a:extLst>
              <a:ext uri="{FF2B5EF4-FFF2-40B4-BE49-F238E27FC236}">
                <a16:creationId xmlns:a16="http://schemas.microsoft.com/office/drawing/2014/main" id="{E0AB747F-8A7E-4623-A402-306CAE9257C1}"/>
              </a:ext>
            </a:extLst>
          </p:cNvPr>
          <p:cNvSpPr/>
          <p:nvPr/>
        </p:nvSpPr>
        <p:spPr>
          <a:xfrm>
            <a:off x="0" y="0"/>
            <a:ext cx="3045600" cy="1892826"/>
          </a:xfrm>
          <a:prstGeom prst="rect">
            <a:avLst/>
          </a:prstGeom>
        </p:spPr>
        <p:txBody>
          <a:bodyPr wrap="square">
            <a:spAutoFit/>
          </a:bodyPr>
          <a:lstStyle/>
          <a:p>
            <a:r>
              <a:rPr lang="en-GB" sz="1300" b="1" u="sng" dirty="0">
                <a:solidFill>
                  <a:srgbClr val="C00000"/>
                </a:solidFill>
              </a:rPr>
              <a:t>Public repository and private workspaces</a:t>
            </a:r>
          </a:p>
          <a:p>
            <a:r>
              <a:rPr lang="en-GB" sz="1300" dirty="0">
                <a:solidFill>
                  <a:srgbClr val="C00000"/>
                </a:solidFill>
              </a:rPr>
              <a:t>• To support independent development without interference, version control systems use the concept of a project repository and a private workspace. </a:t>
            </a:r>
            <a:br>
              <a:rPr lang="en-GB" sz="1300" dirty="0">
                <a:solidFill>
                  <a:srgbClr val="C00000"/>
                </a:solidFill>
              </a:rPr>
            </a:br>
            <a:r>
              <a:rPr lang="en-GB" sz="1300" dirty="0">
                <a:solidFill>
                  <a:srgbClr val="C00000"/>
                </a:solidFill>
              </a:rPr>
              <a:t>• The project repository maintains the ‘master’ version of all components. It is used to create baselines for system building. </a:t>
            </a:r>
            <a:br>
              <a:rPr lang="en-GB" sz="1300" dirty="0">
                <a:solidFill>
                  <a:srgbClr val="C00000"/>
                </a:solidFill>
              </a:rPr>
            </a:br>
            <a:r>
              <a:rPr lang="en-GB" sz="1300" dirty="0">
                <a:solidFill>
                  <a:srgbClr val="C00000"/>
                </a:solidFill>
              </a:rPr>
              <a:t>• When modifying components, developers copy (check-out) these from the repository into their workspace and work on these copies. </a:t>
            </a:r>
            <a:br>
              <a:rPr lang="en-GB" sz="1300" dirty="0">
                <a:solidFill>
                  <a:srgbClr val="C00000"/>
                </a:solidFill>
              </a:rPr>
            </a:br>
            <a:r>
              <a:rPr lang="en-GB" sz="1300" dirty="0">
                <a:solidFill>
                  <a:srgbClr val="C00000"/>
                </a:solidFill>
              </a:rPr>
              <a:t>• When they have finished their changes, the changed components are returned (checked-in) to the repository. </a:t>
            </a:r>
          </a:p>
        </p:txBody>
      </p:sp>
      <p:sp>
        <p:nvSpPr>
          <p:cNvPr id="11" name="Rectangle 10">
            <a:extLst>
              <a:ext uri="{FF2B5EF4-FFF2-40B4-BE49-F238E27FC236}">
                <a16:creationId xmlns:a16="http://schemas.microsoft.com/office/drawing/2014/main" id="{3DE95604-9E47-4AC3-BAEA-7030B3F9E17B}"/>
              </a:ext>
            </a:extLst>
          </p:cNvPr>
          <p:cNvSpPr/>
          <p:nvPr/>
        </p:nvSpPr>
        <p:spPr>
          <a:xfrm>
            <a:off x="0" y="3357563"/>
            <a:ext cx="3045600" cy="1892826"/>
          </a:xfrm>
          <a:prstGeom prst="rect">
            <a:avLst/>
          </a:prstGeom>
        </p:spPr>
        <p:txBody>
          <a:bodyPr wrap="square">
            <a:spAutoFit/>
          </a:bodyPr>
          <a:lstStyle/>
          <a:p>
            <a:r>
              <a:rPr lang="en-GB" sz="1300" b="1" u="sng" dirty="0">
                <a:solidFill>
                  <a:srgbClr val="0070C0"/>
                </a:solidFill>
              </a:rPr>
              <a:t>Distributed version control</a:t>
            </a:r>
            <a:br>
              <a:rPr lang="en-GB" sz="1300" b="1" u="sng" dirty="0">
                <a:solidFill>
                  <a:srgbClr val="0070C0"/>
                </a:solidFill>
              </a:rPr>
            </a:br>
            <a:r>
              <a:rPr lang="en-GB" sz="1300" dirty="0">
                <a:solidFill>
                  <a:srgbClr val="0070C0"/>
                </a:solidFill>
              </a:rPr>
              <a:t>• A ‘master’ repository is created on a server that maintains the code produced by the development team. </a:t>
            </a:r>
            <a:br>
              <a:rPr lang="en-GB" sz="1300" dirty="0">
                <a:solidFill>
                  <a:srgbClr val="0070C0"/>
                </a:solidFill>
              </a:rPr>
            </a:br>
            <a:r>
              <a:rPr lang="en-GB" sz="1300" dirty="0">
                <a:solidFill>
                  <a:srgbClr val="0070C0"/>
                </a:solidFill>
              </a:rPr>
              <a:t>• Instead of checking out the files that they need, a developer creates a clone of the project repository that is downloaded and installed on their computer. </a:t>
            </a:r>
            <a:br>
              <a:rPr lang="en-GB" sz="1300" dirty="0">
                <a:solidFill>
                  <a:srgbClr val="0070C0"/>
                </a:solidFill>
              </a:rPr>
            </a:br>
            <a:r>
              <a:rPr lang="en-GB" sz="1300" dirty="0">
                <a:solidFill>
                  <a:srgbClr val="0070C0"/>
                </a:solidFill>
              </a:rPr>
              <a:t>• Developers work on the files required and maintain the new versions on their private repository on their own computer. </a:t>
            </a:r>
            <a:br>
              <a:rPr lang="en-GB" sz="1300" dirty="0">
                <a:solidFill>
                  <a:srgbClr val="0070C0"/>
                </a:solidFill>
              </a:rPr>
            </a:br>
            <a:r>
              <a:rPr lang="en-GB" sz="1300" dirty="0">
                <a:solidFill>
                  <a:srgbClr val="0070C0"/>
                </a:solidFill>
              </a:rPr>
              <a:t>• When changes are done, they ‘commit’ these changes and update their private server repository.  They may then ‘push’ these changes to the project repository.</a:t>
            </a:r>
          </a:p>
        </p:txBody>
      </p:sp>
      <p:sp>
        <p:nvSpPr>
          <p:cNvPr id="2" name="Rectangle 1">
            <a:extLst>
              <a:ext uri="{FF2B5EF4-FFF2-40B4-BE49-F238E27FC236}">
                <a16:creationId xmlns:a16="http://schemas.microsoft.com/office/drawing/2014/main" id="{6556BBBD-5B96-461C-8106-4CC3A5C8A1A7}"/>
              </a:ext>
            </a:extLst>
          </p:cNvPr>
          <p:cNvSpPr/>
          <p:nvPr/>
        </p:nvSpPr>
        <p:spPr>
          <a:xfrm>
            <a:off x="2978963" y="0"/>
            <a:ext cx="3045600" cy="2092881"/>
          </a:xfrm>
          <a:prstGeom prst="rect">
            <a:avLst/>
          </a:prstGeom>
        </p:spPr>
        <p:txBody>
          <a:bodyPr>
            <a:spAutoFit/>
          </a:bodyPr>
          <a:lstStyle/>
          <a:p>
            <a:r>
              <a:rPr lang="en-GB" sz="1300" b="1" u="sng" dirty="0">
                <a:solidFill>
                  <a:srgbClr val="00B050"/>
                </a:solidFill>
              </a:rPr>
              <a:t>Centralized version control</a:t>
            </a:r>
            <a:br>
              <a:rPr lang="en-GB" sz="1300" b="1" u="sng" dirty="0">
                <a:solidFill>
                  <a:srgbClr val="00B050"/>
                </a:solidFill>
              </a:rPr>
            </a:br>
            <a:r>
              <a:rPr lang="en-GB" sz="1300" dirty="0">
                <a:solidFill>
                  <a:srgbClr val="00B050"/>
                </a:solidFill>
              </a:rPr>
              <a:t>• Developers check out components or directories of components from the project repository into their private workspace and work on these copies in their private workspace. </a:t>
            </a:r>
            <a:br>
              <a:rPr lang="en-GB" sz="1300" dirty="0">
                <a:solidFill>
                  <a:srgbClr val="00B050"/>
                </a:solidFill>
              </a:rPr>
            </a:br>
            <a:r>
              <a:rPr lang="en-GB" sz="1300" dirty="0">
                <a:solidFill>
                  <a:srgbClr val="00B050"/>
                </a:solidFill>
              </a:rPr>
              <a:t>• When their changes are complete, they check-in the components back to the repository. </a:t>
            </a:r>
            <a:br>
              <a:rPr lang="en-GB" sz="1300" dirty="0">
                <a:solidFill>
                  <a:srgbClr val="00B050"/>
                </a:solidFill>
              </a:rPr>
            </a:br>
            <a:r>
              <a:rPr lang="en-GB" sz="1300" dirty="0">
                <a:solidFill>
                  <a:srgbClr val="00B050"/>
                </a:solidFill>
              </a:rPr>
              <a:t>• If several people are working on a component at the same time, each check it out from the repository. If a component has been checked out, the VC system warns other users wanting to check out that component that it has been checked out by someone else.</a:t>
            </a:r>
          </a:p>
        </p:txBody>
      </p:sp>
      <p:sp>
        <p:nvSpPr>
          <p:cNvPr id="12" name="Content Placeholder 2">
            <a:extLst>
              <a:ext uri="{FF2B5EF4-FFF2-40B4-BE49-F238E27FC236}">
                <a16:creationId xmlns:a16="http://schemas.microsoft.com/office/drawing/2014/main" id="{C7BC259E-D3E5-4109-8E85-13965BA6485B}"/>
              </a:ext>
            </a:extLst>
          </p:cNvPr>
          <p:cNvSpPr txBox="1">
            <a:spLocks/>
          </p:cNvSpPr>
          <p:nvPr/>
        </p:nvSpPr>
        <p:spPr>
          <a:xfrm>
            <a:off x="6024563" y="3357563"/>
            <a:ext cx="3045600" cy="42156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50"/>
                </a:solidFill>
              </a:rPr>
              <a:t>Branching and merging</a:t>
            </a:r>
            <a:br>
              <a:rPr lang="en-GB" sz="1300" b="1" u="sng" dirty="0">
                <a:solidFill>
                  <a:srgbClr val="00B050"/>
                </a:solidFill>
              </a:rPr>
            </a:br>
            <a:r>
              <a:rPr lang="en-GB" sz="1300" dirty="0">
                <a:solidFill>
                  <a:srgbClr val="00B050"/>
                </a:solidFill>
              </a:rPr>
              <a:t>• </a:t>
            </a:r>
            <a:r>
              <a:rPr lang="en-GB" sz="1300" b="1" dirty="0">
                <a:solidFill>
                  <a:srgbClr val="00B050"/>
                </a:solidFill>
              </a:rPr>
              <a:t>Rather than a linear sequence of versions that reflect changes to the component over time, there may be several independent sequences. </a:t>
            </a:r>
            <a:br>
              <a:rPr lang="en-GB" sz="1300" dirty="0">
                <a:solidFill>
                  <a:srgbClr val="00B050"/>
                </a:solidFill>
              </a:rPr>
            </a:br>
            <a:r>
              <a:rPr lang="en-GB" sz="1300" dirty="0">
                <a:solidFill>
                  <a:srgbClr val="00B050"/>
                </a:solidFill>
              </a:rPr>
              <a:t>- This is normal in system development, where different developers work independently on different versions of the source code and so change it in different ways. </a:t>
            </a:r>
            <a:br>
              <a:rPr lang="en-GB" sz="1300" dirty="0">
                <a:solidFill>
                  <a:srgbClr val="00B050"/>
                </a:solidFill>
              </a:rPr>
            </a:br>
            <a:r>
              <a:rPr lang="en-GB" sz="1300" dirty="0">
                <a:solidFill>
                  <a:srgbClr val="00B050"/>
                </a:solidFill>
              </a:rPr>
              <a:t>• </a:t>
            </a:r>
            <a:r>
              <a:rPr lang="en-GB" sz="1300" b="1" dirty="0">
                <a:solidFill>
                  <a:srgbClr val="00B050"/>
                </a:solidFill>
              </a:rPr>
              <a:t>At some stage, it may be necessary to merge </a:t>
            </a:r>
            <a:r>
              <a:rPr lang="en-GB" sz="1300" b="1" dirty="0" err="1">
                <a:solidFill>
                  <a:srgbClr val="00B050"/>
                </a:solidFill>
              </a:rPr>
              <a:t>codeline</a:t>
            </a:r>
            <a:r>
              <a:rPr lang="en-GB" sz="1300" b="1" dirty="0">
                <a:solidFill>
                  <a:srgbClr val="00B050"/>
                </a:solidFill>
              </a:rPr>
              <a:t> branches to create a new version of a component that includes all changes that have been made. </a:t>
            </a:r>
            <a:br>
              <a:rPr lang="en-GB" sz="1300" b="1" dirty="0">
                <a:solidFill>
                  <a:srgbClr val="00B050"/>
                </a:solidFill>
              </a:rPr>
            </a:br>
            <a:r>
              <a:rPr lang="en-GB" sz="1300" dirty="0">
                <a:solidFill>
                  <a:srgbClr val="00B050"/>
                </a:solidFill>
              </a:rPr>
              <a:t>- If the changes made involve different parts of the code, the component versions may be merged automatically by combining the deltas that apply to the code.</a:t>
            </a:r>
          </a:p>
        </p:txBody>
      </p:sp>
      <p:sp>
        <p:nvSpPr>
          <p:cNvPr id="13" name="Rectangle 12">
            <a:extLst>
              <a:ext uri="{FF2B5EF4-FFF2-40B4-BE49-F238E27FC236}">
                <a16:creationId xmlns:a16="http://schemas.microsoft.com/office/drawing/2014/main" id="{55FFC74C-4D0F-482D-9874-BC9B95C533AC}"/>
              </a:ext>
            </a:extLst>
          </p:cNvPr>
          <p:cNvSpPr/>
          <p:nvPr/>
        </p:nvSpPr>
        <p:spPr>
          <a:xfrm>
            <a:off x="9146391" y="3397906"/>
            <a:ext cx="3045600" cy="1692771"/>
          </a:xfrm>
          <a:prstGeom prst="rect">
            <a:avLst/>
          </a:prstGeom>
        </p:spPr>
        <p:txBody>
          <a:bodyPr wrap="square">
            <a:spAutoFit/>
          </a:bodyPr>
          <a:lstStyle/>
          <a:p>
            <a:r>
              <a:rPr lang="en-GB" sz="1300" b="1" u="sng" dirty="0">
                <a:solidFill>
                  <a:srgbClr val="7030A0"/>
                </a:solidFill>
              </a:rPr>
              <a:t>Storage management in Git</a:t>
            </a:r>
          </a:p>
          <a:p>
            <a:r>
              <a:rPr lang="en-GB" sz="1300" dirty="0">
                <a:solidFill>
                  <a:srgbClr val="7030A0"/>
                </a:solidFill>
              </a:rPr>
              <a:t>• As disk storage is now relatively cheap, Git uses an alternative, faster approach. </a:t>
            </a:r>
            <a:br>
              <a:rPr lang="en-GB" sz="1300" dirty="0">
                <a:solidFill>
                  <a:srgbClr val="7030A0"/>
                </a:solidFill>
              </a:rPr>
            </a:br>
            <a:r>
              <a:rPr lang="en-GB" sz="1300" dirty="0">
                <a:solidFill>
                  <a:srgbClr val="7030A0"/>
                </a:solidFill>
              </a:rPr>
              <a:t>• Git does not use deltas but applies a standard compression algorithm to stored files and their associated meta-information. </a:t>
            </a:r>
            <a:br>
              <a:rPr lang="en-GB" sz="1300" dirty="0">
                <a:solidFill>
                  <a:srgbClr val="7030A0"/>
                </a:solidFill>
              </a:rPr>
            </a:br>
            <a:r>
              <a:rPr lang="en-GB" sz="1300" dirty="0">
                <a:solidFill>
                  <a:srgbClr val="7030A0"/>
                </a:solidFill>
              </a:rPr>
              <a:t>• It does not store duplicate copies of files.  Retrieving a file simply involves decompressing it, with no need to apply a chain of operations. </a:t>
            </a:r>
            <a:br>
              <a:rPr lang="en-GB" sz="1300" dirty="0">
                <a:solidFill>
                  <a:srgbClr val="7030A0"/>
                </a:solidFill>
              </a:rPr>
            </a:br>
            <a:r>
              <a:rPr lang="en-GB" sz="1300" dirty="0">
                <a:solidFill>
                  <a:srgbClr val="7030A0"/>
                </a:solidFill>
              </a:rPr>
              <a:t>• Git also uses the notion of </a:t>
            </a:r>
            <a:r>
              <a:rPr lang="en-GB" sz="1300" dirty="0" err="1">
                <a:solidFill>
                  <a:srgbClr val="7030A0"/>
                </a:solidFill>
              </a:rPr>
              <a:t>packfiles</a:t>
            </a:r>
            <a:r>
              <a:rPr lang="en-GB" sz="1300" dirty="0">
                <a:solidFill>
                  <a:srgbClr val="7030A0"/>
                </a:solidFill>
              </a:rPr>
              <a:t> where several smaller files are combined into an indexed single file.</a:t>
            </a:r>
          </a:p>
        </p:txBody>
      </p:sp>
      <p:sp>
        <p:nvSpPr>
          <p:cNvPr id="14" name="Rectangle 13">
            <a:extLst>
              <a:ext uri="{FF2B5EF4-FFF2-40B4-BE49-F238E27FC236}">
                <a16:creationId xmlns:a16="http://schemas.microsoft.com/office/drawing/2014/main" id="{08C90B22-31DB-414E-A892-67E2C952D421}"/>
              </a:ext>
            </a:extLst>
          </p:cNvPr>
          <p:cNvSpPr/>
          <p:nvPr/>
        </p:nvSpPr>
        <p:spPr>
          <a:xfrm>
            <a:off x="6024563" y="0"/>
            <a:ext cx="3045600" cy="2893100"/>
          </a:xfrm>
          <a:prstGeom prst="rect">
            <a:avLst/>
          </a:prstGeom>
        </p:spPr>
        <p:txBody>
          <a:bodyPr wrap="square">
            <a:spAutoFit/>
          </a:bodyPr>
          <a:lstStyle/>
          <a:p>
            <a:r>
              <a:rPr lang="en-GB" sz="1300" b="1" u="sng" dirty="0">
                <a:solidFill>
                  <a:srgbClr val="C00000"/>
                </a:solidFill>
              </a:rPr>
              <a:t>Open source development</a:t>
            </a:r>
          </a:p>
          <a:p>
            <a:r>
              <a:rPr lang="en-GB" sz="1300" b="1" dirty="0">
                <a:solidFill>
                  <a:srgbClr val="C00000"/>
                </a:solidFill>
              </a:rPr>
              <a:t>• Distributed version control is essential for open source development. </a:t>
            </a:r>
            <a:br>
              <a:rPr lang="en-GB" sz="1300" dirty="0">
                <a:solidFill>
                  <a:srgbClr val="C00000"/>
                </a:solidFill>
              </a:rPr>
            </a:br>
            <a:r>
              <a:rPr lang="en-GB" sz="1300" dirty="0">
                <a:solidFill>
                  <a:srgbClr val="C00000"/>
                </a:solidFill>
              </a:rPr>
              <a:t>- Several people may be working simultaneously on the same system without any central coordination. </a:t>
            </a:r>
            <a:br>
              <a:rPr lang="en-GB" sz="1300" dirty="0">
                <a:solidFill>
                  <a:srgbClr val="C00000"/>
                </a:solidFill>
              </a:rPr>
            </a:br>
            <a:r>
              <a:rPr lang="en-GB" sz="1300" b="1" dirty="0">
                <a:solidFill>
                  <a:srgbClr val="C00000"/>
                </a:solidFill>
              </a:rPr>
              <a:t>• As well as a private repository on their own computer, developers also maintain a public server repository to which they push new versions of components that they have changed. </a:t>
            </a:r>
            <a:br>
              <a:rPr lang="en-GB" sz="1300" dirty="0">
                <a:solidFill>
                  <a:srgbClr val="C00000"/>
                </a:solidFill>
              </a:rPr>
            </a:br>
            <a:r>
              <a:rPr lang="en-GB" sz="1300" dirty="0">
                <a:solidFill>
                  <a:srgbClr val="C00000"/>
                </a:solidFill>
              </a:rPr>
              <a:t>- It is then up to the open-source system ‘manager’ to decide when to pull these changes into the definitive system. </a:t>
            </a:r>
          </a:p>
        </p:txBody>
      </p:sp>
      <p:sp>
        <p:nvSpPr>
          <p:cNvPr id="15" name="Rectangle 14">
            <a:extLst>
              <a:ext uri="{FF2B5EF4-FFF2-40B4-BE49-F238E27FC236}">
                <a16:creationId xmlns:a16="http://schemas.microsoft.com/office/drawing/2014/main" id="{DC594FD3-F354-4061-94A5-69AEFE7AA2DF}"/>
              </a:ext>
            </a:extLst>
          </p:cNvPr>
          <p:cNvSpPr/>
          <p:nvPr/>
        </p:nvSpPr>
        <p:spPr>
          <a:xfrm>
            <a:off x="9146400" y="0"/>
            <a:ext cx="3045600" cy="3093154"/>
          </a:xfrm>
          <a:prstGeom prst="rect">
            <a:avLst/>
          </a:prstGeom>
        </p:spPr>
        <p:txBody>
          <a:bodyPr wrap="square">
            <a:spAutoFit/>
          </a:bodyPr>
          <a:lstStyle/>
          <a:p>
            <a:r>
              <a:rPr lang="en-GB" sz="1300" b="1" u="sng" dirty="0">
                <a:solidFill>
                  <a:srgbClr val="0070C0"/>
                </a:solidFill>
              </a:rPr>
              <a:t>Storage management</a:t>
            </a:r>
          </a:p>
          <a:p>
            <a:r>
              <a:rPr lang="en-GB" sz="1300" b="1" dirty="0">
                <a:solidFill>
                  <a:srgbClr val="0070C0"/>
                </a:solidFill>
              </a:rPr>
              <a:t>• When version control systems were first developed, storage management was one of their most important functions. </a:t>
            </a:r>
            <a:br>
              <a:rPr lang="en-GB" sz="1300" b="1" dirty="0">
                <a:solidFill>
                  <a:srgbClr val="0070C0"/>
                </a:solidFill>
              </a:rPr>
            </a:br>
            <a:r>
              <a:rPr lang="en-GB" sz="1300" b="1" dirty="0">
                <a:solidFill>
                  <a:srgbClr val="0070C0"/>
                </a:solidFill>
              </a:rPr>
              <a:t> • Disk space was expensive and it was important to minimize the disk space used by the different copies of components. </a:t>
            </a:r>
            <a:br>
              <a:rPr lang="en-GB" sz="1300" b="1" dirty="0">
                <a:solidFill>
                  <a:srgbClr val="0070C0"/>
                </a:solidFill>
              </a:rPr>
            </a:br>
            <a:r>
              <a:rPr lang="en-GB" sz="1300" b="1" dirty="0">
                <a:solidFill>
                  <a:srgbClr val="0070C0"/>
                </a:solidFill>
              </a:rPr>
              <a:t>• Instead of keeping a complete copy of each version, the system stores a list of differences (deltas) between one version and another. </a:t>
            </a:r>
            <a:br>
              <a:rPr lang="en-GB" sz="1300" b="1" u="sng" dirty="0">
                <a:solidFill>
                  <a:srgbClr val="0070C0"/>
                </a:solidFill>
              </a:rPr>
            </a:br>
            <a:r>
              <a:rPr lang="en-GB" sz="1300" dirty="0">
                <a:solidFill>
                  <a:srgbClr val="0070C0"/>
                </a:solidFill>
              </a:rPr>
              <a:t>- By applying these to a master version (usually the most recent version), a target version can be recreated. </a:t>
            </a:r>
          </a:p>
        </p:txBody>
      </p:sp>
    </p:spTree>
    <p:extLst>
      <p:ext uri="{BB962C8B-B14F-4D97-AF65-F5344CB8AC3E}">
        <p14:creationId xmlns:p14="http://schemas.microsoft.com/office/powerpoint/2010/main" val="1615142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04. Design Patterns</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607726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5C67D9A-193D-4C88-B5F6-BEEEDD691F78}"/>
              </a:ext>
            </a:extLst>
          </p:cNvPr>
          <p:cNvSpPr/>
          <p:nvPr/>
        </p:nvSpPr>
        <p:spPr>
          <a:xfrm>
            <a:off x="-4515" y="2136"/>
            <a:ext cx="3045600" cy="892552"/>
          </a:xfrm>
          <a:prstGeom prst="rect">
            <a:avLst/>
          </a:prstGeom>
        </p:spPr>
        <p:txBody>
          <a:bodyPr wrap="square">
            <a:spAutoFit/>
          </a:bodyPr>
          <a:lstStyle/>
          <a:p>
            <a:r>
              <a:rPr lang="en-GB" sz="1300" b="1" u="sng" dirty="0">
                <a:solidFill>
                  <a:srgbClr val="FF0000"/>
                </a:solidFill>
              </a:rPr>
              <a:t>1. Abstract Factory </a:t>
            </a:r>
            <a:r>
              <a:rPr lang="en-GB" sz="1300" dirty="0">
                <a:solidFill>
                  <a:srgbClr val="FF0000"/>
                </a:solidFill>
              </a:rPr>
              <a:t>Provide an interface for creating families of related or dependent objects without specifying their concrete classes.</a:t>
            </a:r>
          </a:p>
        </p:txBody>
      </p:sp>
      <p:sp>
        <p:nvSpPr>
          <p:cNvPr id="5" name="Rectangle 4">
            <a:extLst>
              <a:ext uri="{FF2B5EF4-FFF2-40B4-BE49-F238E27FC236}">
                <a16:creationId xmlns:a16="http://schemas.microsoft.com/office/drawing/2014/main" id="{DEB4140A-F861-4D4A-A329-C87EBB207C15}"/>
              </a:ext>
            </a:extLst>
          </p:cNvPr>
          <p:cNvSpPr/>
          <p:nvPr/>
        </p:nvSpPr>
        <p:spPr>
          <a:xfrm>
            <a:off x="-4515" y="831960"/>
            <a:ext cx="3040126" cy="892552"/>
          </a:xfrm>
          <a:prstGeom prst="rect">
            <a:avLst/>
          </a:prstGeom>
        </p:spPr>
        <p:txBody>
          <a:bodyPr wrap="square">
            <a:spAutoFit/>
          </a:bodyPr>
          <a:lstStyle/>
          <a:p>
            <a:r>
              <a:rPr lang="en-GB" sz="1300" b="1" u="sng" dirty="0">
                <a:solidFill>
                  <a:srgbClr val="FF0000"/>
                </a:solidFill>
              </a:rPr>
              <a:t>2. Builder </a:t>
            </a:r>
            <a:r>
              <a:rPr lang="en-GB" sz="1300" dirty="0">
                <a:solidFill>
                  <a:srgbClr val="FF0000"/>
                </a:solidFill>
              </a:rPr>
              <a:t>Separate</a:t>
            </a:r>
            <a:r>
              <a:rPr lang="en-GB" sz="1300" b="1" dirty="0">
                <a:solidFill>
                  <a:srgbClr val="FF0000"/>
                </a:solidFill>
              </a:rPr>
              <a:t> </a:t>
            </a:r>
            <a:r>
              <a:rPr lang="en-GB" sz="1300" dirty="0">
                <a:solidFill>
                  <a:srgbClr val="FF0000"/>
                </a:solidFill>
              </a:rPr>
              <a:t>the construction of a complex object from its representation so that the same construction processes can create different representations.</a:t>
            </a:r>
          </a:p>
        </p:txBody>
      </p:sp>
      <p:sp>
        <p:nvSpPr>
          <p:cNvPr id="6" name="Rectangle 5">
            <a:extLst>
              <a:ext uri="{FF2B5EF4-FFF2-40B4-BE49-F238E27FC236}">
                <a16:creationId xmlns:a16="http://schemas.microsoft.com/office/drawing/2014/main" id="{57F96054-88B4-407C-A287-857FCD55A526}"/>
              </a:ext>
            </a:extLst>
          </p:cNvPr>
          <p:cNvSpPr/>
          <p:nvPr/>
        </p:nvSpPr>
        <p:spPr>
          <a:xfrm>
            <a:off x="4801" y="1646104"/>
            <a:ext cx="3045600" cy="1092607"/>
          </a:xfrm>
          <a:prstGeom prst="rect">
            <a:avLst/>
          </a:prstGeom>
        </p:spPr>
        <p:txBody>
          <a:bodyPr wrap="square">
            <a:spAutoFit/>
          </a:bodyPr>
          <a:lstStyle/>
          <a:p>
            <a:r>
              <a:rPr lang="en-GB" sz="1300" b="1" u="sng" dirty="0">
                <a:solidFill>
                  <a:srgbClr val="FF0000"/>
                </a:solidFill>
              </a:rPr>
              <a:t>3. Factory Method </a:t>
            </a:r>
            <a:r>
              <a:rPr lang="en-GB" sz="1300" dirty="0">
                <a:solidFill>
                  <a:srgbClr val="FF0000"/>
                </a:solidFill>
              </a:rPr>
              <a:t>Define an interface for creating an object, but let the subclasses decide which class to instantiate. Factory Method lets a class defer instantiation to subclasses.</a:t>
            </a:r>
          </a:p>
        </p:txBody>
      </p:sp>
      <p:sp>
        <p:nvSpPr>
          <p:cNvPr id="7" name="Rectangle 6">
            <a:extLst>
              <a:ext uri="{FF2B5EF4-FFF2-40B4-BE49-F238E27FC236}">
                <a16:creationId xmlns:a16="http://schemas.microsoft.com/office/drawing/2014/main" id="{77037381-7CD3-49A3-B691-940156609CC7}"/>
              </a:ext>
            </a:extLst>
          </p:cNvPr>
          <p:cNvSpPr/>
          <p:nvPr/>
        </p:nvSpPr>
        <p:spPr>
          <a:xfrm>
            <a:off x="-4515" y="2655517"/>
            <a:ext cx="3045599" cy="892552"/>
          </a:xfrm>
          <a:prstGeom prst="rect">
            <a:avLst/>
          </a:prstGeom>
        </p:spPr>
        <p:txBody>
          <a:bodyPr wrap="square">
            <a:spAutoFit/>
          </a:bodyPr>
          <a:lstStyle/>
          <a:p>
            <a:r>
              <a:rPr lang="en-GB" sz="1300" b="1" u="sng" dirty="0">
                <a:solidFill>
                  <a:srgbClr val="FF0000"/>
                </a:solidFill>
              </a:rPr>
              <a:t>4. Prototype </a:t>
            </a:r>
            <a:r>
              <a:rPr lang="en-GB" sz="1300" dirty="0">
                <a:solidFill>
                  <a:srgbClr val="FF0000"/>
                </a:solidFill>
              </a:rPr>
              <a:t>Specify the kinds of objects to create using a prototypical instance, and create new objects by copying this prototype.</a:t>
            </a:r>
          </a:p>
        </p:txBody>
      </p:sp>
      <p:sp>
        <p:nvSpPr>
          <p:cNvPr id="8" name="Rectangle 7">
            <a:extLst>
              <a:ext uri="{FF2B5EF4-FFF2-40B4-BE49-F238E27FC236}">
                <a16:creationId xmlns:a16="http://schemas.microsoft.com/office/drawing/2014/main" id="{7345E560-1A90-4AD8-9625-11D716C7D8FE}"/>
              </a:ext>
            </a:extLst>
          </p:cNvPr>
          <p:cNvSpPr/>
          <p:nvPr/>
        </p:nvSpPr>
        <p:spPr>
          <a:xfrm>
            <a:off x="0" y="3495081"/>
            <a:ext cx="3064230" cy="692497"/>
          </a:xfrm>
          <a:prstGeom prst="rect">
            <a:avLst/>
          </a:prstGeom>
        </p:spPr>
        <p:txBody>
          <a:bodyPr wrap="square">
            <a:spAutoFit/>
          </a:bodyPr>
          <a:lstStyle/>
          <a:p>
            <a:r>
              <a:rPr lang="en-GB" sz="1300" b="1" u="sng" dirty="0">
                <a:solidFill>
                  <a:srgbClr val="FF0000"/>
                </a:solidFill>
              </a:rPr>
              <a:t>5. Singleton </a:t>
            </a:r>
            <a:r>
              <a:rPr lang="en-GB" sz="1300" dirty="0">
                <a:solidFill>
                  <a:srgbClr val="FF0000"/>
                </a:solidFill>
              </a:rPr>
              <a:t>Ensure a class only has one instance, and provide a global point of access to it.</a:t>
            </a:r>
          </a:p>
        </p:txBody>
      </p:sp>
      <p:sp>
        <p:nvSpPr>
          <p:cNvPr id="9" name="Rectangle 8">
            <a:extLst>
              <a:ext uri="{FF2B5EF4-FFF2-40B4-BE49-F238E27FC236}">
                <a16:creationId xmlns:a16="http://schemas.microsoft.com/office/drawing/2014/main" id="{1A7D92F2-B11A-48C3-B535-C1B13BAC0648}"/>
              </a:ext>
            </a:extLst>
          </p:cNvPr>
          <p:cNvSpPr/>
          <p:nvPr/>
        </p:nvSpPr>
        <p:spPr>
          <a:xfrm>
            <a:off x="-11952" y="4091778"/>
            <a:ext cx="3045600" cy="1092607"/>
          </a:xfrm>
          <a:prstGeom prst="rect">
            <a:avLst/>
          </a:prstGeom>
        </p:spPr>
        <p:txBody>
          <a:bodyPr wrap="square">
            <a:spAutoFit/>
          </a:bodyPr>
          <a:lstStyle/>
          <a:p>
            <a:r>
              <a:rPr lang="en-GB" sz="1300" b="1" u="sng" dirty="0">
                <a:solidFill>
                  <a:srgbClr val="00B050"/>
                </a:solidFill>
              </a:rPr>
              <a:t>1. Adapter </a:t>
            </a:r>
            <a:r>
              <a:rPr lang="en-GB" sz="1300" dirty="0">
                <a:solidFill>
                  <a:srgbClr val="00B050"/>
                </a:solidFill>
              </a:rPr>
              <a:t>Convert the interface of a class into another interface clients expect. Adapter lets classes work together that couldn’t otherwise because of incompatibility interfaces.</a:t>
            </a:r>
          </a:p>
        </p:txBody>
      </p:sp>
      <p:sp>
        <p:nvSpPr>
          <p:cNvPr id="10" name="Rectangle 9">
            <a:extLst>
              <a:ext uri="{FF2B5EF4-FFF2-40B4-BE49-F238E27FC236}">
                <a16:creationId xmlns:a16="http://schemas.microsoft.com/office/drawing/2014/main" id="{C438B0A8-18E8-49F0-8978-33F7DCD63B09}"/>
              </a:ext>
            </a:extLst>
          </p:cNvPr>
          <p:cNvSpPr/>
          <p:nvPr/>
        </p:nvSpPr>
        <p:spPr>
          <a:xfrm>
            <a:off x="4801" y="5105977"/>
            <a:ext cx="3045600" cy="692497"/>
          </a:xfrm>
          <a:prstGeom prst="rect">
            <a:avLst/>
          </a:prstGeom>
        </p:spPr>
        <p:txBody>
          <a:bodyPr wrap="square">
            <a:spAutoFit/>
          </a:bodyPr>
          <a:lstStyle/>
          <a:p>
            <a:r>
              <a:rPr lang="en-GB" sz="1300" b="1" u="sng" dirty="0">
                <a:solidFill>
                  <a:srgbClr val="00B050"/>
                </a:solidFill>
              </a:rPr>
              <a:t>2. Bridge </a:t>
            </a:r>
            <a:r>
              <a:rPr lang="en-GB" sz="1300" dirty="0">
                <a:solidFill>
                  <a:srgbClr val="00B050"/>
                </a:solidFill>
              </a:rPr>
              <a:t>Decouple an abstraction from its implementation so that the two can vary independently.</a:t>
            </a:r>
          </a:p>
        </p:txBody>
      </p:sp>
      <p:sp>
        <p:nvSpPr>
          <p:cNvPr id="11" name="Rectangle 10">
            <a:extLst>
              <a:ext uri="{FF2B5EF4-FFF2-40B4-BE49-F238E27FC236}">
                <a16:creationId xmlns:a16="http://schemas.microsoft.com/office/drawing/2014/main" id="{71213D77-1CDE-4B91-B13D-28096200893C}"/>
              </a:ext>
            </a:extLst>
          </p:cNvPr>
          <p:cNvSpPr/>
          <p:nvPr/>
        </p:nvSpPr>
        <p:spPr>
          <a:xfrm>
            <a:off x="4801" y="5748461"/>
            <a:ext cx="3045600" cy="1092607"/>
          </a:xfrm>
          <a:prstGeom prst="rect">
            <a:avLst/>
          </a:prstGeom>
          <a:ln>
            <a:noFill/>
          </a:ln>
        </p:spPr>
        <p:txBody>
          <a:bodyPr wrap="square">
            <a:spAutoFit/>
          </a:bodyPr>
          <a:lstStyle/>
          <a:p>
            <a:r>
              <a:rPr lang="en-GB" sz="1300" b="1" u="sng" dirty="0">
                <a:solidFill>
                  <a:srgbClr val="00B050"/>
                </a:solidFill>
              </a:rPr>
              <a:t>3. Composite </a:t>
            </a:r>
            <a:r>
              <a:rPr lang="en-GB" sz="1300" dirty="0">
                <a:solidFill>
                  <a:srgbClr val="00B050"/>
                </a:solidFill>
              </a:rPr>
              <a:t>Compose objects into tree structures to represent part-whole hierarchies. Composite lets clients treat individual objects and compositions of objects uniformly.</a:t>
            </a:r>
          </a:p>
        </p:txBody>
      </p:sp>
      <p:sp>
        <p:nvSpPr>
          <p:cNvPr id="12" name="Rectangle 11">
            <a:extLst>
              <a:ext uri="{FF2B5EF4-FFF2-40B4-BE49-F238E27FC236}">
                <a16:creationId xmlns:a16="http://schemas.microsoft.com/office/drawing/2014/main" id="{E83AA231-3EAC-43D1-AC74-5DF9B453685E}"/>
              </a:ext>
            </a:extLst>
          </p:cNvPr>
          <p:cNvSpPr/>
          <p:nvPr/>
        </p:nvSpPr>
        <p:spPr>
          <a:xfrm>
            <a:off x="2964292" y="2136"/>
            <a:ext cx="3045600" cy="892552"/>
          </a:xfrm>
          <a:prstGeom prst="rect">
            <a:avLst/>
          </a:prstGeom>
        </p:spPr>
        <p:txBody>
          <a:bodyPr wrap="square">
            <a:spAutoFit/>
          </a:bodyPr>
          <a:lstStyle/>
          <a:p>
            <a:r>
              <a:rPr lang="en-GB" sz="1300" b="1" u="sng" dirty="0">
                <a:solidFill>
                  <a:srgbClr val="00B050"/>
                </a:solidFill>
              </a:rPr>
              <a:t>4. Decorator </a:t>
            </a:r>
            <a:r>
              <a:rPr lang="en-GB" sz="1300" dirty="0">
                <a:solidFill>
                  <a:srgbClr val="00B050"/>
                </a:solidFill>
              </a:rPr>
              <a:t>Attach additional responsibilities to an object dynamically. Decorators provide a flexible alternative to sub classing for extending functionality.</a:t>
            </a:r>
          </a:p>
        </p:txBody>
      </p:sp>
      <p:sp>
        <p:nvSpPr>
          <p:cNvPr id="13" name="Rectangle 12">
            <a:extLst>
              <a:ext uri="{FF2B5EF4-FFF2-40B4-BE49-F238E27FC236}">
                <a16:creationId xmlns:a16="http://schemas.microsoft.com/office/drawing/2014/main" id="{3684B198-2FC1-416C-A8AE-EAFAF58ABB2D}"/>
              </a:ext>
            </a:extLst>
          </p:cNvPr>
          <p:cNvSpPr/>
          <p:nvPr/>
        </p:nvSpPr>
        <p:spPr>
          <a:xfrm>
            <a:off x="2978963" y="820434"/>
            <a:ext cx="3045600" cy="892552"/>
          </a:xfrm>
          <a:prstGeom prst="rect">
            <a:avLst/>
          </a:prstGeom>
        </p:spPr>
        <p:txBody>
          <a:bodyPr wrap="square">
            <a:spAutoFit/>
          </a:bodyPr>
          <a:lstStyle/>
          <a:p>
            <a:r>
              <a:rPr lang="en-GB" sz="1300" b="1" u="sng" dirty="0">
                <a:solidFill>
                  <a:srgbClr val="00B050"/>
                </a:solidFill>
              </a:rPr>
              <a:t>5. Façade </a:t>
            </a:r>
            <a:r>
              <a:rPr lang="en-GB" sz="1300" dirty="0">
                <a:solidFill>
                  <a:srgbClr val="00B050"/>
                </a:solidFill>
              </a:rPr>
              <a:t>Provide a unified interface to a set of interfaces in a system. Façade defines a higher level interface that makes the subsystem easier to use.</a:t>
            </a:r>
          </a:p>
        </p:txBody>
      </p:sp>
      <p:sp>
        <p:nvSpPr>
          <p:cNvPr id="14" name="Rectangle 13">
            <a:extLst>
              <a:ext uri="{FF2B5EF4-FFF2-40B4-BE49-F238E27FC236}">
                <a16:creationId xmlns:a16="http://schemas.microsoft.com/office/drawing/2014/main" id="{6D2C1C4C-89D1-4454-9885-21465704EABF}"/>
              </a:ext>
            </a:extLst>
          </p:cNvPr>
          <p:cNvSpPr/>
          <p:nvPr/>
        </p:nvSpPr>
        <p:spPr>
          <a:xfrm>
            <a:off x="2988279" y="1608007"/>
            <a:ext cx="3045600" cy="1692771"/>
          </a:xfrm>
          <a:prstGeom prst="rect">
            <a:avLst/>
          </a:prstGeom>
        </p:spPr>
        <p:txBody>
          <a:bodyPr wrap="square">
            <a:spAutoFit/>
          </a:bodyPr>
          <a:lstStyle/>
          <a:p>
            <a:r>
              <a:rPr lang="en-GB" sz="1300" b="1" u="sng" dirty="0">
                <a:solidFill>
                  <a:srgbClr val="00B050"/>
                </a:solidFill>
              </a:rPr>
              <a:t>6. Flyweight </a:t>
            </a:r>
            <a:r>
              <a:rPr lang="en-GB" sz="1300" dirty="0">
                <a:solidFill>
                  <a:srgbClr val="00B050"/>
                </a:solidFill>
              </a:rPr>
              <a:t>Use sharing to support large numbers of fine-grained objects efficiently. A flyweight is a shared object that can be used in multiple contexts simultaneously. The flyweight acts as an independent object in each context; it’s indistinguishable from an instance of the object that’s not shared.</a:t>
            </a:r>
          </a:p>
        </p:txBody>
      </p:sp>
      <p:sp>
        <p:nvSpPr>
          <p:cNvPr id="15" name="Rectangle 14">
            <a:extLst>
              <a:ext uri="{FF2B5EF4-FFF2-40B4-BE49-F238E27FC236}">
                <a16:creationId xmlns:a16="http://schemas.microsoft.com/office/drawing/2014/main" id="{88A907CE-D0B2-421C-875B-4BCD27792A2C}"/>
              </a:ext>
            </a:extLst>
          </p:cNvPr>
          <p:cNvSpPr/>
          <p:nvPr/>
        </p:nvSpPr>
        <p:spPr>
          <a:xfrm>
            <a:off x="2988279" y="3197826"/>
            <a:ext cx="3045600" cy="692497"/>
          </a:xfrm>
          <a:prstGeom prst="rect">
            <a:avLst/>
          </a:prstGeom>
          <a:ln>
            <a:noFill/>
          </a:ln>
        </p:spPr>
        <p:txBody>
          <a:bodyPr wrap="square">
            <a:spAutoFit/>
          </a:bodyPr>
          <a:lstStyle/>
          <a:p>
            <a:r>
              <a:rPr lang="en-GB" sz="1300" b="1" u="sng" dirty="0">
                <a:solidFill>
                  <a:srgbClr val="00B050"/>
                </a:solidFill>
              </a:rPr>
              <a:t>7. Proxy </a:t>
            </a:r>
            <a:r>
              <a:rPr lang="en-GB" sz="1300" dirty="0">
                <a:solidFill>
                  <a:srgbClr val="00B050"/>
                </a:solidFill>
              </a:rPr>
              <a:t>Provide a surrogate or placeholder for another object to control access to it.</a:t>
            </a:r>
          </a:p>
        </p:txBody>
      </p:sp>
      <p:sp>
        <p:nvSpPr>
          <p:cNvPr id="30" name="Rectangle 29">
            <a:extLst>
              <a:ext uri="{FF2B5EF4-FFF2-40B4-BE49-F238E27FC236}">
                <a16:creationId xmlns:a16="http://schemas.microsoft.com/office/drawing/2014/main" id="{70B3F327-E1D9-4F5D-BE22-0D333B780828}"/>
              </a:ext>
            </a:extLst>
          </p:cNvPr>
          <p:cNvSpPr/>
          <p:nvPr/>
        </p:nvSpPr>
        <p:spPr>
          <a:xfrm>
            <a:off x="2978963" y="4910076"/>
            <a:ext cx="3045600" cy="1092607"/>
          </a:xfrm>
          <a:prstGeom prst="rect">
            <a:avLst/>
          </a:prstGeom>
        </p:spPr>
        <p:txBody>
          <a:bodyPr wrap="square">
            <a:spAutoFit/>
          </a:bodyPr>
          <a:lstStyle/>
          <a:p>
            <a:r>
              <a:rPr lang="en-GB" sz="1300" b="1" u="sng" dirty="0">
                <a:solidFill>
                  <a:srgbClr val="0070C0"/>
                </a:solidFill>
              </a:rPr>
              <a:t>2. Command </a:t>
            </a:r>
            <a:r>
              <a:rPr lang="en-GB" sz="1300" dirty="0">
                <a:solidFill>
                  <a:srgbClr val="0070C0"/>
                </a:solidFill>
              </a:rPr>
              <a:t>Encapsulate a request as an object, thereby letting you parameterize clients with different requests, queue or log requests, and support undoable operations.</a:t>
            </a:r>
          </a:p>
        </p:txBody>
      </p:sp>
      <p:sp>
        <p:nvSpPr>
          <p:cNvPr id="31" name="Rectangle 30">
            <a:extLst>
              <a:ext uri="{FF2B5EF4-FFF2-40B4-BE49-F238E27FC236}">
                <a16:creationId xmlns:a16="http://schemas.microsoft.com/office/drawing/2014/main" id="{092D2262-3640-4EFA-935F-E1A65B33E118}"/>
              </a:ext>
            </a:extLst>
          </p:cNvPr>
          <p:cNvSpPr/>
          <p:nvPr/>
        </p:nvSpPr>
        <p:spPr>
          <a:xfrm>
            <a:off x="2976327" y="5852607"/>
            <a:ext cx="3045600" cy="892552"/>
          </a:xfrm>
          <a:prstGeom prst="rect">
            <a:avLst/>
          </a:prstGeom>
        </p:spPr>
        <p:txBody>
          <a:bodyPr wrap="square">
            <a:spAutoFit/>
          </a:bodyPr>
          <a:lstStyle/>
          <a:p>
            <a:r>
              <a:rPr lang="en-GB" sz="1300" b="1" u="sng" dirty="0">
                <a:solidFill>
                  <a:srgbClr val="0070C0"/>
                </a:solidFill>
              </a:rPr>
              <a:t>3. Interpreter </a:t>
            </a:r>
            <a:r>
              <a:rPr lang="en-GB" sz="1300" dirty="0">
                <a:solidFill>
                  <a:srgbClr val="0070C0"/>
                </a:solidFill>
              </a:rPr>
              <a:t>Given a language, define a representation for its grammar along with an interpreter that uses the representation to interpret sentences in the language.</a:t>
            </a:r>
          </a:p>
        </p:txBody>
      </p:sp>
      <p:sp>
        <p:nvSpPr>
          <p:cNvPr id="32" name="Rectangle 31">
            <a:extLst>
              <a:ext uri="{FF2B5EF4-FFF2-40B4-BE49-F238E27FC236}">
                <a16:creationId xmlns:a16="http://schemas.microsoft.com/office/drawing/2014/main" id="{463FDCBB-79FA-49BB-92BD-DF91676DF278}"/>
              </a:ext>
            </a:extLst>
          </p:cNvPr>
          <p:cNvSpPr/>
          <p:nvPr/>
        </p:nvSpPr>
        <p:spPr>
          <a:xfrm>
            <a:off x="2976327" y="3772120"/>
            <a:ext cx="3045600" cy="1292662"/>
          </a:xfrm>
          <a:prstGeom prst="rect">
            <a:avLst/>
          </a:prstGeom>
          <a:ln>
            <a:noFill/>
          </a:ln>
        </p:spPr>
        <p:txBody>
          <a:bodyPr wrap="square">
            <a:spAutoFit/>
          </a:bodyPr>
          <a:lstStyle/>
          <a:p>
            <a:r>
              <a:rPr lang="en-GB" sz="1300" b="1" u="sng" dirty="0">
                <a:solidFill>
                  <a:srgbClr val="0070C0"/>
                </a:solidFill>
              </a:rPr>
              <a:t>1. Chain of Responsibility </a:t>
            </a:r>
            <a:r>
              <a:rPr lang="en-GB" sz="1300" dirty="0">
                <a:solidFill>
                  <a:srgbClr val="0070C0"/>
                </a:solidFill>
              </a:rPr>
              <a:t>Avoid coupling the sender of a request to its receiver by giving more then one object a chance to handle the request. Chain the receiving objects and pass the request along the chain until an object handles it.</a:t>
            </a:r>
          </a:p>
        </p:txBody>
      </p:sp>
      <p:sp>
        <p:nvSpPr>
          <p:cNvPr id="33" name="Rectangle 32">
            <a:extLst>
              <a:ext uri="{FF2B5EF4-FFF2-40B4-BE49-F238E27FC236}">
                <a16:creationId xmlns:a16="http://schemas.microsoft.com/office/drawing/2014/main" id="{CB219DA3-F287-498D-9161-98DB81D0593B}"/>
              </a:ext>
            </a:extLst>
          </p:cNvPr>
          <p:cNvSpPr/>
          <p:nvPr/>
        </p:nvSpPr>
        <p:spPr>
          <a:xfrm>
            <a:off x="6036515" y="2136"/>
            <a:ext cx="3045600" cy="892552"/>
          </a:xfrm>
          <a:prstGeom prst="rect">
            <a:avLst/>
          </a:prstGeom>
        </p:spPr>
        <p:txBody>
          <a:bodyPr wrap="square">
            <a:spAutoFit/>
          </a:bodyPr>
          <a:lstStyle/>
          <a:p>
            <a:r>
              <a:rPr lang="en-GB" sz="1300" b="1" u="sng" dirty="0">
                <a:solidFill>
                  <a:srgbClr val="0070C0"/>
                </a:solidFill>
              </a:rPr>
              <a:t>4. Iterator </a:t>
            </a:r>
            <a:r>
              <a:rPr lang="en-GB" sz="1300" dirty="0">
                <a:solidFill>
                  <a:srgbClr val="0070C0"/>
                </a:solidFill>
              </a:rPr>
              <a:t>Provide a way to access the elements of an aggregate object sequentially without exposing its underlying representation.</a:t>
            </a:r>
          </a:p>
        </p:txBody>
      </p:sp>
      <p:sp>
        <p:nvSpPr>
          <p:cNvPr id="34" name="Rectangle 33">
            <a:extLst>
              <a:ext uri="{FF2B5EF4-FFF2-40B4-BE49-F238E27FC236}">
                <a16:creationId xmlns:a16="http://schemas.microsoft.com/office/drawing/2014/main" id="{59AED36E-206E-46D4-B061-BF2BF8526F40}"/>
              </a:ext>
            </a:extLst>
          </p:cNvPr>
          <p:cNvSpPr/>
          <p:nvPr/>
        </p:nvSpPr>
        <p:spPr>
          <a:xfrm>
            <a:off x="6024563" y="780251"/>
            <a:ext cx="3045600" cy="1292662"/>
          </a:xfrm>
          <a:prstGeom prst="rect">
            <a:avLst/>
          </a:prstGeom>
        </p:spPr>
        <p:txBody>
          <a:bodyPr wrap="square">
            <a:spAutoFit/>
          </a:bodyPr>
          <a:lstStyle/>
          <a:p>
            <a:r>
              <a:rPr lang="en-GB" sz="1300" b="1" u="sng" dirty="0">
                <a:solidFill>
                  <a:srgbClr val="0070C0"/>
                </a:solidFill>
              </a:rPr>
              <a:t>5. Mediator </a:t>
            </a:r>
            <a:r>
              <a:rPr lang="en-GB" sz="1300" dirty="0">
                <a:solidFill>
                  <a:srgbClr val="0070C0"/>
                </a:solidFill>
              </a:rPr>
              <a:t>Define an object that encapsulates how a set of objects interact. Mediator promotes loose coupling by keeping objects from referring to each other explicitly, and lets you vary their interaction independently</a:t>
            </a:r>
          </a:p>
        </p:txBody>
      </p:sp>
      <p:sp>
        <p:nvSpPr>
          <p:cNvPr id="35" name="Rectangle 34">
            <a:extLst>
              <a:ext uri="{FF2B5EF4-FFF2-40B4-BE49-F238E27FC236}">
                <a16:creationId xmlns:a16="http://schemas.microsoft.com/office/drawing/2014/main" id="{9A3E7136-8DFA-4D74-8BDC-05685D97C44B}"/>
              </a:ext>
            </a:extLst>
          </p:cNvPr>
          <p:cNvSpPr/>
          <p:nvPr/>
        </p:nvSpPr>
        <p:spPr>
          <a:xfrm>
            <a:off x="6031243" y="3737893"/>
            <a:ext cx="3045600" cy="692497"/>
          </a:xfrm>
          <a:prstGeom prst="rect">
            <a:avLst/>
          </a:prstGeom>
        </p:spPr>
        <p:txBody>
          <a:bodyPr wrap="square">
            <a:spAutoFit/>
          </a:bodyPr>
          <a:lstStyle/>
          <a:p>
            <a:r>
              <a:rPr lang="en-GB" sz="1300" b="1" u="sng" dirty="0">
                <a:solidFill>
                  <a:srgbClr val="0070C0"/>
                </a:solidFill>
              </a:rPr>
              <a:t>8. State </a:t>
            </a:r>
            <a:r>
              <a:rPr lang="en-GB" sz="1300" dirty="0">
                <a:solidFill>
                  <a:srgbClr val="0070C0"/>
                </a:solidFill>
              </a:rPr>
              <a:t>Allow an object to alter its behaviour when its internal state changes. The object will appear to change its class.</a:t>
            </a:r>
          </a:p>
        </p:txBody>
      </p:sp>
      <p:sp>
        <p:nvSpPr>
          <p:cNvPr id="36" name="Rectangle 35">
            <a:extLst>
              <a:ext uri="{FF2B5EF4-FFF2-40B4-BE49-F238E27FC236}">
                <a16:creationId xmlns:a16="http://schemas.microsoft.com/office/drawing/2014/main" id="{8E7D515D-0C39-41BB-AEB7-E98C8EDC7FF0}"/>
              </a:ext>
            </a:extLst>
          </p:cNvPr>
          <p:cNvSpPr/>
          <p:nvPr/>
        </p:nvSpPr>
        <p:spPr>
          <a:xfrm>
            <a:off x="6029221" y="1958476"/>
            <a:ext cx="3045600" cy="892552"/>
          </a:xfrm>
          <a:prstGeom prst="rect">
            <a:avLst/>
          </a:prstGeom>
        </p:spPr>
        <p:txBody>
          <a:bodyPr wrap="square">
            <a:spAutoFit/>
          </a:bodyPr>
          <a:lstStyle/>
          <a:p>
            <a:r>
              <a:rPr lang="en-GB" sz="1300" b="1" u="sng" dirty="0">
                <a:solidFill>
                  <a:srgbClr val="0070C0"/>
                </a:solidFill>
              </a:rPr>
              <a:t>6. Memento </a:t>
            </a:r>
            <a:r>
              <a:rPr lang="en-GB" sz="1300" dirty="0">
                <a:solidFill>
                  <a:srgbClr val="0070C0"/>
                </a:solidFill>
              </a:rPr>
              <a:t>Without violating encapsulation, capture and externalize an object’s internal state so that the object can be restored to this state later.</a:t>
            </a:r>
          </a:p>
        </p:txBody>
      </p:sp>
      <p:sp>
        <p:nvSpPr>
          <p:cNvPr id="37" name="Rectangle 36">
            <a:extLst>
              <a:ext uri="{FF2B5EF4-FFF2-40B4-BE49-F238E27FC236}">
                <a16:creationId xmlns:a16="http://schemas.microsoft.com/office/drawing/2014/main" id="{7445CEFC-A367-4AC0-9F32-5493999C990E}"/>
              </a:ext>
            </a:extLst>
          </p:cNvPr>
          <p:cNvSpPr/>
          <p:nvPr/>
        </p:nvSpPr>
        <p:spPr>
          <a:xfrm>
            <a:off x="6031243" y="2748722"/>
            <a:ext cx="3045600" cy="1092607"/>
          </a:xfrm>
          <a:prstGeom prst="rect">
            <a:avLst/>
          </a:prstGeom>
        </p:spPr>
        <p:txBody>
          <a:bodyPr wrap="square">
            <a:spAutoFit/>
          </a:bodyPr>
          <a:lstStyle/>
          <a:p>
            <a:r>
              <a:rPr lang="en-GB" sz="1300" b="1" u="sng" dirty="0">
                <a:solidFill>
                  <a:srgbClr val="0070C0"/>
                </a:solidFill>
              </a:rPr>
              <a:t>7. Observer </a:t>
            </a:r>
            <a:r>
              <a:rPr lang="en-GB" sz="1300" dirty="0">
                <a:solidFill>
                  <a:srgbClr val="0070C0"/>
                </a:solidFill>
              </a:rPr>
              <a:t>Define a one-to-many dependency between objects so that when one object changes state, all its dependents are notified and updated automatically.</a:t>
            </a:r>
          </a:p>
        </p:txBody>
      </p:sp>
      <p:sp>
        <p:nvSpPr>
          <p:cNvPr id="38" name="Rectangle 37">
            <a:extLst>
              <a:ext uri="{FF2B5EF4-FFF2-40B4-BE49-F238E27FC236}">
                <a16:creationId xmlns:a16="http://schemas.microsoft.com/office/drawing/2014/main" id="{EA1E4E31-ECB7-4420-9EE0-AB6BD87696F0}"/>
              </a:ext>
            </a:extLst>
          </p:cNvPr>
          <p:cNvSpPr/>
          <p:nvPr/>
        </p:nvSpPr>
        <p:spPr>
          <a:xfrm>
            <a:off x="9146400" y="0"/>
            <a:ext cx="3045600" cy="692497"/>
          </a:xfrm>
          <a:prstGeom prst="rect">
            <a:avLst/>
          </a:prstGeom>
        </p:spPr>
        <p:txBody>
          <a:bodyPr wrap="square">
            <a:spAutoFit/>
          </a:bodyPr>
          <a:lstStyle/>
          <a:p>
            <a:r>
              <a:rPr lang="en-GB" sz="1300" b="1" u="sng" dirty="0">
                <a:solidFill>
                  <a:srgbClr val="0070C0"/>
                </a:solidFill>
              </a:rPr>
              <a:t>11. Visitor </a:t>
            </a:r>
            <a:r>
              <a:rPr lang="en-GB" sz="1300" dirty="0">
                <a:solidFill>
                  <a:srgbClr val="0070C0"/>
                </a:solidFill>
              </a:rPr>
              <a:t>Represent an operation to be performed on the elements of an object structure. Visitor lets you define a new operation without changing the classes of the elements on which it operates.</a:t>
            </a:r>
          </a:p>
        </p:txBody>
      </p:sp>
      <p:sp>
        <p:nvSpPr>
          <p:cNvPr id="39" name="Rectangle 38">
            <a:extLst>
              <a:ext uri="{FF2B5EF4-FFF2-40B4-BE49-F238E27FC236}">
                <a16:creationId xmlns:a16="http://schemas.microsoft.com/office/drawing/2014/main" id="{4BBFCD99-3B33-4DC2-B2CE-FD9A048AE1F6}"/>
              </a:ext>
            </a:extLst>
          </p:cNvPr>
          <p:cNvSpPr/>
          <p:nvPr/>
        </p:nvSpPr>
        <p:spPr>
          <a:xfrm>
            <a:off x="6031243" y="4368905"/>
            <a:ext cx="3045600" cy="1292662"/>
          </a:xfrm>
          <a:prstGeom prst="rect">
            <a:avLst/>
          </a:prstGeom>
          <a:ln>
            <a:noFill/>
          </a:ln>
        </p:spPr>
        <p:txBody>
          <a:bodyPr wrap="square">
            <a:spAutoFit/>
          </a:bodyPr>
          <a:lstStyle/>
          <a:p>
            <a:r>
              <a:rPr lang="en-GB" sz="1300" b="1" u="sng" dirty="0">
                <a:solidFill>
                  <a:srgbClr val="0070C0"/>
                </a:solidFill>
              </a:rPr>
              <a:t>9. Strategy </a:t>
            </a:r>
            <a:r>
              <a:rPr lang="en-GB" sz="1300" dirty="0">
                <a:solidFill>
                  <a:srgbClr val="0070C0"/>
                </a:solidFill>
              </a:rPr>
              <a:t>Defines a family of algorithms, encapsulates each one, and make them interchangeable. Strategy lets the algorithm vary independently from clients who use it.</a:t>
            </a:r>
          </a:p>
          <a:p>
            <a:endParaRPr lang="en-GB" sz="1300" dirty="0">
              <a:solidFill>
                <a:srgbClr val="0070C0"/>
              </a:solidFill>
            </a:endParaRPr>
          </a:p>
        </p:txBody>
      </p:sp>
      <p:sp>
        <p:nvSpPr>
          <p:cNvPr id="40" name="Rectangle 39">
            <a:extLst>
              <a:ext uri="{FF2B5EF4-FFF2-40B4-BE49-F238E27FC236}">
                <a16:creationId xmlns:a16="http://schemas.microsoft.com/office/drawing/2014/main" id="{0D47D823-EF11-480B-8CC2-1862439540D9}"/>
              </a:ext>
            </a:extLst>
          </p:cNvPr>
          <p:cNvSpPr/>
          <p:nvPr/>
        </p:nvSpPr>
        <p:spPr>
          <a:xfrm>
            <a:off x="6021927" y="5383674"/>
            <a:ext cx="3045600" cy="1292662"/>
          </a:xfrm>
          <a:prstGeom prst="rect">
            <a:avLst/>
          </a:prstGeom>
        </p:spPr>
        <p:txBody>
          <a:bodyPr wrap="square">
            <a:spAutoFit/>
          </a:bodyPr>
          <a:lstStyle/>
          <a:p>
            <a:r>
              <a:rPr lang="en-GB" sz="1300" b="1" u="sng" dirty="0">
                <a:solidFill>
                  <a:srgbClr val="0070C0"/>
                </a:solidFill>
              </a:rPr>
              <a:t>10. Template </a:t>
            </a:r>
            <a:r>
              <a:rPr lang="en-GB" sz="1300" dirty="0">
                <a:solidFill>
                  <a:srgbClr val="0070C0"/>
                </a:solidFill>
              </a:rPr>
              <a:t>Define a skeleton of an algorithm in an operation, deferring some steps to subclasses. Template Method lets subclasses redefine certain steps of an algorithm without changing the algorithms structure.</a:t>
            </a:r>
          </a:p>
        </p:txBody>
      </p:sp>
      <p:sp>
        <p:nvSpPr>
          <p:cNvPr id="42" name="Rectangle 41">
            <a:extLst>
              <a:ext uri="{FF2B5EF4-FFF2-40B4-BE49-F238E27FC236}">
                <a16:creationId xmlns:a16="http://schemas.microsoft.com/office/drawing/2014/main" id="{93F7D8B1-842F-4FFC-BE5E-6A71E06DB902}"/>
              </a:ext>
            </a:extLst>
          </p:cNvPr>
          <p:cNvSpPr/>
          <p:nvPr/>
        </p:nvSpPr>
        <p:spPr>
          <a:xfrm>
            <a:off x="8128818" y="6563476"/>
            <a:ext cx="3045600" cy="292388"/>
          </a:xfrm>
          <a:prstGeom prst="rect">
            <a:avLst/>
          </a:prstGeom>
        </p:spPr>
        <p:txBody>
          <a:bodyPr wrap="square">
            <a:spAutoFit/>
          </a:bodyPr>
          <a:lstStyle/>
          <a:p>
            <a:r>
              <a:rPr lang="en-GB" sz="1300" b="1" u="sng" dirty="0">
                <a:solidFill>
                  <a:srgbClr val="FF0000"/>
                </a:solidFill>
              </a:rPr>
              <a:t>CREATIONAL PATTERNS</a:t>
            </a:r>
            <a:endParaRPr lang="en-GB" sz="1300" dirty="0">
              <a:solidFill>
                <a:srgbClr val="FF0000"/>
              </a:solidFill>
            </a:endParaRPr>
          </a:p>
        </p:txBody>
      </p:sp>
      <p:sp>
        <p:nvSpPr>
          <p:cNvPr id="43" name="Rectangle 42">
            <a:extLst>
              <a:ext uri="{FF2B5EF4-FFF2-40B4-BE49-F238E27FC236}">
                <a16:creationId xmlns:a16="http://schemas.microsoft.com/office/drawing/2014/main" id="{95AD94A2-8498-4663-A73D-8236016F5C14}"/>
              </a:ext>
            </a:extLst>
          </p:cNvPr>
          <p:cNvSpPr/>
          <p:nvPr/>
        </p:nvSpPr>
        <p:spPr>
          <a:xfrm>
            <a:off x="9921601" y="6571393"/>
            <a:ext cx="3045600" cy="292388"/>
          </a:xfrm>
          <a:prstGeom prst="rect">
            <a:avLst/>
          </a:prstGeom>
        </p:spPr>
        <p:txBody>
          <a:bodyPr wrap="square">
            <a:spAutoFit/>
          </a:bodyPr>
          <a:lstStyle/>
          <a:p>
            <a:r>
              <a:rPr lang="en-GB" sz="1300" b="1" u="sng" dirty="0">
                <a:solidFill>
                  <a:srgbClr val="00B050"/>
                </a:solidFill>
              </a:rPr>
              <a:t>STRUCTURAL PATTERNS</a:t>
            </a:r>
            <a:endParaRPr lang="en-GB" sz="1300" dirty="0">
              <a:solidFill>
                <a:srgbClr val="00B050"/>
              </a:solidFill>
            </a:endParaRPr>
          </a:p>
        </p:txBody>
      </p:sp>
      <p:sp>
        <p:nvSpPr>
          <p:cNvPr id="44" name="Rectangle 43">
            <a:extLst>
              <a:ext uri="{FF2B5EF4-FFF2-40B4-BE49-F238E27FC236}">
                <a16:creationId xmlns:a16="http://schemas.microsoft.com/office/drawing/2014/main" id="{F578EC56-7AF6-43FF-8D10-2FEE790D6F91}"/>
              </a:ext>
            </a:extLst>
          </p:cNvPr>
          <p:cNvSpPr/>
          <p:nvPr/>
        </p:nvSpPr>
        <p:spPr>
          <a:xfrm>
            <a:off x="6009892" y="6598965"/>
            <a:ext cx="3045600" cy="292388"/>
          </a:xfrm>
          <a:prstGeom prst="rect">
            <a:avLst/>
          </a:prstGeom>
        </p:spPr>
        <p:txBody>
          <a:bodyPr wrap="square">
            <a:spAutoFit/>
          </a:bodyPr>
          <a:lstStyle/>
          <a:p>
            <a:r>
              <a:rPr lang="en-GB" sz="1300" b="1" u="sng" dirty="0">
                <a:solidFill>
                  <a:srgbClr val="0070C0"/>
                </a:solidFill>
              </a:rPr>
              <a:t>BEHAVIOURAL PATTERNS</a:t>
            </a:r>
            <a:endParaRPr lang="en-GB" sz="1300" dirty="0">
              <a:solidFill>
                <a:srgbClr val="0070C0"/>
              </a:solidFill>
            </a:endParaRPr>
          </a:p>
        </p:txBody>
      </p:sp>
    </p:spTree>
    <p:extLst>
      <p:ext uri="{BB962C8B-B14F-4D97-AF65-F5344CB8AC3E}">
        <p14:creationId xmlns:p14="http://schemas.microsoft.com/office/powerpoint/2010/main" val="2022606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6BBBD41-F82D-4F3F-8DB8-6E56B4012744}"/>
              </a:ext>
            </a:extLst>
          </p:cNvPr>
          <p:cNvSpPr/>
          <p:nvPr/>
        </p:nvSpPr>
        <p:spPr>
          <a:xfrm>
            <a:off x="-6002" y="1481302"/>
            <a:ext cx="1840119" cy="292388"/>
          </a:xfrm>
          <a:prstGeom prst="rect">
            <a:avLst/>
          </a:prstGeom>
        </p:spPr>
        <p:txBody>
          <a:bodyPr wrap="none">
            <a:spAutoFit/>
          </a:bodyPr>
          <a:lstStyle/>
          <a:p>
            <a:r>
              <a:rPr lang="en-GB" sz="1300" b="1" u="sng" dirty="0"/>
              <a:t>2. Builder – Pros &amp; Cons</a:t>
            </a:r>
          </a:p>
        </p:txBody>
      </p:sp>
      <p:sp>
        <p:nvSpPr>
          <p:cNvPr id="10" name="Rectangle 9">
            <a:extLst>
              <a:ext uri="{FF2B5EF4-FFF2-40B4-BE49-F238E27FC236}">
                <a16:creationId xmlns:a16="http://schemas.microsoft.com/office/drawing/2014/main" id="{C43672C1-93DA-4A43-8D4F-BE88544C0346}"/>
              </a:ext>
            </a:extLst>
          </p:cNvPr>
          <p:cNvSpPr/>
          <p:nvPr/>
        </p:nvSpPr>
        <p:spPr>
          <a:xfrm>
            <a:off x="4039794" y="1451564"/>
            <a:ext cx="2034000" cy="1092607"/>
          </a:xfrm>
          <a:prstGeom prst="rect">
            <a:avLst/>
          </a:prstGeom>
        </p:spPr>
        <p:txBody>
          <a:bodyPr wrap="square">
            <a:spAutoFit/>
          </a:bodyPr>
          <a:lstStyle/>
          <a:p>
            <a:r>
              <a:rPr lang="en-GB" sz="1300" dirty="0">
                <a:solidFill>
                  <a:srgbClr val="7030A0"/>
                </a:solidFill>
              </a:rPr>
              <a:t>- More indirect code</a:t>
            </a:r>
            <a:r>
              <a:rPr lang="en-GB" sz="1300" dirty="0"/>
              <a:t> </a:t>
            </a:r>
            <a:br>
              <a:rPr lang="en-GB" sz="1300" dirty="0"/>
            </a:br>
            <a:r>
              <a:rPr lang="en-GB" sz="1300" dirty="0">
                <a:solidFill>
                  <a:srgbClr val="FFC000"/>
                </a:solidFill>
              </a:rPr>
              <a:t>- Needs to be combined with Factory pattern to enable easy switching of concrete implementations</a:t>
            </a:r>
          </a:p>
        </p:txBody>
      </p:sp>
      <p:sp>
        <p:nvSpPr>
          <p:cNvPr id="11" name="Rectangle 10">
            <a:extLst>
              <a:ext uri="{FF2B5EF4-FFF2-40B4-BE49-F238E27FC236}">
                <a16:creationId xmlns:a16="http://schemas.microsoft.com/office/drawing/2014/main" id="{99575E8B-3616-440B-91EC-8368B26A4D34}"/>
              </a:ext>
            </a:extLst>
          </p:cNvPr>
          <p:cNvSpPr/>
          <p:nvPr/>
        </p:nvSpPr>
        <p:spPr>
          <a:xfrm>
            <a:off x="-17106" y="1677124"/>
            <a:ext cx="4068002" cy="1092607"/>
          </a:xfrm>
          <a:prstGeom prst="rect">
            <a:avLst/>
          </a:prstGeom>
        </p:spPr>
        <p:txBody>
          <a:bodyPr wrap="square">
            <a:spAutoFit/>
          </a:bodyPr>
          <a:lstStyle/>
          <a:p>
            <a:r>
              <a:rPr lang="en-GB" sz="1300" b="1" dirty="0">
                <a:solidFill>
                  <a:srgbClr val="00B050"/>
                </a:solidFill>
              </a:rPr>
              <a:t>1. Nicely encapsulates object configuration </a:t>
            </a:r>
            <a:br>
              <a:rPr lang="en-GB" sz="1300" dirty="0"/>
            </a:br>
            <a:r>
              <a:rPr lang="en-GB" sz="1300" dirty="0">
                <a:solidFill>
                  <a:srgbClr val="FFC000"/>
                </a:solidFill>
              </a:rPr>
              <a:t>- Constraints encapsulated and easily found in one place </a:t>
            </a:r>
            <a:br>
              <a:rPr lang="en-GB" sz="1300" dirty="0"/>
            </a:br>
            <a:r>
              <a:rPr lang="en-GB" sz="1300" b="1" dirty="0">
                <a:solidFill>
                  <a:srgbClr val="0070C0"/>
                </a:solidFill>
              </a:rPr>
              <a:t>2. Groups construction logic for multiple interdependent classes</a:t>
            </a:r>
          </a:p>
          <a:p>
            <a:endParaRPr lang="en-GB" sz="1300" dirty="0"/>
          </a:p>
        </p:txBody>
      </p:sp>
      <p:sp>
        <p:nvSpPr>
          <p:cNvPr id="36" name="Rectangle 35">
            <a:extLst>
              <a:ext uri="{FF2B5EF4-FFF2-40B4-BE49-F238E27FC236}">
                <a16:creationId xmlns:a16="http://schemas.microsoft.com/office/drawing/2014/main" id="{330FDD96-C84A-41A2-B44A-FE08F181FB64}"/>
              </a:ext>
            </a:extLst>
          </p:cNvPr>
          <p:cNvSpPr/>
          <p:nvPr/>
        </p:nvSpPr>
        <p:spPr>
          <a:xfrm>
            <a:off x="5102" y="3492047"/>
            <a:ext cx="1785425" cy="292388"/>
          </a:xfrm>
          <a:prstGeom prst="rect">
            <a:avLst/>
          </a:prstGeom>
        </p:spPr>
        <p:txBody>
          <a:bodyPr wrap="none">
            <a:spAutoFit/>
          </a:bodyPr>
          <a:lstStyle/>
          <a:p>
            <a:r>
              <a:rPr lang="en-GB" sz="1300" b="1" u="sng" dirty="0"/>
              <a:t>1. Bridge – Pros &amp; Cons</a:t>
            </a:r>
          </a:p>
        </p:txBody>
      </p:sp>
      <p:sp>
        <p:nvSpPr>
          <p:cNvPr id="37" name="Rectangle 36">
            <a:extLst>
              <a:ext uri="{FF2B5EF4-FFF2-40B4-BE49-F238E27FC236}">
                <a16:creationId xmlns:a16="http://schemas.microsoft.com/office/drawing/2014/main" id="{DC1D6628-E143-4332-8438-13E7A4B7B582}"/>
              </a:ext>
            </a:extLst>
          </p:cNvPr>
          <p:cNvSpPr/>
          <p:nvPr/>
        </p:nvSpPr>
        <p:spPr>
          <a:xfrm>
            <a:off x="3474220" y="3676796"/>
            <a:ext cx="2610678" cy="1292662"/>
          </a:xfrm>
          <a:prstGeom prst="rect">
            <a:avLst/>
          </a:prstGeom>
        </p:spPr>
        <p:txBody>
          <a:bodyPr wrap="square">
            <a:spAutoFit/>
          </a:bodyPr>
          <a:lstStyle/>
          <a:p>
            <a:r>
              <a:rPr lang="en-GB" sz="1300" b="1" dirty="0">
                <a:solidFill>
                  <a:srgbClr val="92D050"/>
                </a:solidFill>
              </a:rPr>
              <a:t>1.</a:t>
            </a:r>
            <a:r>
              <a:rPr lang="en-GB" sz="1300" dirty="0">
                <a:solidFill>
                  <a:srgbClr val="92D050"/>
                </a:solidFill>
              </a:rPr>
              <a:t> “Object Schizophrenia” </a:t>
            </a:r>
            <a:br>
              <a:rPr lang="en-GB" sz="1300" dirty="0">
                <a:solidFill>
                  <a:srgbClr val="C00000"/>
                </a:solidFill>
              </a:rPr>
            </a:br>
            <a:r>
              <a:rPr lang="en-GB" sz="1300" b="1" dirty="0">
                <a:solidFill>
                  <a:srgbClr val="C00000"/>
                </a:solidFill>
              </a:rPr>
              <a:t>2.</a:t>
            </a:r>
            <a:r>
              <a:rPr lang="en-GB" sz="1300" dirty="0">
                <a:solidFill>
                  <a:srgbClr val="C00000"/>
                </a:solidFill>
              </a:rPr>
              <a:t> Fairly complex set up with logic distributed over quite a few classes </a:t>
            </a:r>
            <a:br>
              <a:rPr lang="en-GB" sz="1300" dirty="0">
                <a:solidFill>
                  <a:srgbClr val="C00000"/>
                </a:solidFill>
              </a:rPr>
            </a:br>
            <a:r>
              <a:rPr lang="en-GB" sz="1300" b="1" dirty="0">
                <a:solidFill>
                  <a:srgbClr val="C00000"/>
                </a:solidFill>
              </a:rPr>
              <a:t>3.</a:t>
            </a:r>
            <a:r>
              <a:rPr lang="en-GB" sz="1300" dirty="0">
                <a:solidFill>
                  <a:srgbClr val="C00000"/>
                </a:solidFill>
              </a:rPr>
              <a:t> Requires selecting correct classes to instantiate and “wire up” – how best to manage that?</a:t>
            </a:r>
          </a:p>
        </p:txBody>
      </p:sp>
      <p:sp>
        <p:nvSpPr>
          <p:cNvPr id="38" name="Rectangle 37">
            <a:extLst>
              <a:ext uri="{FF2B5EF4-FFF2-40B4-BE49-F238E27FC236}">
                <a16:creationId xmlns:a16="http://schemas.microsoft.com/office/drawing/2014/main" id="{A52E869C-6434-4E66-8B6D-AA52CD17A387}"/>
              </a:ext>
            </a:extLst>
          </p:cNvPr>
          <p:cNvSpPr/>
          <p:nvPr/>
        </p:nvSpPr>
        <p:spPr>
          <a:xfrm>
            <a:off x="-6002" y="3676796"/>
            <a:ext cx="3491323" cy="1292662"/>
          </a:xfrm>
          <a:prstGeom prst="rect">
            <a:avLst/>
          </a:prstGeom>
        </p:spPr>
        <p:txBody>
          <a:bodyPr wrap="square">
            <a:spAutoFit/>
          </a:bodyPr>
          <a:lstStyle/>
          <a:p>
            <a:r>
              <a:rPr lang="en-GB" sz="1300" b="1" dirty="0">
                <a:solidFill>
                  <a:srgbClr val="00B0F0"/>
                </a:solidFill>
              </a:rPr>
              <a:t>1. </a:t>
            </a:r>
            <a:r>
              <a:rPr lang="en-GB" sz="1300" dirty="0">
                <a:solidFill>
                  <a:srgbClr val="00B0F0"/>
                </a:solidFill>
              </a:rPr>
              <a:t>Easily separate core logic and variation points </a:t>
            </a:r>
            <a:br>
              <a:rPr lang="en-GB" sz="1300" dirty="0"/>
            </a:br>
            <a:r>
              <a:rPr lang="en-GB" sz="1300" b="1" dirty="0">
                <a:solidFill>
                  <a:srgbClr val="002060"/>
                </a:solidFill>
              </a:rPr>
              <a:t>2.</a:t>
            </a:r>
            <a:r>
              <a:rPr lang="en-GB" sz="1300" dirty="0">
                <a:solidFill>
                  <a:srgbClr val="002060"/>
                </a:solidFill>
              </a:rPr>
              <a:t> Easily provide many different implementations of the details and use the one you need </a:t>
            </a:r>
            <a:br>
              <a:rPr lang="en-GB" sz="1300" dirty="0"/>
            </a:br>
            <a:r>
              <a:rPr lang="en-GB" sz="1300" b="1" dirty="0">
                <a:solidFill>
                  <a:srgbClr val="C00000"/>
                </a:solidFill>
              </a:rPr>
              <a:t>3.</a:t>
            </a:r>
            <a:r>
              <a:rPr lang="en-GB" sz="1300" dirty="0">
                <a:solidFill>
                  <a:srgbClr val="C00000"/>
                </a:solidFill>
              </a:rPr>
              <a:t> Support orthogonally varying different aspects of the behaviour – facets </a:t>
            </a:r>
            <a:br>
              <a:rPr lang="en-GB" sz="1300" dirty="0">
                <a:solidFill>
                  <a:srgbClr val="C00000"/>
                </a:solidFill>
              </a:rPr>
            </a:br>
            <a:r>
              <a:rPr lang="en-GB" sz="1300" b="1" dirty="0">
                <a:solidFill>
                  <a:srgbClr val="7030A0"/>
                </a:solidFill>
              </a:rPr>
              <a:t>4. </a:t>
            </a:r>
            <a:r>
              <a:rPr lang="en-GB" sz="1300" dirty="0">
                <a:solidFill>
                  <a:srgbClr val="7030A0"/>
                </a:solidFill>
              </a:rPr>
              <a:t>Functionality can be varied at system runtime</a:t>
            </a:r>
          </a:p>
        </p:txBody>
      </p:sp>
      <p:sp>
        <p:nvSpPr>
          <p:cNvPr id="40" name="Rectangle 39">
            <a:extLst>
              <a:ext uri="{FF2B5EF4-FFF2-40B4-BE49-F238E27FC236}">
                <a16:creationId xmlns:a16="http://schemas.microsoft.com/office/drawing/2014/main" id="{E0AEF017-77BD-43C8-B477-50AA1AB676CE}"/>
              </a:ext>
            </a:extLst>
          </p:cNvPr>
          <p:cNvSpPr/>
          <p:nvPr/>
        </p:nvSpPr>
        <p:spPr>
          <a:xfrm>
            <a:off x="0" y="5562721"/>
            <a:ext cx="1696709" cy="1092607"/>
          </a:xfrm>
          <a:prstGeom prst="rect">
            <a:avLst/>
          </a:prstGeom>
        </p:spPr>
        <p:txBody>
          <a:bodyPr wrap="square">
            <a:spAutoFit/>
          </a:bodyPr>
          <a:lstStyle/>
          <a:p>
            <a:r>
              <a:rPr lang="en-GB" sz="1300" dirty="0">
                <a:solidFill>
                  <a:srgbClr val="C00000"/>
                </a:solidFill>
              </a:rPr>
              <a:t> - Allows treating complex and simple objects in homogeneous manner</a:t>
            </a:r>
          </a:p>
        </p:txBody>
      </p:sp>
      <p:sp>
        <p:nvSpPr>
          <p:cNvPr id="41" name="Rectangle 40">
            <a:extLst>
              <a:ext uri="{FF2B5EF4-FFF2-40B4-BE49-F238E27FC236}">
                <a16:creationId xmlns:a16="http://schemas.microsoft.com/office/drawing/2014/main" id="{06724EA6-F275-4003-BB38-318C414B12A0}"/>
              </a:ext>
            </a:extLst>
          </p:cNvPr>
          <p:cNvSpPr/>
          <p:nvPr/>
        </p:nvSpPr>
        <p:spPr>
          <a:xfrm>
            <a:off x="1696709" y="4996632"/>
            <a:ext cx="4686170" cy="1892826"/>
          </a:xfrm>
          <a:prstGeom prst="rect">
            <a:avLst/>
          </a:prstGeom>
        </p:spPr>
        <p:txBody>
          <a:bodyPr wrap="square">
            <a:spAutoFit/>
          </a:bodyPr>
          <a:lstStyle/>
          <a:p>
            <a:r>
              <a:rPr lang="en-GB" sz="1300" b="1" dirty="0">
                <a:solidFill>
                  <a:srgbClr val="C00000"/>
                </a:solidFill>
              </a:rPr>
              <a:t>1. Assumes there is a reasonably homogenous interface for all elements of the graph </a:t>
            </a:r>
            <a:br>
              <a:rPr lang="en-GB" sz="1300" b="1" dirty="0">
                <a:solidFill>
                  <a:srgbClr val="C00000"/>
                </a:solidFill>
              </a:rPr>
            </a:br>
            <a:r>
              <a:rPr lang="en-GB" sz="1300" dirty="0">
                <a:solidFill>
                  <a:srgbClr val="C00000"/>
                </a:solidFill>
              </a:rPr>
              <a:t>- Where to put operations for adding, removing, accessing children? </a:t>
            </a:r>
            <a:br>
              <a:rPr lang="en-GB" sz="1300" b="1" dirty="0">
                <a:solidFill>
                  <a:srgbClr val="C00000"/>
                </a:solidFill>
              </a:rPr>
            </a:br>
            <a:r>
              <a:rPr lang="en-GB" sz="1300" b="1" dirty="0">
                <a:solidFill>
                  <a:srgbClr val="C00000"/>
                </a:solidFill>
              </a:rPr>
              <a:t>2. Recursive operations are distributed all over the class hierarchy </a:t>
            </a:r>
            <a:br>
              <a:rPr lang="en-GB" sz="1300" b="1" dirty="0">
                <a:solidFill>
                  <a:srgbClr val="C00000"/>
                </a:solidFill>
              </a:rPr>
            </a:br>
            <a:r>
              <a:rPr lang="en-GB" sz="1300" dirty="0">
                <a:solidFill>
                  <a:srgbClr val="C00000"/>
                </a:solidFill>
              </a:rPr>
              <a:t>- Can make understanding more difficult </a:t>
            </a:r>
            <a:br>
              <a:rPr lang="en-GB" sz="1300" dirty="0">
                <a:solidFill>
                  <a:srgbClr val="C00000"/>
                </a:solidFill>
              </a:rPr>
            </a:br>
            <a:r>
              <a:rPr lang="en-GB" sz="1300" dirty="0">
                <a:solidFill>
                  <a:srgbClr val="C00000"/>
                </a:solidFill>
              </a:rPr>
              <a:t>- Can make extension more difficult </a:t>
            </a:r>
            <a:br>
              <a:rPr lang="en-GB" sz="1300" dirty="0">
                <a:solidFill>
                  <a:srgbClr val="C00000"/>
                </a:solidFill>
              </a:rPr>
            </a:br>
            <a:r>
              <a:rPr lang="en-GB" sz="1300" dirty="0">
                <a:solidFill>
                  <a:srgbClr val="C00000"/>
                </a:solidFill>
              </a:rPr>
              <a:t>- What happens when we add another type of component? </a:t>
            </a:r>
            <a:br>
              <a:rPr lang="en-GB" sz="1300" dirty="0">
                <a:solidFill>
                  <a:srgbClr val="C00000"/>
                </a:solidFill>
              </a:rPr>
            </a:br>
            <a:r>
              <a:rPr lang="en-GB" sz="1300" dirty="0">
                <a:solidFill>
                  <a:srgbClr val="C00000"/>
                </a:solidFill>
              </a:rPr>
              <a:t>- What happens when we need to add another operation?</a:t>
            </a:r>
          </a:p>
        </p:txBody>
      </p:sp>
      <p:sp>
        <p:nvSpPr>
          <p:cNvPr id="17" name="Rectangle 16">
            <a:extLst>
              <a:ext uri="{FF2B5EF4-FFF2-40B4-BE49-F238E27FC236}">
                <a16:creationId xmlns:a16="http://schemas.microsoft.com/office/drawing/2014/main" id="{41A018EE-C7A6-40EB-91C4-EB43CB2D4A30}"/>
              </a:ext>
            </a:extLst>
          </p:cNvPr>
          <p:cNvSpPr/>
          <p:nvPr/>
        </p:nvSpPr>
        <p:spPr>
          <a:xfrm>
            <a:off x="-17124" y="5070278"/>
            <a:ext cx="1696709" cy="492443"/>
          </a:xfrm>
          <a:prstGeom prst="rect">
            <a:avLst/>
          </a:prstGeom>
        </p:spPr>
        <p:txBody>
          <a:bodyPr wrap="square">
            <a:spAutoFit/>
          </a:bodyPr>
          <a:lstStyle/>
          <a:p>
            <a:r>
              <a:rPr lang="en-GB" sz="1300" b="1" u="sng" dirty="0"/>
              <a:t>2. Composite – Pros &amp; Cons</a:t>
            </a:r>
          </a:p>
        </p:txBody>
      </p:sp>
      <p:sp>
        <p:nvSpPr>
          <p:cNvPr id="18" name="Rectangle 17">
            <a:extLst>
              <a:ext uri="{FF2B5EF4-FFF2-40B4-BE49-F238E27FC236}">
                <a16:creationId xmlns:a16="http://schemas.microsoft.com/office/drawing/2014/main" id="{816B7F23-191D-4F1D-B74A-CBB3FEA92377}"/>
              </a:ext>
            </a:extLst>
          </p:cNvPr>
          <p:cNvSpPr/>
          <p:nvPr/>
        </p:nvSpPr>
        <p:spPr>
          <a:xfrm>
            <a:off x="6256591" y="5362666"/>
            <a:ext cx="4053599" cy="1492716"/>
          </a:xfrm>
          <a:prstGeom prst="rect">
            <a:avLst/>
          </a:prstGeom>
        </p:spPr>
        <p:txBody>
          <a:bodyPr wrap="square" numCol="1">
            <a:spAutoFit/>
          </a:bodyPr>
          <a:lstStyle/>
          <a:p>
            <a:r>
              <a:rPr lang="en-GB" sz="1300" b="1" dirty="0">
                <a:solidFill>
                  <a:schemeClr val="accent2"/>
                </a:solidFill>
              </a:rPr>
              <a:t>1. Easily add new operations to an existing class hierarchy without changing the classes themselves </a:t>
            </a:r>
            <a:br>
              <a:rPr lang="en-GB" sz="1300" dirty="0">
                <a:solidFill>
                  <a:schemeClr val="accent2"/>
                </a:solidFill>
              </a:rPr>
            </a:br>
            <a:r>
              <a:rPr lang="en-GB" sz="1300" dirty="0">
                <a:solidFill>
                  <a:schemeClr val="accent2"/>
                </a:solidFill>
              </a:rPr>
              <a:t>- Particularly good when the classes come from a library, so cannot be changed </a:t>
            </a:r>
            <a:br>
              <a:rPr lang="en-GB" sz="1300" dirty="0">
                <a:solidFill>
                  <a:schemeClr val="accent2"/>
                </a:solidFill>
              </a:rPr>
            </a:br>
            <a:r>
              <a:rPr lang="en-GB" sz="1300" b="1" dirty="0">
                <a:solidFill>
                  <a:schemeClr val="accent2"/>
                </a:solidFill>
              </a:rPr>
              <a:t>2. Keep all functionality for one purpose in one place </a:t>
            </a:r>
            <a:br>
              <a:rPr lang="en-GB" sz="1300" dirty="0">
                <a:solidFill>
                  <a:schemeClr val="accent2"/>
                </a:solidFill>
              </a:rPr>
            </a:br>
            <a:r>
              <a:rPr lang="en-GB" sz="1300" dirty="0">
                <a:solidFill>
                  <a:schemeClr val="accent2"/>
                </a:solidFill>
              </a:rPr>
              <a:t>- Rather than scattered across the structural classes = separate structure and behaviour</a:t>
            </a:r>
          </a:p>
        </p:txBody>
      </p:sp>
      <p:sp>
        <p:nvSpPr>
          <p:cNvPr id="19" name="Rectangle 18">
            <a:extLst>
              <a:ext uri="{FF2B5EF4-FFF2-40B4-BE49-F238E27FC236}">
                <a16:creationId xmlns:a16="http://schemas.microsoft.com/office/drawing/2014/main" id="{BADFB48F-55BF-427B-850A-3F32565C818F}"/>
              </a:ext>
            </a:extLst>
          </p:cNvPr>
          <p:cNvSpPr/>
          <p:nvPr/>
        </p:nvSpPr>
        <p:spPr>
          <a:xfrm>
            <a:off x="10152900" y="5362666"/>
            <a:ext cx="2034000" cy="1092607"/>
          </a:xfrm>
          <a:prstGeom prst="rect">
            <a:avLst/>
          </a:prstGeom>
        </p:spPr>
        <p:txBody>
          <a:bodyPr wrap="square">
            <a:spAutoFit/>
          </a:bodyPr>
          <a:lstStyle/>
          <a:p>
            <a:r>
              <a:rPr lang="en-GB" sz="1300" dirty="0">
                <a:solidFill>
                  <a:schemeClr val="accent2"/>
                </a:solidFill>
              </a:rPr>
              <a:t>- Separates structure and behaviour </a:t>
            </a:r>
            <a:br>
              <a:rPr lang="en-GB" sz="1300" dirty="0">
                <a:solidFill>
                  <a:schemeClr val="accent2"/>
                </a:solidFill>
              </a:rPr>
            </a:br>
            <a:r>
              <a:rPr lang="en-GB" sz="1300" dirty="0">
                <a:solidFill>
                  <a:schemeClr val="accent2"/>
                </a:solidFill>
              </a:rPr>
              <a:t>- Adding a new class means changing (and first finding) all visitors</a:t>
            </a:r>
          </a:p>
        </p:txBody>
      </p:sp>
      <p:sp>
        <p:nvSpPr>
          <p:cNvPr id="20" name="Rectangle 19">
            <a:extLst>
              <a:ext uri="{FF2B5EF4-FFF2-40B4-BE49-F238E27FC236}">
                <a16:creationId xmlns:a16="http://schemas.microsoft.com/office/drawing/2014/main" id="{2A338E39-5D4B-4737-9629-3638D7919E95}"/>
              </a:ext>
            </a:extLst>
          </p:cNvPr>
          <p:cNvSpPr/>
          <p:nvPr/>
        </p:nvSpPr>
        <p:spPr>
          <a:xfrm>
            <a:off x="6256593" y="5142326"/>
            <a:ext cx="1840119" cy="292388"/>
          </a:xfrm>
          <a:prstGeom prst="rect">
            <a:avLst/>
          </a:prstGeom>
        </p:spPr>
        <p:txBody>
          <a:bodyPr wrap="none">
            <a:spAutoFit/>
          </a:bodyPr>
          <a:lstStyle/>
          <a:p>
            <a:r>
              <a:rPr lang="en-GB" sz="1300" b="1" u="sng" dirty="0"/>
              <a:t>11. Visitor– Pros &amp; Cons</a:t>
            </a:r>
          </a:p>
        </p:txBody>
      </p:sp>
      <p:sp>
        <p:nvSpPr>
          <p:cNvPr id="21" name="Rectangle 20">
            <a:extLst>
              <a:ext uri="{FF2B5EF4-FFF2-40B4-BE49-F238E27FC236}">
                <a16:creationId xmlns:a16="http://schemas.microsoft.com/office/drawing/2014/main" id="{A80F2A08-A0FF-4076-ACFF-D58B79488CF7}"/>
              </a:ext>
            </a:extLst>
          </p:cNvPr>
          <p:cNvSpPr/>
          <p:nvPr/>
        </p:nvSpPr>
        <p:spPr>
          <a:xfrm>
            <a:off x="6256593" y="2120952"/>
            <a:ext cx="2034000" cy="1692771"/>
          </a:xfrm>
          <a:prstGeom prst="rect">
            <a:avLst/>
          </a:prstGeom>
        </p:spPr>
        <p:txBody>
          <a:bodyPr wrap="square" numCol="1">
            <a:spAutoFit/>
          </a:bodyPr>
          <a:lstStyle/>
          <a:p>
            <a:r>
              <a:rPr lang="en-GB" sz="1300" b="1" dirty="0">
                <a:solidFill>
                  <a:srgbClr val="00B0F0"/>
                </a:solidFill>
              </a:rPr>
              <a:t>1. </a:t>
            </a:r>
            <a:r>
              <a:rPr lang="en-GB" sz="1300" dirty="0">
                <a:solidFill>
                  <a:srgbClr val="00B0F0"/>
                </a:solidFill>
              </a:rPr>
              <a:t>Easily separate core logic and variation points </a:t>
            </a:r>
            <a:br>
              <a:rPr lang="en-GB" sz="1300" dirty="0"/>
            </a:br>
            <a:r>
              <a:rPr lang="en-GB" sz="1300" b="1" dirty="0">
                <a:solidFill>
                  <a:srgbClr val="002060"/>
                </a:solidFill>
              </a:rPr>
              <a:t>2. </a:t>
            </a:r>
            <a:r>
              <a:rPr lang="en-GB" sz="1300" dirty="0">
                <a:solidFill>
                  <a:srgbClr val="002060"/>
                </a:solidFill>
              </a:rPr>
              <a:t>Easily provide many different implementations of the details and use the one you need </a:t>
            </a:r>
            <a:br>
              <a:rPr lang="en-GB" sz="1300" dirty="0"/>
            </a:br>
            <a:r>
              <a:rPr lang="en-GB" sz="1300" b="1" dirty="0">
                <a:solidFill>
                  <a:srgbClr val="7030A0"/>
                </a:solidFill>
              </a:rPr>
              <a:t>3. </a:t>
            </a:r>
            <a:r>
              <a:rPr lang="en-GB" sz="1300" dirty="0">
                <a:solidFill>
                  <a:srgbClr val="7030A0"/>
                </a:solidFill>
              </a:rPr>
              <a:t>Functionality can be varied at system runtime</a:t>
            </a:r>
          </a:p>
        </p:txBody>
      </p:sp>
      <p:sp>
        <p:nvSpPr>
          <p:cNvPr id="22" name="Rectangle 21">
            <a:extLst>
              <a:ext uri="{FF2B5EF4-FFF2-40B4-BE49-F238E27FC236}">
                <a16:creationId xmlns:a16="http://schemas.microsoft.com/office/drawing/2014/main" id="{0C3C55D8-2BDA-4AD1-8AF4-ED6C7D541E23}"/>
              </a:ext>
            </a:extLst>
          </p:cNvPr>
          <p:cNvSpPr/>
          <p:nvPr/>
        </p:nvSpPr>
        <p:spPr>
          <a:xfrm>
            <a:off x="8166027" y="1904821"/>
            <a:ext cx="4025973" cy="1892826"/>
          </a:xfrm>
          <a:prstGeom prst="rect">
            <a:avLst/>
          </a:prstGeom>
        </p:spPr>
        <p:txBody>
          <a:bodyPr wrap="square">
            <a:spAutoFit/>
          </a:bodyPr>
          <a:lstStyle/>
          <a:p>
            <a:r>
              <a:rPr lang="en-GB" sz="1300" b="1" dirty="0">
                <a:solidFill>
                  <a:srgbClr val="92D050"/>
                </a:solidFill>
              </a:rPr>
              <a:t>1. Needs additional object = “Object Schizophrenia” </a:t>
            </a:r>
            <a:br>
              <a:rPr lang="en-GB" sz="1300" dirty="0"/>
            </a:br>
            <a:r>
              <a:rPr lang="en-GB" sz="1300" dirty="0">
                <a:solidFill>
                  <a:schemeClr val="accent2"/>
                </a:solidFill>
              </a:rPr>
              <a:t>- this in the strategy object refers to the strategy object, but outside clients only know about the context. In the context object, this means the context object. </a:t>
            </a:r>
            <a:br>
              <a:rPr lang="en-GB" sz="1300" dirty="0">
                <a:solidFill>
                  <a:schemeClr val="accent2"/>
                </a:solidFill>
              </a:rPr>
            </a:br>
            <a:r>
              <a:rPr lang="en-GB" sz="1300" dirty="0">
                <a:solidFill>
                  <a:schemeClr val="accent2"/>
                </a:solidFill>
              </a:rPr>
              <a:t>- What if the strategy code needs to hand a pointer to the object to something outside context? What should it pass? </a:t>
            </a:r>
            <a:br>
              <a:rPr lang="en-GB" sz="1300" dirty="0">
                <a:solidFill>
                  <a:schemeClr val="accent2"/>
                </a:solidFill>
              </a:rPr>
            </a:br>
            <a:r>
              <a:rPr lang="en-GB" sz="1300" b="1" dirty="0">
                <a:solidFill>
                  <a:schemeClr val="accent2"/>
                </a:solidFill>
              </a:rPr>
              <a:t>2. What if we need to vary multiple aspects of the algorithm orthogonally but still ensure interaction?</a:t>
            </a:r>
          </a:p>
        </p:txBody>
      </p:sp>
      <p:sp>
        <p:nvSpPr>
          <p:cNvPr id="23" name="Rectangle 22">
            <a:extLst>
              <a:ext uri="{FF2B5EF4-FFF2-40B4-BE49-F238E27FC236}">
                <a16:creationId xmlns:a16="http://schemas.microsoft.com/office/drawing/2014/main" id="{7F143722-BEA9-4C63-96A2-ED6005C8B937}"/>
              </a:ext>
            </a:extLst>
          </p:cNvPr>
          <p:cNvSpPr/>
          <p:nvPr/>
        </p:nvSpPr>
        <p:spPr>
          <a:xfrm>
            <a:off x="6256593" y="1898317"/>
            <a:ext cx="2034000" cy="292388"/>
          </a:xfrm>
          <a:prstGeom prst="rect">
            <a:avLst/>
          </a:prstGeom>
        </p:spPr>
        <p:txBody>
          <a:bodyPr wrap="square">
            <a:spAutoFit/>
          </a:bodyPr>
          <a:lstStyle/>
          <a:p>
            <a:r>
              <a:rPr lang="en-GB" sz="1300" b="1" u="sng" dirty="0"/>
              <a:t>9. Strategy – Pros &amp; Cons</a:t>
            </a:r>
          </a:p>
        </p:txBody>
      </p:sp>
      <p:sp>
        <p:nvSpPr>
          <p:cNvPr id="45" name="Rectangle 44">
            <a:extLst>
              <a:ext uri="{FF2B5EF4-FFF2-40B4-BE49-F238E27FC236}">
                <a16:creationId xmlns:a16="http://schemas.microsoft.com/office/drawing/2014/main" id="{7DEA005D-35D1-483E-8323-3CB9685A0679}"/>
              </a:ext>
            </a:extLst>
          </p:cNvPr>
          <p:cNvSpPr/>
          <p:nvPr/>
        </p:nvSpPr>
        <p:spPr>
          <a:xfrm>
            <a:off x="6256592" y="4104080"/>
            <a:ext cx="3896308" cy="892552"/>
          </a:xfrm>
          <a:prstGeom prst="rect">
            <a:avLst/>
          </a:prstGeom>
        </p:spPr>
        <p:txBody>
          <a:bodyPr wrap="square" numCol="1">
            <a:spAutoFit/>
          </a:bodyPr>
          <a:lstStyle/>
          <a:p>
            <a:r>
              <a:rPr lang="en-GB" sz="1300" b="1" dirty="0">
                <a:solidFill>
                  <a:srgbClr val="00B0F0"/>
                </a:solidFill>
              </a:rPr>
              <a:t>1. </a:t>
            </a:r>
            <a:r>
              <a:rPr lang="en-GB" sz="1300" dirty="0">
                <a:solidFill>
                  <a:srgbClr val="00B0F0"/>
                </a:solidFill>
              </a:rPr>
              <a:t>Easily separate core logic </a:t>
            </a:r>
            <a:br>
              <a:rPr lang="en-GB" sz="1300" dirty="0">
                <a:solidFill>
                  <a:srgbClr val="00B0F0"/>
                </a:solidFill>
              </a:rPr>
            </a:br>
            <a:r>
              <a:rPr lang="en-GB" sz="1300" dirty="0">
                <a:solidFill>
                  <a:srgbClr val="00B0F0"/>
                </a:solidFill>
              </a:rPr>
              <a:t>and variation points </a:t>
            </a:r>
            <a:br>
              <a:rPr lang="en-GB" sz="1300" dirty="0"/>
            </a:br>
            <a:r>
              <a:rPr lang="en-GB" sz="1300" b="1" dirty="0">
                <a:solidFill>
                  <a:srgbClr val="002060"/>
                </a:solidFill>
              </a:rPr>
              <a:t>2. </a:t>
            </a:r>
            <a:r>
              <a:rPr lang="en-GB" sz="1300" dirty="0">
                <a:solidFill>
                  <a:srgbClr val="002060"/>
                </a:solidFill>
              </a:rPr>
              <a:t>Easily provide many different implementations of the details and use the one you need</a:t>
            </a:r>
          </a:p>
        </p:txBody>
      </p:sp>
      <p:sp>
        <p:nvSpPr>
          <p:cNvPr id="46" name="Rectangle 45">
            <a:extLst>
              <a:ext uri="{FF2B5EF4-FFF2-40B4-BE49-F238E27FC236}">
                <a16:creationId xmlns:a16="http://schemas.microsoft.com/office/drawing/2014/main" id="{451A0482-CD61-4318-B371-347CEA15736A}"/>
              </a:ext>
            </a:extLst>
          </p:cNvPr>
          <p:cNvSpPr/>
          <p:nvPr/>
        </p:nvSpPr>
        <p:spPr>
          <a:xfrm>
            <a:off x="10152900" y="4104080"/>
            <a:ext cx="2034000" cy="892552"/>
          </a:xfrm>
          <a:prstGeom prst="rect">
            <a:avLst/>
          </a:prstGeom>
        </p:spPr>
        <p:txBody>
          <a:bodyPr wrap="square">
            <a:spAutoFit/>
          </a:bodyPr>
          <a:lstStyle/>
          <a:p>
            <a:r>
              <a:rPr lang="en-GB" sz="1300" b="1" dirty="0">
                <a:solidFill>
                  <a:schemeClr val="accent2"/>
                </a:solidFill>
              </a:rPr>
              <a:t>1. </a:t>
            </a:r>
            <a:r>
              <a:rPr lang="en-GB" sz="1300" dirty="0">
                <a:solidFill>
                  <a:schemeClr val="accent2"/>
                </a:solidFill>
              </a:rPr>
              <a:t>Variation supported only at compile time </a:t>
            </a:r>
            <a:br>
              <a:rPr lang="en-GB" sz="1300" dirty="0">
                <a:solidFill>
                  <a:schemeClr val="accent2"/>
                </a:solidFill>
              </a:rPr>
            </a:br>
            <a:r>
              <a:rPr lang="en-GB" sz="1300" b="1" dirty="0">
                <a:solidFill>
                  <a:schemeClr val="accent2"/>
                </a:solidFill>
              </a:rPr>
              <a:t>2. </a:t>
            </a:r>
            <a:r>
              <a:rPr lang="en-GB" sz="1300" dirty="0">
                <a:solidFill>
                  <a:schemeClr val="accent2"/>
                </a:solidFill>
              </a:rPr>
              <a:t>What about dynamic variability?</a:t>
            </a:r>
          </a:p>
        </p:txBody>
      </p:sp>
      <p:sp>
        <p:nvSpPr>
          <p:cNvPr id="47" name="Rectangle 46">
            <a:extLst>
              <a:ext uri="{FF2B5EF4-FFF2-40B4-BE49-F238E27FC236}">
                <a16:creationId xmlns:a16="http://schemas.microsoft.com/office/drawing/2014/main" id="{01E53CD5-5B88-4DA5-8280-CE58DF9B095E}"/>
              </a:ext>
            </a:extLst>
          </p:cNvPr>
          <p:cNvSpPr/>
          <p:nvPr/>
        </p:nvSpPr>
        <p:spPr>
          <a:xfrm>
            <a:off x="6281446" y="193307"/>
            <a:ext cx="4028744" cy="1692771"/>
          </a:xfrm>
          <a:prstGeom prst="rect">
            <a:avLst/>
          </a:prstGeom>
        </p:spPr>
        <p:txBody>
          <a:bodyPr wrap="square" numCol="1">
            <a:spAutoFit/>
          </a:bodyPr>
          <a:lstStyle/>
          <a:p>
            <a:r>
              <a:rPr lang="en-GB" sz="1300" b="1" dirty="0">
                <a:solidFill>
                  <a:schemeClr val="accent2"/>
                </a:solidFill>
              </a:rPr>
              <a:t>1. Each case nicely encapsulated </a:t>
            </a:r>
            <a:br>
              <a:rPr lang="en-GB" sz="1300" dirty="0">
                <a:solidFill>
                  <a:schemeClr val="accent2"/>
                </a:solidFill>
              </a:rPr>
            </a:br>
            <a:r>
              <a:rPr lang="en-GB" sz="1300" dirty="0">
                <a:solidFill>
                  <a:schemeClr val="accent2"/>
                </a:solidFill>
              </a:rPr>
              <a:t>- Can be treated in isolation </a:t>
            </a:r>
            <a:br>
              <a:rPr lang="en-GB" sz="1300" dirty="0">
                <a:solidFill>
                  <a:schemeClr val="accent2"/>
                </a:solidFill>
              </a:rPr>
            </a:br>
            <a:r>
              <a:rPr lang="en-GB" sz="1300" dirty="0">
                <a:solidFill>
                  <a:schemeClr val="accent2"/>
                </a:solidFill>
              </a:rPr>
              <a:t>- More compact view of all cases possible </a:t>
            </a:r>
            <a:br>
              <a:rPr lang="en-GB" sz="1300" dirty="0">
                <a:solidFill>
                  <a:schemeClr val="accent2"/>
                </a:solidFill>
              </a:rPr>
            </a:br>
            <a:r>
              <a:rPr lang="en-GB" sz="1300" b="1" dirty="0">
                <a:solidFill>
                  <a:schemeClr val="accent2"/>
                </a:solidFill>
              </a:rPr>
              <a:t>2. Possibility to dynamically adjust request handling as needed </a:t>
            </a:r>
            <a:br>
              <a:rPr lang="en-GB" sz="1300" b="1" dirty="0">
                <a:solidFill>
                  <a:schemeClr val="accent2"/>
                </a:solidFill>
              </a:rPr>
            </a:br>
            <a:r>
              <a:rPr lang="en-GB" sz="1300" b="1" dirty="0">
                <a:solidFill>
                  <a:schemeClr val="accent2"/>
                </a:solidFill>
              </a:rPr>
              <a:t>3. Can be declaratively configured </a:t>
            </a:r>
            <a:br>
              <a:rPr lang="en-GB" sz="1300" dirty="0">
                <a:solidFill>
                  <a:schemeClr val="accent2"/>
                </a:solidFill>
              </a:rPr>
            </a:br>
            <a:r>
              <a:rPr lang="en-GB" sz="1300" dirty="0">
                <a:solidFill>
                  <a:schemeClr val="accent2"/>
                </a:solidFill>
              </a:rPr>
              <a:t>- This is what many modern web frameworks do for route management</a:t>
            </a:r>
          </a:p>
        </p:txBody>
      </p:sp>
      <p:sp>
        <p:nvSpPr>
          <p:cNvPr id="48" name="Rectangle 47">
            <a:extLst>
              <a:ext uri="{FF2B5EF4-FFF2-40B4-BE49-F238E27FC236}">
                <a16:creationId xmlns:a16="http://schemas.microsoft.com/office/drawing/2014/main" id="{B488246F-A6D2-4892-9472-426F1E37E1E2}"/>
              </a:ext>
            </a:extLst>
          </p:cNvPr>
          <p:cNvSpPr/>
          <p:nvPr/>
        </p:nvSpPr>
        <p:spPr>
          <a:xfrm>
            <a:off x="10298281" y="193307"/>
            <a:ext cx="2034000" cy="1292662"/>
          </a:xfrm>
          <a:prstGeom prst="rect">
            <a:avLst/>
          </a:prstGeom>
        </p:spPr>
        <p:txBody>
          <a:bodyPr wrap="square">
            <a:spAutoFit/>
          </a:bodyPr>
          <a:lstStyle/>
          <a:p>
            <a:r>
              <a:rPr lang="en-GB" sz="1300" b="1" dirty="0">
                <a:solidFill>
                  <a:schemeClr val="accent2"/>
                </a:solidFill>
              </a:rPr>
              <a:t>1. Object structure must be set up explicitly with objects constructed at runtime </a:t>
            </a:r>
            <a:br>
              <a:rPr lang="en-GB" sz="1300" dirty="0">
                <a:solidFill>
                  <a:schemeClr val="accent2"/>
                </a:solidFill>
              </a:rPr>
            </a:br>
            <a:r>
              <a:rPr lang="en-GB" sz="1300" dirty="0">
                <a:solidFill>
                  <a:schemeClr val="accent2"/>
                </a:solidFill>
              </a:rPr>
              <a:t>- Object proliferation</a:t>
            </a:r>
          </a:p>
          <a:p>
            <a:endParaRPr lang="en-GB" sz="1300" b="1" dirty="0">
              <a:solidFill>
                <a:schemeClr val="accent2"/>
              </a:solidFill>
            </a:endParaRPr>
          </a:p>
        </p:txBody>
      </p:sp>
      <p:sp>
        <p:nvSpPr>
          <p:cNvPr id="49" name="Rectangle 48">
            <a:extLst>
              <a:ext uri="{FF2B5EF4-FFF2-40B4-BE49-F238E27FC236}">
                <a16:creationId xmlns:a16="http://schemas.microsoft.com/office/drawing/2014/main" id="{33104193-BCB3-4378-BB07-96B042159DC8}"/>
              </a:ext>
            </a:extLst>
          </p:cNvPr>
          <p:cNvSpPr/>
          <p:nvPr/>
        </p:nvSpPr>
        <p:spPr>
          <a:xfrm>
            <a:off x="6341211" y="-25734"/>
            <a:ext cx="2921313" cy="292388"/>
          </a:xfrm>
          <a:prstGeom prst="rect">
            <a:avLst/>
          </a:prstGeom>
        </p:spPr>
        <p:txBody>
          <a:bodyPr wrap="none">
            <a:spAutoFit/>
          </a:bodyPr>
          <a:lstStyle/>
          <a:p>
            <a:r>
              <a:rPr lang="en-GB" sz="1300" b="1" u="sng" dirty="0"/>
              <a:t>1. Chain of Responsibility – Pros &amp; Cons</a:t>
            </a:r>
          </a:p>
        </p:txBody>
      </p:sp>
      <p:sp>
        <p:nvSpPr>
          <p:cNvPr id="50" name="Rectangle 49">
            <a:extLst>
              <a:ext uri="{FF2B5EF4-FFF2-40B4-BE49-F238E27FC236}">
                <a16:creationId xmlns:a16="http://schemas.microsoft.com/office/drawing/2014/main" id="{FAE7608E-C5B9-436F-927A-AADB1859DE50}"/>
              </a:ext>
            </a:extLst>
          </p:cNvPr>
          <p:cNvSpPr/>
          <p:nvPr/>
        </p:nvSpPr>
        <p:spPr>
          <a:xfrm>
            <a:off x="6256593" y="3874088"/>
            <a:ext cx="2064155" cy="292388"/>
          </a:xfrm>
          <a:prstGeom prst="rect">
            <a:avLst/>
          </a:prstGeom>
        </p:spPr>
        <p:txBody>
          <a:bodyPr wrap="none">
            <a:spAutoFit/>
          </a:bodyPr>
          <a:lstStyle/>
          <a:p>
            <a:r>
              <a:rPr lang="en-GB" sz="1300" b="1" u="sng" dirty="0"/>
              <a:t>10. Template – Pros &amp; Cons</a:t>
            </a:r>
          </a:p>
        </p:txBody>
      </p:sp>
      <p:sp>
        <p:nvSpPr>
          <p:cNvPr id="25" name="Rectangle 24">
            <a:extLst>
              <a:ext uri="{FF2B5EF4-FFF2-40B4-BE49-F238E27FC236}">
                <a16:creationId xmlns:a16="http://schemas.microsoft.com/office/drawing/2014/main" id="{E5A41AB3-815C-4951-8F1C-295E0D6B5FC1}"/>
              </a:ext>
            </a:extLst>
          </p:cNvPr>
          <p:cNvSpPr/>
          <p:nvPr/>
        </p:nvSpPr>
        <p:spPr>
          <a:xfrm>
            <a:off x="3674476" y="-29200"/>
            <a:ext cx="2466316" cy="292388"/>
          </a:xfrm>
          <a:prstGeom prst="rect">
            <a:avLst/>
          </a:prstGeom>
        </p:spPr>
        <p:txBody>
          <a:bodyPr wrap="none">
            <a:spAutoFit/>
          </a:bodyPr>
          <a:lstStyle/>
          <a:p>
            <a:r>
              <a:rPr lang="en-GB" sz="1300" b="1" u="sng" dirty="0"/>
              <a:t>1. Abstract Factory – Pros &amp; Cons</a:t>
            </a:r>
          </a:p>
        </p:txBody>
      </p:sp>
      <p:sp>
        <p:nvSpPr>
          <p:cNvPr id="26" name="Rectangle 25">
            <a:extLst>
              <a:ext uri="{FF2B5EF4-FFF2-40B4-BE49-F238E27FC236}">
                <a16:creationId xmlns:a16="http://schemas.microsoft.com/office/drawing/2014/main" id="{D79CBE61-0A87-4C33-8E1F-F2EEF96067C7}"/>
              </a:ext>
            </a:extLst>
          </p:cNvPr>
          <p:cNvSpPr/>
          <p:nvPr/>
        </p:nvSpPr>
        <p:spPr>
          <a:xfrm>
            <a:off x="5100" y="10206"/>
            <a:ext cx="3811526" cy="1492716"/>
          </a:xfrm>
          <a:prstGeom prst="rect">
            <a:avLst/>
          </a:prstGeom>
        </p:spPr>
        <p:txBody>
          <a:bodyPr wrap="square">
            <a:spAutoFit/>
          </a:bodyPr>
          <a:lstStyle/>
          <a:p>
            <a:r>
              <a:rPr lang="en-GB" sz="1300" b="1" dirty="0">
                <a:solidFill>
                  <a:srgbClr val="FF0000"/>
                </a:solidFill>
              </a:rPr>
              <a:t>1. Allows polymorphic creation of objects </a:t>
            </a:r>
            <a:br>
              <a:rPr lang="en-GB" sz="1300" b="1" dirty="0"/>
            </a:br>
            <a:r>
              <a:rPr lang="en-GB" sz="1300" b="1" dirty="0">
                <a:solidFill>
                  <a:srgbClr val="00B050"/>
                </a:solidFill>
              </a:rPr>
              <a:t>2. Nicely encapsulates object creation – client depends on abstraction not implementation </a:t>
            </a:r>
            <a:br>
              <a:rPr lang="en-GB" sz="1300" b="1" dirty="0"/>
            </a:br>
            <a:r>
              <a:rPr lang="en-GB" sz="1300" b="1" dirty="0">
                <a:solidFill>
                  <a:srgbClr val="0070C0"/>
                </a:solidFill>
              </a:rPr>
              <a:t>3. Groups creation logic for multiple interdependent classes </a:t>
            </a:r>
            <a:br>
              <a:rPr lang="en-GB" sz="1300" b="1" dirty="0"/>
            </a:br>
            <a:r>
              <a:rPr lang="en-GB" sz="1300" b="1" dirty="0">
                <a:solidFill>
                  <a:srgbClr val="FFC000"/>
                </a:solidFill>
              </a:rPr>
              <a:t>4. Change one line of code to replace a set of classes </a:t>
            </a:r>
            <a:br>
              <a:rPr lang="en-GB" sz="1300" b="1" dirty="0">
                <a:solidFill>
                  <a:srgbClr val="FFC000"/>
                </a:solidFill>
              </a:rPr>
            </a:br>
            <a:r>
              <a:rPr lang="en-GB" sz="1300" dirty="0">
                <a:solidFill>
                  <a:srgbClr val="FFC000"/>
                </a:solidFill>
              </a:rPr>
              <a:t>- Or even switch dynamically at runtime</a:t>
            </a:r>
          </a:p>
        </p:txBody>
      </p:sp>
      <p:sp>
        <p:nvSpPr>
          <p:cNvPr id="27" name="Rectangle 26">
            <a:extLst>
              <a:ext uri="{FF2B5EF4-FFF2-40B4-BE49-F238E27FC236}">
                <a16:creationId xmlns:a16="http://schemas.microsoft.com/office/drawing/2014/main" id="{014DA881-155D-4C3D-BB0A-E21621C2ED2A}"/>
              </a:ext>
            </a:extLst>
          </p:cNvPr>
          <p:cNvSpPr/>
          <p:nvPr/>
        </p:nvSpPr>
        <p:spPr>
          <a:xfrm>
            <a:off x="3675480" y="221622"/>
            <a:ext cx="2710071" cy="1492716"/>
          </a:xfrm>
          <a:prstGeom prst="rect">
            <a:avLst/>
          </a:prstGeom>
        </p:spPr>
        <p:txBody>
          <a:bodyPr wrap="square">
            <a:spAutoFit/>
          </a:bodyPr>
          <a:lstStyle/>
          <a:p>
            <a:r>
              <a:rPr lang="en-GB" sz="1300" b="1" dirty="0">
                <a:solidFill>
                  <a:srgbClr val="7030A0"/>
                </a:solidFill>
              </a:rPr>
              <a:t>1. Slightly more indirect code </a:t>
            </a:r>
            <a:br>
              <a:rPr lang="en-GB" sz="1300" b="1" dirty="0"/>
            </a:br>
            <a:r>
              <a:rPr lang="en-GB" sz="1300" b="1" dirty="0">
                <a:solidFill>
                  <a:srgbClr val="FFC000"/>
                </a:solidFill>
              </a:rPr>
              <a:t>2. Only covers creation, what about other instantiation constraints? </a:t>
            </a:r>
            <a:br>
              <a:rPr lang="en-GB" sz="1300" b="1" dirty="0">
                <a:solidFill>
                  <a:srgbClr val="FFC000"/>
                </a:solidFill>
              </a:rPr>
            </a:br>
            <a:r>
              <a:rPr lang="en-GB" sz="1300" dirty="0">
                <a:solidFill>
                  <a:srgbClr val="FFC000"/>
                </a:solidFill>
              </a:rPr>
              <a:t>- Even co-creation constraints like in Bridge/Factory Method are no longer supported…</a:t>
            </a:r>
          </a:p>
          <a:p>
            <a:endParaRPr lang="en-GB" sz="1300" dirty="0"/>
          </a:p>
        </p:txBody>
      </p:sp>
      <p:sp>
        <p:nvSpPr>
          <p:cNvPr id="28" name="Rectangle 27">
            <a:extLst>
              <a:ext uri="{FF2B5EF4-FFF2-40B4-BE49-F238E27FC236}">
                <a16:creationId xmlns:a16="http://schemas.microsoft.com/office/drawing/2014/main" id="{0C94D060-69F3-4F94-8236-EDCAEC565676}"/>
              </a:ext>
            </a:extLst>
          </p:cNvPr>
          <p:cNvSpPr/>
          <p:nvPr/>
        </p:nvSpPr>
        <p:spPr>
          <a:xfrm>
            <a:off x="-17106" y="2624722"/>
            <a:ext cx="2444259" cy="292388"/>
          </a:xfrm>
          <a:prstGeom prst="rect">
            <a:avLst/>
          </a:prstGeom>
        </p:spPr>
        <p:txBody>
          <a:bodyPr wrap="none">
            <a:spAutoFit/>
          </a:bodyPr>
          <a:lstStyle/>
          <a:p>
            <a:r>
              <a:rPr lang="en-GB" sz="1300" b="1" u="sng" dirty="0"/>
              <a:t>3. Factory Method – Pros &amp; Cons</a:t>
            </a:r>
          </a:p>
        </p:txBody>
      </p:sp>
      <p:sp>
        <p:nvSpPr>
          <p:cNvPr id="29" name="Rectangle 28">
            <a:extLst>
              <a:ext uri="{FF2B5EF4-FFF2-40B4-BE49-F238E27FC236}">
                <a16:creationId xmlns:a16="http://schemas.microsoft.com/office/drawing/2014/main" id="{F78EF771-73DC-4B5D-B77C-B088FE9D2254}"/>
              </a:ext>
            </a:extLst>
          </p:cNvPr>
          <p:cNvSpPr/>
          <p:nvPr/>
        </p:nvSpPr>
        <p:spPr>
          <a:xfrm>
            <a:off x="-6002" y="2791039"/>
            <a:ext cx="3729863" cy="692497"/>
          </a:xfrm>
          <a:prstGeom prst="rect">
            <a:avLst/>
          </a:prstGeom>
        </p:spPr>
        <p:txBody>
          <a:bodyPr wrap="square">
            <a:spAutoFit/>
          </a:bodyPr>
          <a:lstStyle/>
          <a:p>
            <a:r>
              <a:rPr lang="en-GB" sz="1300" b="1" dirty="0">
                <a:solidFill>
                  <a:srgbClr val="FF0000"/>
                </a:solidFill>
              </a:rPr>
              <a:t>1. </a:t>
            </a:r>
            <a:r>
              <a:rPr lang="en-GB" sz="1300" dirty="0">
                <a:solidFill>
                  <a:srgbClr val="FF0000"/>
                </a:solidFill>
              </a:rPr>
              <a:t>Allows polymorphic creation of objects </a:t>
            </a:r>
            <a:br>
              <a:rPr lang="en-GB" sz="1300" dirty="0"/>
            </a:br>
            <a:r>
              <a:rPr lang="en-GB" sz="1300" b="1" dirty="0">
                <a:solidFill>
                  <a:srgbClr val="00B050"/>
                </a:solidFill>
              </a:rPr>
              <a:t>2. </a:t>
            </a:r>
            <a:r>
              <a:rPr lang="en-GB" sz="1300" dirty="0">
                <a:solidFill>
                  <a:srgbClr val="00B050"/>
                </a:solidFill>
              </a:rPr>
              <a:t>Nicely encapsulates object creation </a:t>
            </a:r>
            <a:br>
              <a:rPr lang="en-GB" sz="1300" dirty="0"/>
            </a:br>
            <a:r>
              <a:rPr lang="en-GB" sz="1300" b="1" dirty="0">
                <a:solidFill>
                  <a:srgbClr val="00B050"/>
                </a:solidFill>
              </a:rPr>
              <a:t>3. </a:t>
            </a:r>
            <a:r>
              <a:rPr lang="en-GB" sz="1300" dirty="0">
                <a:solidFill>
                  <a:srgbClr val="00B050"/>
                </a:solidFill>
              </a:rPr>
              <a:t>client depends on abstraction not implementation</a:t>
            </a:r>
          </a:p>
        </p:txBody>
      </p:sp>
      <p:sp>
        <p:nvSpPr>
          <p:cNvPr id="30" name="Rectangle 29">
            <a:extLst>
              <a:ext uri="{FF2B5EF4-FFF2-40B4-BE49-F238E27FC236}">
                <a16:creationId xmlns:a16="http://schemas.microsoft.com/office/drawing/2014/main" id="{B94AE596-BB55-44CA-B311-469CBA58417C}"/>
              </a:ext>
            </a:extLst>
          </p:cNvPr>
          <p:cNvSpPr/>
          <p:nvPr/>
        </p:nvSpPr>
        <p:spPr>
          <a:xfrm>
            <a:off x="3579763" y="2584990"/>
            <a:ext cx="2813994" cy="1092607"/>
          </a:xfrm>
          <a:prstGeom prst="rect">
            <a:avLst/>
          </a:prstGeom>
        </p:spPr>
        <p:txBody>
          <a:bodyPr wrap="square">
            <a:spAutoFit/>
          </a:bodyPr>
          <a:lstStyle/>
          <a:p>
            <a:r>
              <a:rPr lang="en-GB" sz="1300" b="1" dirty="0">
                <a:solidFill>
                  <a:srgbClr val="FFC000"/>
                </a:solidFill>
              </a:rPr>
              <a:t>1. Creation is bound to a containing class which contains other functionality </a:t>
            </a:r>
            <a:br>
              <a:rPr lang="en-GB" sz="1300" dirty="0">
                <a:solidFill>
                  <a:srgbClr val="FFC000"/>
                </a:solidFill>
              </a:rPr>
            </a:br>
            <a:r>
              <a:rPr lang="en-GB" sz="1300" dirty="0">
                <a:solidFill>
                  <a:srgbClr val="FFC000"/>
                </a:solidFill>
              </a:rPr>
              <a:t>- Switching creation independently of other functionality is impossible</a:t>
            </a:r>
          </a:p>
        </p:txBody>
      </p:sp>
    </p:spTree>
    <p:extLst>
      <p:ext uri="{BB962C8B-B14F-4D97-AF65-F5344CB8AC3E}">
        <p14:creationId xmlns:p14="http://schemas.microsoft.com/office/powerpoint/2010/main" val="2615827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05. UML (Sequence diagrams and state machines)</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2329777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0" y="4462818"/>
            <a:ext cx="6059484" cy="2395181"/>
          </a:xfrm>
        </p:spPr>
        <p:txBody>
          <a:bodyPr>
            <a:normAutofit/>
          </a:bodyPr>
          <a:lstStyle/>
          <a:p>
            <a:pPr marL="0" indent="0">
              <a:buNone/>
            </a:pPr>
            <a:r>
              <a:rPr lang="en-GB" sz="1600" b="1" u="sng" dirty="0">
                <a:solidFill>
                  <a:srgbClr val="00B050"/>
                </a:solidFill>
              </a:rPr>
              <a:t>Sequence diagrams</a:t>
            </a:r>
          </a:p>
          <a:p>
            <a:pPr marL="0" indent="0">
              <a:buNone/>
            </a:pPr>
            <a:r>
              <a:rPr lang="en-GB" sz="1600" dirty="0">
                <a:solidFill>
                  <a:srgbClr val="00B050"/>
                </a:solidFill>
              </a:rPr>
              <a:t>• </a:t>
            </a:r>
            <a:r>
              <a:rPr lang="en-GB" sz="1600" b="1" dirty="0">
                <a:solidFill>
                  <a:srgbClr val="00B050"/>
                </a:solidFill>
              </a:rPr>
              <a:t>Sequence diagrams are part of the UML and are used to model the interactions between the actors and the objects within a system.</a:t>
            </a:r>
          </a:p>
          <a:p>
            <a:pPr marL="0" indent="0">
              <a:buNone/>
            </a:pPr>
            <a:r>
              <a:rPr lang="en-GB" sz="1600" b="1" dirty="0">
                <a:solidFill>
                  <a:srgbClr val="00B050"/>
                </a:solidFill>
              </a:rPr>
              <a:t>• A sequence diagram shows the sequence of interactions that take place during a particular use case or use case instance.</a:t>
            </a:r>
          </a:p>
          <a:p>
            <a:pPr marL="0" indent="0">
              <a:buNone/>
            </a:pPr>
            <a:r>
              <a:rPr lang="en-GB" sz="1600" b="1" dirty="0">
                <a:solidFill>
                  <a:srgbClr val="00B050"/>
                </a:solidFill>
              </a:rPr>
              <a:t>• The objects and actors involved are listed along the top of the diagram, with a dotted line drawn vertically from these. </a:t>
            </a:r>
          </a:p>
          <a:p>
            <a:pPr marL="0" indent="0">
              <a:buNone/>
            </a:pPr>
            <a:r>
              <a:rPr lang="en-GB" sz="1600" b="1" dirty="0">
                <a:solidFill>
                  <a:srgbClr val="00B050"/>
                </a:solidFill>
              </a:rPr>
              <a:t>• Interactions between objects are indicated by annotated arrows.</a:t>
            </a:r>
            <a:endParaRPr lang="en-GB" sz="1400" b="1" dirty="0">
              <a:solidFill>
                <a:srgbClr val="00B050"/>
              </a:solidFill>
            </a:endParaRPr>
          </a:p>
        </p:txBody>
      </p:sp>
      <p:sp>
        <p:nvSpPr>
          <p:cNvPr id="4" name="Content Placeholder 2">
            <a:extLst>
              <a:ext uri="{FF2B5EF4-FFF2-40B4-BE49-F238E27FC236}">
                <a16:creationId xmlns:a16="http://schemas.microsoft.com/office/drawing/2014/main" id="{43A5F8A8-C2E5-42EE-9E52-2FA3E286F419}"/>
              </a:ext>
            </a:extLst>
          </p:cNvPr>
          <p:cNvSpPr txBox="1">
            <a:spLocks/>
          </p:cNvSpPr>
          <p:nvPr/>
        </p:nvSpPr>
        <p:spPr>
          <a:xfrm>
            <a:off x="6059487" y="0"/>
            <a:ext cx="6132516" cy="34290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u="sng" dirty="0">
                <a:solidFill>
                  <a:srgbClr val="0070C0"/>
                </a:solidFill>
              </a:rPr>
              <a:t>Interaction Diagrams</a:t>
            </a:r>
          </a:p>
          <a:p>
            <a:pPr marL="0" indent="0">
              <a:buNone/>
            </a:pPr>
            <a:r>
              <a:rPr lang="en-GB" sz="1800" dirty="0">
                <a:solidFill>
                  <a:srgbClr val="0070C0"/>
                </a:solidFill>
              </a:rPr>
              <a:t>• Used to specify interactions </a:t>
            </a:r>
            <a:br>
              <a:rPr lang="en-GB" sz="1800" dirty="0">
                <a:solidFill>
                  <a:srgbClr val="0070C0"/>
                </a:solidFill>
              </a:rPr>
            </a:br>
            <a:r>
              <a:rPr lang="en-GB" sz="1800" dirty="0">
                <a:solidFill>
                  <a:srgbClr val="0070C0"/>
                </a:solidFill>
              </a:rPr>
              <a:t>• Modelling concrete scenarios </a:t>
            </a:r>
            <a:br>
              <a:rPr lang="en-GB" sz="1800" dirty="0">
                <a:solidFill>
                  <a:srgbClr val="0070C0"/>
                </a:solidFill>
              </a:rPr>
            </a:br>
            <a:r>
              <a:rPr lang="en-GB" sz="1800" dirty="0">
                <a:solidFill>
                  <a:srgbClr val="0070C0"/>
                </a:solidFill>
              </a:rPr>
              <a:t>• Describing communication sequences at different levels of detail</a:t>
            </a:r>
          </a:p>
          <a:p>
            <a:pPr marL="0" indent="0">
              <a:buNone/>
            </a:pPr>
            <a:r>
              <a:rPr lang="en-GB" sz="1800" b="1" dirty="0">
                <a:solidFill>
                  <a:srgbClr val="0070C0"/>
                </a:solidFill>
              </a:rPr>
              <a:t>Interaction Diagrams show the following: </a:t>
            </a:r>
            <a:br>
              <a:rPr lang="en-GB" sz="1800" b="1" dirty="0">
                <a:solidFill>
                  <a:srgbClr val="0070C0"/>
                </a:solidFill>
              </a:rPr>
            </a:br>
            <a:r>
              <a:rPr lang="en-GB" sz="1800" dirty="0">
                <a:solidFill>
                  <a:srgbClr val="0070C0"/>
                </a:solidFill>
              </a:rPr>
              <a:t>• Interaction of a system with its environment </a:t>
            </a:r>
            <a:br>
              <a:rPr lang="en-GB" sz="1800" dirty="0">
                <a:solidFill>
                  <a:srgbClr val="0070C0"/>
                </a:solidFill>
              </a:rPr>
            </a:br>
            <a:r>
              <a:rPr lang="en-GB" sz="1800" dirty="0">
                <a:solidFill>
                  <a:srgbClr val="0070C0"/>
                </a:solidFill>
              </a:rPr>
              <a:t>• Interaction between system parts in order to show how a specific use case can be implemented </a:t>
            </a:r>
            <a:br>
              <a:rPr lang="en-GB" sz="1800" dirty="0">
                <a:solidFill>
                  <a:srgbClr val="0070C0"/>
                </a:solidFill>
              </a:rPr>
            </a:br>
            <a:r>
              <a:rPr lang="en-GB" sz="1800" dirty="0">
                <a:solidFill>
                  <a:srgbClr val="0070C0"/>
                </a:solidFill>
              </a:rPr>
              <a:t>• Inter process communication in which the partners involved must observe certain protocols </a:t>
            </a:r>
            <a:br>
              <a:rPr lang="en-GB" sz="1800" dirty="0">
                <a:solidFill>
                  <a:srgbClr val="0070C0"/>
                </a:solidFill>
              </a:rPr>
            </a:br>
            <a:r>
              <a:rPr lang="en-GB" sz="1800" dirty="0">
                <a:solidFill>
                  <a:srgbClr val="0070C0"/>
                </a:solidFill>
              </a:rPr>
              <a:t>• Communication at class level (operation calls, inter-object behaviour)</a:t>
            </a:r>
          </a:p>
        </p:txBody>
      </p:sp>
      <p:sp>
        <p:nvSpPr>
          <p:cNvPr id="5" name="Rectangle 4">
            <a:extLst>
              <a:ext uri="{FF2B5EF4-FFF2-40B4-BE49-F238E27FC236}">
                <a16:creationId xmlns:a16="http://schemas.microsoft.com/office/drawing/2014/main" id="{B66792F7-EC72-45E5-9487-B138C5136E27}"/>
              </a:ext>
            </a:extLst>
          </p:cNvPr>
          <p:cNvSpPr/>
          <p:nvPr/>
        </p:nvSpPr>
        <p:spPr>
          <a:xfrm>
            <a:off x="6059484" y="3140243"/>
            <a:ext cx="6132512" cy="3785652"/>
          </a:xfrm>
          <a:prstGeom prst="rect">
            <a:avLst/>
          </a:prstGeom>
        </p:spPr>
        <p:txBody>
          <a:bodyPr wrap="square">
            <a:spAutoFit/>
          </a:bodyPr>
          <a:lstStyle/>
          <a:p>
            <a:r>
              <a:rPr lang="en-GB" sz="1600" b="1" u="sng" dirty="0">
                <a:solidFill>
                  <a:srgbClr val="7030A0"/>
                </a:solidFill>
              </a:rPr>
              <a:t>State machine models</a:t>
            </a:r>
          </a:p>
          <a:p>
            <a:r>
              <a:rPr lang="en-GB" sz="1600" dirty="0">
                <a:solidFill>
                  <a:srgbClr val="7030A0"/>
                </a:solidFill>
              </a:rPr>
              <a:t>• These model the behaviour of the system in response to external and internal events.</a:t>
            </a:r>
          </a:p>
          <a:p>
            <a:r>
              <a:rPr lang="en-GB" sz="1600" dirty="0">
                <a:solidFill>
                  <a:srgbClr val="7030A0"/>
                </a:solidFill>
              </a:rPr>
              <a:t>• They show the system’s responses to stimuli so are often used for modelling real-time systems.</a:t>
            </a:r>
          </a:p>
          <a:p>
            <a:r>
              <a:rPr lang="en-GB" sz="1600" dirty="0">
                <a:solidFill>
                  <a:srgbClr val="7030A0"/>
                </a:solidFill>
              </a:rPr>
              <a:t>• State machine models show system states as nodes and events as arcs between these nodes. When an event occurs, the system moves from one state to another.</a:t>
            </a:r>
          </a:p>
          <a:p>
            <a:r>
              <a:rPr lang="en-GB" sz="1600" dirty="0">
                <a:solidFill>
                  <a:srgbClr val="7030A0"/>
                </a:solidFill>
              </a:rPr>
              <a:t>• State charts are an integral part of the UML and are used to represent state machine models.</a:t>
            </a:r>
            <a:br>
              <a:rPr lang="en-GB" sz="1600" dirty="0">
                <a:solidFill>
                  <a:srgbClr val="7030A0"/>
                </a:solidFill>
              </a:rPr>
            </a:br>
            <a:r>
              <a:rPr lang="en-GB" sz="1600" b="1" dirty="0">
                <a:solidFill>
                  <a:srgbClr val="7030A0"/>
                </a:solidFill>
              </a:rPr>
              <a:t>• Every object takes a finite number of different states during its life</a:t>
            </a:r>
          </a:p>
          <a:p>
            <a:r>
              <a:rPr lang="en-GB" sz="1600" b="1" dirty="0">
                <a:solidFill>
                  <a:srgbClr val="7030A0"/>
                </a:solidFill>
              </a:rPr>
              <a:t>• State machine diagram is used as follows: </a:t>
            </a:r>
            <a:br>
              <a:rPr lang="en-GB" sz="1600" b="1" u="sng" dirty="0">
                <a:solidFill>
                  <a:srgbClr val="7030A0"/>
                </a:solidFill>
              </a:rPr>
            </a:br>
            <a:r>
              <a:rPr lang="en-GB" sz="1600" dirty="0">
                <a:solidFill>
                  <a:srgbClr val="7030A0"/>
                </a:solidFill>
              </a:rPr>
              <a:t>- To model the possible states of a system or object </a:t>
            </a:r>
            <a:br>
              <a:rPr lang="en-GB" sz="1600" dirty="0">
                <a:solidFill>
                  <a:srgbClr val="7030A0"/>
                </a:solidFill>
              </a:rPr>
            </a:br>
            <a:r>
              <a:rPr lang="en-GB" sz="1600" dirty="0">
                <a:solidFill>
                  <a:srgbClr val="7030A0"/>
                </a:solidFill>
              </a:rPr>
              <a:t>- To show how state transitions occur as a consequence of events </a:t>
            </a:r>
            <a:br>
              <a:rPr lang="en-GB" sz="1600" dirty="0">
                <a:solidFill>
                  <a:srgbClr val="7030A0"/>
                </a:solidFill>
              </a:rPr>
            </a:br>
            <a:r>
              <a:rPr lang="en-GB" sz="1600" dirty="0">
                <a:solidFill>
                  <a:srgbClr val="7030A0"/>
                </a:solidFill>
              </a:rPr>
              <a:t>- To show what behaviour the system or object exhibits in each state</a:t>
            </a:r>
          </a:p>
        </p:txBody>
      </p:sp>
      <p:sp>
        <p:nvSpPr>
          <p:cNvPr id="6" name="Rectangle 5">
            <a:extLst>
              <a:ext uri="{FF2B5EF4-FFF2-40B4-BE49-F238E27FC236}">
                <a16:creationId xmlns:a16="http://schemas.microsoft.com/office/drawing/2014/main" id="{1FA24BE2-3A35-45BE-97ED-3BAE3C9AA512}"/>
              </a:ext>
            </a:extLst>
          </p:cNvPr>
          <p:cNvSpPr/>
          <p:nvPr/>
        </p:nvSpPr>
        <p:spPr>
          <a:xfrm>
            <a:off x="0" y="-5418"/>
            <a:ext cx="6059484" cy="4278094"/>
          </a:xfrm>
          <a:prstGeom prst="rect">
            <a:avLst/>
          </a:prstGeom>
        </p:spPr>
        <p:txBody>
          <a:bodyPr wrap="square">
            <a:spAutoFit/>
          </a:bodyPr>
          <a:lstStyle/>
          <a:p>
            <a:r>
              <a:rPr lang="en-GB" sz="1600" b="1" u="sng" dirty="0">
                <a:solidFill>
                  <a:srgbClr val="C00000"/>
                </a:solidFill>
              </a:rPr>
              <a:t>Interaction models</a:t>
            </a:r>
          </a:p>
          <a:p>
            <a:r>
              <a:rPr lang="en-GB" sz="1600" dirty="0">
                <a:solidFill>
                  <a:srgbClr val="C00000"/>
                </a:solidFill>
              </a:rPr>
              <a:t>• Modelling user interaction is important as it helps to identify user requirements. </a:t>
            </a:r>
          </a:p>
          <a:p>
            <a:r>
              <a:rPr lang="en-GB" sz="1600" dirty="0">
                <a:solidFill>
                  <a:srgbClr val="C00000"/>
                </a:solidFill>
              </a:rPr>
              <a:t>• Modelling system-to-system interaction highlights the communication problems that may arise. </a:t>
            </a:r>
          </a:p>
          <a:p>
            <a:r>
              <a:rPr lang="en-GB" sz="1600" dirty="0">
                <a:solidFill>
                  <a:srgbClr val="C00000"/>
                </a:solidFill>
              </a:rPr>
              <a:t>• Modelling component interaction helps us understand if a proposed system structure is likely to deliver the required system performance and dependability.</a:t>
            </a:r>
          </a:p>
          <a:p>
            <a:r>
              <a:rPr lang="en-GB" sz="1600" dirty="0">
                <a:solidFill>
                  <a:srgbClr val="C00000"/>
                </a:solidFill>
              </a:rPr>
              <a:t>• Use case diagrams and sequence diagrams may be used for interaction modelling.</a:t>
            </a:r>
          </a:p>
          <a:p>
            <a:r>
              <a:rPr lang="en-GB" sz="1600" dirty="0">
                <a:solidFill>
                  <a:srgbClr val="C00000"/>
                </a:solidFill>
              </a:rPr>
              <a:t>• </a:t>
            </a:r>
            <a:r>
              <a:rPr lang="en-GB" sz="1600" b="1" dirty="0">
                <a:solidFill>
                  <a:srgbClr val="C00000"/>
                </a:solidFill>
              </a:rPr>
              <a:t>Modelling inter-object behaviour </a:t>
            </a:r>
            <a:r>
              <a:rPr lang="en-GB" sz="1600" dirty="0">
                <a:solidFill>
                  <a:srgbClr val="C00000"/>
                </a:solidFill>
              </a:rPr>
              <a:t>= interactions between objects</a:t>
            </a:r>
          </a:p>
          <a:p>
            <a:r>
              <a:rPr lang="en-GB" sz="1600" dirty="0">
                <a:solidFill>
                  <a:srgbClr val="C00000"/>
                </a:solidFill>
              </a:rPr>
              <a:t>• </a:t>
            </a:r>
            <a:r>
              <a:rPr lang="en-GB" sz="1600" b="1" dirty="0">
                <a:solidFill>
                  <a:srgbClr val="C00000"/>
                </a:solidFill>
              </a:rPr>
              <a:t>Interaction </a:t>
            </a:r>
            <a:br>
              <a:rPr lang="en-GB" sz="1600" dirty="0">
                <a:solidFill>
                  <a:srgbClr val="C00000"/>
                </a:solidFill>
              </a:rPr>
            </a:br>
            <a:r>
              <a:rPr lang="en-GB" sz="1600" dirty="0">
                <a:solidFill>
                  <a:srgbClr val="C00000"/>
                </a:solidFill>
              </a:rPr>
              <a:t>- Specifies how messages and data are exchanged between interaction partners</a:t>
            </a:r>
          </a:p>
          <a:p>
            <a:r>
              <a:rPr lang="en-GB" sz="1600" dirty="0">
                <a:solidFill>
                  <a:srgbClr val="C00000"/>
                </a:solidFill>
              </a:rPr>
              <a:t>• </a:t>
            </a:r>
            <a:r>
              <a:rPr lang="en-GB" sz="1600" b="1" dirty="0">
                <a:solidFill>
                  <a:srgbClr val="C00000"/>
                </a:solidFill>
              </a:rPr>
              <a:t>Interaction partners </a:t>
            </a:r>
            <a:br>
              <a:rPr lang="en-GB" sz="1600" dirty="0">
                <a:solidFill>
                  <a:srgbClr val="C00000"/>
                </a:solidFill>
              </a:rPr>
            </a:br>
            <a:r>
              <a:rPr lang="en-GB" sz="1600" dirty="0">
                <a:solidFill>
                  <a:srgbClr val="C00000"/>
                </a:solidFill>
              </a:rPr>
              <a:t>- Human (lecturer, administrator, …) </a:t>
            </a:r>
            <a:br>
              <a:rPr lang="en-GB" sz="1600" dirty="0">
                <a:solidFill>
                  <a:srgbClr val="C00000"/>
                </a:solidFill>
              </a:rPr>
            </a:br>
            <a:r>
              <a:rPr lang="en-GB" sz="1600" dirty="0">
                <a:solidFill>
                  <a:srgbClr val="C00000"/>
                </a:solidFill>
              </a:rPr>
              <a:t>- Non-human (server, printer, executable software, …)</a:t>
            </a:r>
          </a:p>
        </p:txBody>
      </p:sp>
    </p:spTree>
    <p:extLst>
      <p:ext uri="{BB962C8B-B14F-4D97-AF65-F5344CB8AC3E}">
        <p14:creationId xmlns:p14="http://schemas.microsoft.com/office/powerpoint/2010/main" val="2945347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5CB5BF0-BB42-41FB-B2F2-96326FDB3FC5}"/>
              </a:ext>
            </a:extLst>
          </p:cNvPr>
          <p:cNvSpPr>
            <a:spLocks noGrp="1"/>
          </p:cNvSpPr>
          <p:nvPr>
            <p:ph idx="1"/>
          </p:nvPr>
        </p:nvSpPr>
        <p:spPr>
          <a:xfrm>
            <a:off x="0" y="0"/>
            <a:ext cx="6059488" cy="3429000"/>
          </a:xfrm>
        </p:spPr>
        <p:txBody>
          <a:bodyPr>
            <a:normAutofit/>
          </a:bodyPr>
          <a:lstStyle/>
          <a:p>
            <a:pPr marL="0" indent="0">
              <a:buNone/>
            </a:pPr>
            <a:r>
              <a:rPr lang="en-GB" sz="1300" b="1" u="sng" dirty="0">
                <a:solidFill>
                  <a:srgbClr val="7030A0"/>
                </a:solidFill>
              </a:rPr>
              <a:t>1. Feasibility Analysis</a:t>
            </a:r>
            <a:br>
              <a:rPr lang="en-GB" sz="1300" b="1" u="sng" dirty="0">
                <a:solidFill>
                  <a:srgbClr val="7030A0"/>
                </a:solidFill>
              </a:rPr>
            </a:br>
            <a:r>
              <a:rPr lang="en-GB" sz="1300" b="1" dirty="0">
                <a:solidFill>
                  <a:srgbClr val="7030A0"/>
                </a:solidFill>
              </a:rPr>
              <a:t>Before you start on a project, get a sense of whether it can be done successfully</a:t>
            </a:r>
            <a:br>
              <a:rPr lang="en-GB" sz="1300" b="1" dirty="0">
                <a:solidFill>
                  <a:srgbClr val="7030A0"/>
                </a:solidFill>
              </a:rPr>
            </a:br>
            <a:r>
              <a:rPr lang="en-GB" sz="1300" b="1" dirty="0">
                <a:solidFill>
                  <a:srgbClr val="7030A0"/>
                </a:solidFill>
              </a:rPr>
              <a:t>Ask </a:t>
            </a:r>
            <a:br>
              <a:rPr lang="en-GB" sz="1300" dirty="0">
                <a:solidFill>
                  <a:srgbClr val="7030A0"/>
                </a:solidFill>
              </a:rPr>
            </a:br>
            <a:r>
              <a:rPr lang="en-GB" sz="1300" dirty="0">
                <a:solidFill>
                  <a:srgbClr val="7030A0"/>
                </a:solidFill>
              </a:rPr>
              <a:t>• </a:t>
            </a:r>
            <a:r>
              <a:rPr lang="en-GB" sz="1300" b="1" dirty="0">
                <a:solidFill>
                  <a:srgbClr val="7030A0"/>
                </a:solidFill>
              </a:rPr>
              <a:t>Business need: </a:t>
            </a:r>
            <a:r>
              <a:rPr lang="en-GB" sz="1300" dirty="0">
                <a:solidFill>
                  <a:srgbClr val="7030A0"/>
                </a:solidFill>
              </a:rPr>
              <a:t>Is there a business case for the system? Will it be used? </a:t>
            </a:r>
            <a:br>
              <a:rPr lang="en-GB" sz="1300" dirty="0">
                <a:solidFill>
                  <a:srgbClr val="7030A0"/>
                </a:solidFill>
              </a:rPr>
            </a:br>
            <a:r>
              <a:rPr lang="en-GB" sz="1300" dirty="0">
                <a:solidFill>
                  <a:srgbClr val="7030A0"/>
                </a:solidFill>
              </a:rPr>
              <a:t>• </a:t>
            </a:r>
            <a:r>
              <a:rPr lang="en-GB" sz="1300" b="1" dirty="0">
                <a:solidFill>
                  <a:srgbClr val="7030A0"/>
                </a:solidFill>
              </a:rPr>
              <a:t>Technical feasibility</a:t>
            </a:r>
            <a:r>
              <a:rPr lang="en-GB" sz="1300" dirty="0">
                <a:solidFill>
                  <a:srgbClr val="7030A0"/>
                </a:solidFill>
              </a:rPr>
              <a:t>: Is it possible with available technology? </a:t>
            </a:r>
            <a:br>
              <a:rPr lang="en-GB" sz="1300" dirty="0">
                <a:solidFill>
                  <a:srgbClr val="7030A0"/>
                </a:solidFill>
              </a:rPr>
            </a:br>
            <a:r>
              <a:rPr lang="en-GB" sz="1300" dirty="0">
                <a:solidFill>
                  <a:srgbClr val="7030A0"/>
                </a:solidFill>
              </a:rPr>
              <a:t>• </a:t>
            </a:r>
            <a:r>
              <a:rPr lang="en-GB" sz="1300" b="1" dirty="0">
                <a:solidFill>
                  <a:srgbClr val="7030A0"/>
                </a:solidFill>
              </a:rPr>
              <a:t>Financial feasibility: </a:t>
            </a:r>
            <a:r>
              <a:rPr lang="en-GB" sz="1300" dirty="0">
                <a:solidFill>
                  <a:srgbClr val="7030A0"/>
                </a:solidFill>
              </a:rPr>
              <a:t>Can it be developed within available budget? </a:t>
            </a:r>
            <a:br>
              <a:rPr lang="en-GB" sz="1300" dirty="0">
                <a:solidFill>
                  <a:srgbClr val="7030A0"/>
                </a:solidFill>
              </a:rPr>
            </a:br>
            <a:r>
              <a:rPr lang="en-GB" sz="1300" dirty="0">
                <a:solidFill>
                  <a:srgbClr val="7030A0"/>
                </a:solidFill>
              </a:rPr>
              <a:t>• </a:t>
            </a:r>
            <a:r>
              <a:rPr lang="en-GB" sz="1300" b="1" dirty="0">
                <a:solidFill>
                  <a:srgbClr val="7030A0"/>
                </a:solidFill>
              </a:rPr>
              <a:t>Time:</a:t>
            </a:r>
            <a:r>
              <a:rPr lang="en-GB" sz="1300" dirty="0">
                <a:solidFill>
                  <a:srgbClr val="7030A0"/>
                </a:solidFill>
              </a:rPr>
              <a:t> Is it possible to develop in a useful time-frame?</a:t>
            </a:r>
            <a:br>
              <a:rPr lang="en-GB" sz="1300" dirty="0">
                <a:solidFill>
                  <a:srgbClr val="7030A0"/>
                </a:solidFill>
              </a:rPr>
            </a:br>
            <a:r>
              <a:rPr lang="en-GB" sz="1300" dirty="0">
                <a:solidFill>
                  <a:srgbClr val="7030A0"/>
                </a:solidFill>
              </a:rPr>
              <a:t>• </a:t>
            </a:r>
            <a:r>
              <a:rPr lang="en-GB" sz="1300" b="1" dirty="0">
                <a:solidFill>
                  <a:srgbClr val="7030A0"/>
                </a:solidFill>
              </a:rPr>
              <a:t>Resources:</a:t>
            </a:r>
            <a:r>
              <a:rPr lang="en-GB" sz="1300" dirty="0">
                <a:solidFill>
                  <a:srgbClr val="7030A0"/>
                </a:solidFill>
              </a:rPr>
              <a:t> Are all necessary resources (people, tools) available for the development?</a:t>
            </a:r>
            <a:br>
              <a:rPr lang="en-GB" sz="1300" dirty="0">
                <a:solidFill>
                  <a:srgbClr val="7030A0"/>
                </a:solidFill>
              </a:rPr>
            </a:br>
            <a:r>
              <a:rPr lang="en-GB" sz="1300" b="1" dirty="0">
                <a:solidFill>
                  <a:srgbClr val="7030A0"/>
                </a:solidFill>
              </a:rPr>
              <a:t>If a project proposal fails these tests, very high risk to attempt development!</a:t>
            </a:r>
          </a:p>
          <a:p>
            <a:pPr marL="0" indent="0">
              <a:buNone/>
            </a:pPr>
            <a:endParaRPr lang="en-GB" sz="1300" dirty="0">
              <a:solidFill>
                <a:srgbClr val="7030A0"/>
              </a:solidFill>
            </a:endParaRPr>
          </a:p>
        </p:txBody>
      </p:sp>
      <p:sp>
        <p:nvSpPr>
          <p:cNvPr id="15" name="Content Placeholder 3">
            <a:extLst>
              <a:ext uri="{FF2B5EF4-FFF2-40B4-BE49-F238E27FC236}">
                <a16:creationId xmlns:a16="http://schemas.microsoft.com/office/drawing/2014/main" id="{B4811898-E0F8-4EE3-BFD2-2F8E19078B3B}"/>
              </a:ext>
            </a:extLst>
          </p:cNvPr>
          <p:cNvSpPr txBox="1">
            <a:spLocks/>
          </p:cNvSpPr>
          <p:nvPr/>
        </p:nvSpPr>
        <p:spPr>
          <a:xfrm>
            <a:off x="0" y="1677988"/>
            <a:ext cx="3045600"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2060"/>
                </a:solidFill>
              </a:rPr>
              <a:t>2. Requirements Analysis</a:t>
            </a:r>
            <a:br>
              <a:rPr lang="en-GB" sz="1300" b="1" u="sng" dirty="0">
                <a:solidFill>
                  <a:srgbClr val="002060"/>
                </a:solidFill>
              </a:rPr>
            </a:br>
            <a:r>
              <a:rPr lang="en-GB" sz="1300" dirty="0">
                <a:solidFill>
                  <a:srgbClr val="002060"/>
                </a:solidFill>
              </a:rPr>
              <a:t>Systematically identifies and records requirements of stakeholders</a:t>
            </a:r>
            <a:br>
              <a:rPr lang="en-GB" sz="1300" dirty="0">
                <a:solidFill>
                  <a:srgbClr val="002060"/>
                </a:solidFill>
              </a:rPr>
            </a:br>
            <a:r>
              <a:rPr lang="en-GB" sz="1300" b="1" dirty="0">
                <a:solidFill>
                  <a:srgbClr val="002060"/>
                </a:solidFill>
              </a:rPr>
              <a:t>So what are: </a:t>
            </a:r>
            <a:br>
              <a:rPr lang="en-GB" sz="1300" b="1" dirty="0">
                <a:solidFill>
                  <a:srgbClr val="002060"/>
                </a:solidFill>
              </a:rPr>
            </a:br>
            <a:r>
              <a:rPr lang="en-GB" sz="1300" dirty="0">
                <a:solidFill>
                  <a:srgbClr val="002060"/>
                </a:solidFill>
              </a:rPr>
              <a:t>• Stakeholders? </a:t>
            </a:r>
            <a:br>
              <a:rPr lang="en-GB" sz="1300" dirty="0">
                <a:solidFill>
                  <a:srgbClr val="002060"/>
                </a:solidFill>
              </a:rPr>
            </a:br>
            <a:r>
              <a:rPr lang="en-GB" sz="1300" dirty="0">
                <a:solidFill>
                  <a:srgbClr val="002060"/>
                </a:solidFill>
              </a:rPr>
              <a:t>• Requirements?</a:t>
            </a:r>
            <a:br>
              <a:rPr lang="en-GB" sz="1300" dirty="0">
                <a:solidFill>
                  <a:srgbClr val="002060"/>
                </a:solidFill>
              </a:rPr>
            </a:br>
            <a:r>
              <a:rPr lang="en-GB" sz="1300" b="1" dirty="0">
                <a:solidFill>
                  <a:srgbClr val="002060"/>
                </a:solidFill>
              </a:rPr>
              <a:t>Thorough requirements analysis can reduce errors and costs later in development </a:t>
            </a:r>
            <a:br>
              <a:rPr lang="en-GB" sz="1300" b="1" dirty="0">
                <a:solidFill>
                  <a:srgbClr val="002060"/>
                </a:solidFill>
              </a:rPr>
            </a:br>
            <a:r>
              <a:rPr lang="en-GB" sz="1300" dirty="0">
                <a:solidFill>
                  <a:srgbClr val="002060"/>
                </a:solidFill>
              </a:rPr>
              <a:t>• But there’s such a think as analysing too much = “analysis paralysis”</a:t>
            </a:r>
          </a:p>
        </p:txBody>
      </p:sp>
      <p:sp>
        <p:nvSpPr>
          <p:cNvPr id="16" name="Content Placeholder 3">
            <a:extLst>
              <a:ext uri="{FF2B5EF4-FFF2-40B4-BE49-F238E27FC236}">
                <a16:creationId xmlns:a16="http://schemas.microsoft.com/office/drawing/2014/main" id="{387823A3-05D7-4E0E-BF48-078F20A9A172}"/>
              </a:ext>
            </a:extLst>
          </p:cNvPr>
          <p:cNvSpPr txBox="1">
            <a:spLocks/>
          </p:cNvSpPr>
          <p:nvPr/>
        </p:nvSpPr>
        <p:spPr>
          <a:xfrm>
            <a:off x="2978963" y="1677988"/>
            <a:ext cx="3045600"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2060"/>
                </a:solidFill>
              </a:rPr>
              <a:t>Techniques</a:t>
            </a:r>
          </a:p>
          <a:p>
            <a:pPr marL="0" indent="0">
              <a:buNone/>
            </a:pPr>
            <a:r>
              <a:rPr lang="en-GB" sz="1300" dirty="0">
                <a:solidFill>
                  <a:srgbClr val="002060"/>
                </a:solidFill>
              </a:rPr>
              <a:t>• Interviews with stakeholders </a:t>
            </a:r>
            <a:br>
              <a:rPr lang="en-GB" sz="1300" dirty="0">
                <a:solidFill>
                  <a:srgbClr val="002060"/>
                </a:solidFill>
              </a:rPr>
            </a:br>
            <a:r>
              <a:rPr lang="en-GB" sz="1300" dirty="0">
                <a:solidFill>
                  <a:srgbClr val="002060"/>
                </a:solidFill>
              </a:rPr>
              <a:t>• Brainstorming sessions </a:t>
            </a:r>
            <a:br>
              <a:rPr lang="en-GB" sz="1300" dirty="0">
                <a:solidFill>
                  <a:srgbClr val="002060"/>
                </a:solidFill>
              </a:rPr>
            </a:br>
            <a:r>
              <a:rPr lang="en-GB" sz="1300" dirty="0">
                <a:solidFill>
                  <a:srgbClr val="002060"/>
                </a:solidFill>
              </a:rPr>
              <a:t>• Observation of existing processes (ethnography) </a:t>
            </a:r>
            <a:br>
              <a:rPr lang="en-GB" sz="1300" dirty="0">
                <a:solidFill>
                  <a:srgbClr val="002060"/>
                </a:solidFill>
              </a:rPr>
            </a:br>
            <a:r>
              <a:rPr lang="en-GB" sz="1300" dirty="0">
                <a:solidFill>
                  <a:srgbClr val="002060"/>
                </a:solidFill>
              </a:rPr>
              <a:t>• Scenario analysis – model specific scenarios of use of system, e.g. as UML sequence diagrams </a:t>
            </a:r>
            <a:br>
              <a:rPr lang="en-GB" sz="1300" dirty="0">
                <a:solidFill>
                  <a:srgbClr val="002060"/>
                </a:solidFill>
              </a:rPr>
            </a:br>
            <a:r>
              <a:rPr lang="en-GB" sz="1300" dirty="0">
                <a:solidFill>
                  <a:srgbClr val="002060"/>
                </a:solidFill>
              </a:rPr>
              <a:t>• Document mining </a:t>
            </a:r>
            <a:br>
              <a:rPr lang="en-GB" sz="1300" dirty="0">
                <a:solidFill>
                  <a:srgbClr val="002060"/>
                </a:solidFill>
              </a:rPr>
            </a:br>
            <a:r>
              <a:rPr lang="en-GB" sz="1300" dirty="0">
                <a:solidFill>
                  <a:srgbClr val="002060"/>
                </a:solidFill>
              </a:rPr>
              <a:t>• Goal decomposition </a:t>
            </a:r>
            <a:br>
              <a:rPr lang="en-GB" sz="1300" dirty="0">
                <a:solidFill>
                  <a:srgbClr val="002060"/>
                </a:solidFill>
              </a:rPr>
            </a:br>
            <a:r>
              <a:rPr lang="en-GB" sz="1300" dirty="0">
                <a:solidFill>
                  <a:srgbClr val="002060"/>
                </a:solidFill>
              </a:rPr>
              <a:t>• Exploratory prototyping</a:t>
            </a:r>
          </a:p>
        </p:txBody>
      </p:sp>
      <p:sp>
        <p:nvSpPr>
          <p:cNvPr id="17" name="Content Placeholder 3">
            <a:extLst>
              <a:ext uri="{FF2B5EF4-FFF2-40B4-BE49-F238E27FC236}">
                <a16:creationId xmlns:a16="http://schemas.microsoft.com/office/drawing/2014/main" id="{4FFF617C-ADDC-44FD-BF9D-5519C54E4AF6}"/>
              </a:ext>
            </a:extLst>
          </p:cNvPr>
          <p:cNvSpPr txBox="1">
            <a:spLocks/>
          </p:cNvSpPr>
          <p:nvPr/>
        </p:nvSpPr>
        <p:spPr>
          <a:xfrm>
            <a:off x="0" y="3723861"/>
            <a:ext cx="6024563" cy="31675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2060"/>
                </a:solidFill>
              </a:rPr>
              <a:t>Requirements</a:t>
            </a:r>
            <a:br>
              <a:rPr lang="en-GB" sz="1300" b="1" u="sng" dirty="0">
                <a:solidFill>
                  <a:srgbClr val="002060"/>
                </a:solidFill>
              </a:rPr>
            </a:br>
            <a:r>
              <a:rPr lang="en-GB" sz="1300" b="1" u="sng" dirty="0">
                <a:solidFill>
                  <a:srgbClr val="002060"/>
                </a:solidFill>
              </a:rPr>
              <a:t>1. </a:t>
            </a:r>
            <a:r>
              <a:rPr lang="en-GB" sz="1300" b="1" dirty="0">
                <a:solidFill>
                  <a:srgbClr val="002060"/>
                </a:solidFill>
              </a:rPr>
              <a:t>Requirements reflect the needs of stakeholders </a:t>
            </a:r>
            <a:br>
              <a:rPr lang="en-GB" sz="1300" dirty="0">
                <a:solidFill>
                  <a:srgbClr val="002060"/>
                </a:solidFill>
              </a:rPr>
            </a:br>
            <a:r>
              <a:rPr lang="en-GB" sz="1300" dirty="0">
                <a:solidFill>
                  <a:srgbClr val="002060"/>
                </a:solidFill>
              </a:rPr>
              <a:t>• What should the system do (functional requirements) </a:t>
            </a:r>
            <a:br>
              <a:rPr lang="en-GB" sz="1300" dirty="0">
                <a:solidFill>
                  <a:srgbClr val="002060"/>
                </a:solidFill>
              </a:rPr>
            </a:br>
            <a:r>
              <a:rPr lang="en-GB" sz="1300" dirty="0">
                <a:solidFill>
                  <a:srgbClr val="002060"/>
                </a:solidFill>
              </a:rPr>
              <a:t>• How the system should do it (non-functional or quality requirements, e.g., performance, usability, extensibility, …) </a:t>
            </a:r>
            <a:br>
              <a:rPr lang="en-GB" sz="1300" dirty="0">
                <a:solidFill>
                  <a:srgbClr val="002060"/>
                </a:solidFill>
              </a:rPr>
            </a:br>
            <a:r>
              <a:rPr lang="en-GB" sz="1300" dirty="0">
                <a:solidFill>
                  <a:srgbClr val="002060"/>
                </a:solidFill>
              </a:rPr>
              <a:t>• Constraints imposed by system context (e.g., existing systems, policy, law,</a:t>
            </a:r>
          </a:p>
          <a:p>
            <a:pPr marL="0" indent="0">
              <a:buNone/>
            </a:pPr>
            <a:r>
              <a:rPr lang="en-GB" sz="1300" b="1" dirty="0">
                <a:solidFill>
                  <a:srgbClr val="002060"/>
                </a:solidFill>
              </a:rPr>
              <a:t>2. Requirements may be conflicting or ambiguous </a:t>
            </a:r>
            <a:br>
              <a:rPr lang="en-GB" sz="1300" dirty="0">
                <a:solidFill>
                  <a:srgbClr val="002060"/>
                </a:solidFill>
              </a:rPr>
            </a:br>
            <a:r>
              <a:rPr lang="en-GB" sz="1300" dirty="0">
                <a:solidFill>
                  <a:srgbClr val="002060"/>
                </a:solidFill>
              </a:rPr>
              <a:t>• Requirements engineering / analysis aims to resolve ambiguity and conflict</a:t>
            </a:r>
          </a:p>
          <a:p>
            <a:pPr marL="0" indent="0">
              <a:buNone/>
            </a:pPr>
            <a:r>
              <a:rPr lang="en-GB" sz="1300" b="1" dirty="0">
                <a:solidFill>
                  <a:srgbClr val="002060"/>
                </a:solidFill>
              </a:rPr>
              <a:t>3. Requirements should eventually be written up as a specification </a:t>
            </a:r>
            <a:br>
              <a:rPr lang="en-GB" sz="1300" dirty="0">
                <a:solidFill>
                  <a:srgbClr val="002060"/>
                </a:solidFill>
              </a:rPr>
            </a:br>
            <a:r>
              <a:rPr lang="en-GB" sz="1300" dirty="0">
                <a:solidFill>
                  <a:srgbClr val="002060"/>
                </a:solidFill>
              </a:rPr>
              <a:t>• Different forms: multi-page document, formal-logic specification, user stories, use cases, … </a:t>
            </a:r>
            <a:br>
              <a:rPr lang="en-GB" sz="1300" dirty="0">
                <a:solidFill>
                  <a:srgbClr val="002060"/>
                </a:solidFill>
              </a:rPr>
            </a:br>
            <a:r>
              <a:rPr lang="en-GB" sz="1300" dirty="0">
                <a:solidFill>
                  <a:srgbClr val="002060"/>
                </a:solidFill>
              </a:rPr>
              <a:t>• Should include requirements prioritisation </a:t>
            </a:r>
            <a:br>
              <a:rPr lang="en-GB" sz="1300" dirty="0">
                <a:solidFill>
                  <a:srgbClr val="002060"/>
                </a:solidFill>
              </a:rPr>
            </a:br>
            <a:r>
              <a:rPr lang="en-GB" sz="1300" dirty="0">
                <a:solidFill>
                  <a:srgbClr val="002060"/>
                </a:solidFill>
              </a:rPr>
              <a:t>- e.g. following the MoSCoW style – Must, Should, Could, Won’t </a:t>
            </a:r>
            <a:br>
              <a:rPr lang="en-GB" sz="1300" dirty="0">
                <a:solidFill>
                  <a:srgbClr val="002060"/>
                </a:solidFill>
              </a:rPr>
            </a:br>
            <a:r>
              <a:rPr lang="en-GB" sz="1300" dirty="0">
                <a:solidFill>
                  <a:srgbClr val="002060"/>
                </a:solidFill>
              </a:rPr>
              <a:t>- based on risk/benefit analysis </a:t>
            </a:r>
            <a:br>
              <a:rPr lang="en-GB" sz="1300" dirty="0">
                <a:solidFill>
                  <a:srgbClr val="002060"/>
                </a:solidFill>
              </a:rPr>
            </a:br>
            <a:r>
              <a:rPr lang="en-GB" sz="1300" dirty="0">
                <a:solidFill>
                  <a:srgbClr val="002060"/>
                </a:solidFill>
              </a:rPr>
              <a:t>• Should be SMART - Specific, Measurable, Assignable, Realistic, Time-related</a:t>
            </a:r>
          </a:p>
        </p:txBody>
      </p:sp>
      <p:sp>
        <p:nvSpPr>
          <p:cNvPr id="18" name="Content Placeholder 3">
            <a:extLst>
              <a:ext uri="{FF2B5EF4-FFF2-40B4-BE49-F238E27FC236}">
                <a16:creationId xmlns:a16="http://schemas.microsoft.com/office/drawing/2014/main" id="{97BC829B-CD27-40D5-B4E0-65646A55ADE8}"/>
              </a:ext>
            </a:extLst>
          </p:cNvPr>
          <p:cNvSpPr txBox="1">
            <a:spLocks/>
          </p:cNvSpPr>
          <p:nvPr/>
        </p:nvSpPr>
        <p:spPr>
          <a:xfrm>
            <a:off x="6024562" y="0"/>
            <a:ext cx="6167437"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2060"/>
                </a:solidFill>
              </a:rPr>
              <a:t>Stages in requirements analysis</a:t>
            </a:r>
            <a:br>
              <a:rPr lang="en-GB" sz="1300" b="1" u="sng" dirty="0">
                <a:solidFill>
                  <a:srgbClr val="002060"/>
                </a:solidFill>
              </a:rPr>
            </a:br>
            <a:r>
              <a:rPr lang="en-GB" sz="1300" b="1" dirty="0">
                <a:solidFill>
                  <a:srgbClr val="002060"/>
                </a:solidFill>
              </a:rPr>
              <a:t>1. Domain analysis, requirements elicitation </a:t>
            </a:r>
            <a:br>
              <a:rPr lang="en-GB" sz="1300" dirty="0">
                <a:solidFill>
                  <a:srgbClr val="002060"/>
                </a:solidFill>
              </a:rPr>
            </a:br>
            <a:r>
              <a:rPr lang="en-GB" sz="1300" dirty="0">
                <a:solidFill>
                  <a:srgbClr val="002060"/>
                </a:solidFill>
              </a:rPr>
              <a:t>• Identify stakeholders </a:t>
            </a:r>
            <a:br>
              <a:rPr lang="en-GB" sz="1300" dirty="0">
                <a:solidFill>
                  <a:srgbClr val="002060"/>
                </a:solidFill>
              </a:rPr>
            </a:br>
            <a:r>
              <a:rPr lang="en-GB" sz="1300" dirty="0">
                <a:solidFill>
                  <a:srgbClr val="002060"/>
                </a:solidFill>
              </a:rPr>
              <a:t>• Gather information on domain + requirements </a:t>
            </a:r>
            <a:br>
              <a:rPr lang="en-GB" sz="1300" dirty="0">
                <a:solidFill>
                  <a:srgbClr val="002060"/>
                </a:solidFill>
              </a:rPr>
            </a:br>
            <a:r>
              <a:rPr lang="en-GB" sz="1300" dirty="0">
                <a:solidFill>
                  <a:srgbClr val="002060"/>
                </a:solidFill>
              </a:rPr>
              <a:t>• With users, customers, other stakeholders, literature, other similar systems,</a:t>
            </a:r>
            <a:br>
              <a:rPr lang="en-GB" sz="1300" dirty="0">
                <a:solidFill>
                  <a:srgbClr val="002060"/>
                </a:solidFill>
              </a:rPr>
            </a:br>
            <a:r>
              <a:rPr lang="en-GB" sz="1300" dirty="0">
                <a:solidFill>
                  <a:srgbClr val="002060"/>
                </a:solidFill>
              </a:rPr>
              <a:t> </a:t>
            </a:r>
            <a:r>
              <a:rPr lang="en-GB" sz="1300" b="1" dirty="0">
                <a:solidFill>
                  <a:srgbClr val="002060"/>
                </a:solidFill>
              </a:rPr>
              <a:t>2. Evaluation and negotiation </a:t>
            </a:r>
            <a:br>
              <a:rPr lang="en-GB" sz="1300" dirty="0">
                <a:solidFill>
                  <a:srgbClr val="002060"/>
                </a:solidFill>
              </a:rPr>
            </a:br>
            <a:r>
              <a:rPr lang="en-GB" sz="1300" dirty="0">
                <a:solidFill>
                  <a:srgbClr val="002060"/>
                </a:solidFill>
              </a:rPr>
              <a:t>• Identify conflicts, imprecision, omissions, redundancies </a:t>
            </a:r>
            <a:br>
              <a:rPr lang="en-GB" sz="1300" dirty="0">
                <a:solidFill>
                  <a:srgbClr val="002060"/>
                </a:solidFill>
              </a:rPr>
            </a:br>
            <a:r>
              <a:rPr lang="en-GB" sz="1300" dirty="0">
                <a:solidFill>
                  <a:srgbClr val="002060"/>
                </a:solidFill>
              </a:rPr>
              <a:t>• Consult and negotiate with stakeholders to agree resolutions</a:t>
            </a:r>
            <a:br>
              <a:rPr lang="en-GB" sz="1300" dirty="0">
                <a:solidFill>
                  <a:srgbClr val="002060"/>
                </a:solidFill>
              </a:rPr>
            </a:br>
            <a:r>
              <a:rPr lang="en-GB" sz="1300" dirty="0">
                <a:solidFill>
                  <a:srgbClr val="002060"/>
                </a:solidFill>
              </a:rPr>
              <a:t> </a:t>
            </a:r>
            <a:r>
              <a:rPr lang="en-GB" sz="1300" b="1" dirty="0">
                <a:solidFill>
                  <a:srgbClr val="002060"/>
                </a:solidFill>
              </a:rPr>
              <a:t>3. Specification and documentation </a:t>
            </a:r>
            <a:br>
              <a:rPr lang="en-GB" sz="1300" dirty="0">
                <a:solidFill>
                  <a:srgbClr val="002060"/>
                </a:solidFill>
              </a:rPr>
            </a:br>
            <a:r>
              <a:rPr lang="en-GB" sz="1300" dirty="0">
                <a:solidFill>
                  <a:srgbClr val="002060"/>
                </a:solidFill>
              </a:rPr>
              <a:t>• Systematically document requirements as system specification </a:t>
            </a:r>
            <a:br>
              <a:rPr lang="en-GB" sz="1300" dirty="0">
                <a:solidFill>
                  <a:srgbClr val="002060"/>
                </a:solidFill>
              </a:rPr>
            </a:br>
            <a:r>
              <a:rPr lang="en-GB" sz="1300" dirty="0">
                <a:solidFill>
                  <a:srgbClr val="002060"/>
                </a:solidFill>
              </a:rPr>
              <a:t>• In precise, possibly formal, notation </a:t>
            </a:r>
            <a:br>
              <a:rPr lang="en-GB" sz="1300" dirty="0">
                <a:solidFill>
                  <a:srgbClr val="002060"/>
                </a:solidFill>
              </a:rPr>
            </a:br>
            <a:r>
              <a:rPr lang="en-GB" sz="1300" dirty="0">
                <a:solidFill>
                  <a:srgbClr val="002060"/>
                </a:solidFill>
              </a:rPr>
              <a:t>• Agreement between developers and stakeholders on what will be delivered </a:t>
            </a:r>
            <a:br>
              <a:rPr lang="en-GB" sz="1300" dirty="0">
                <a:solidFill>
                  <a:srgbClr val="002060"/>
                </a:solidFill>
              </a:rPr>
            </a:br>
            <a:r>
              <a:rPr lang="en-GB" sz="1300" b="1" dirty="0">
                <a:solidFill>
                  <a:srgbClr val="002060"/>
                </a:solidFill>
              </a:rPr>
              <a:t>4. Validation and verification </a:t>
            </a:r>
            <a:br>
              <a:rPr lang="en-GB" sz="1300" dirty="0">
                <a:solidFill>
                  <a:srgbClr val="002060"/>
                </a:solidFill>
              </a:rPr>
            </a:br>
            <a:r>
              <a:rPr lang="en-GB" sz="1300" dirty="0">
                <a:solidFill>
                  <a:srgbClr val="002060"/>
                </a:solidFill>
              </a:rPr>
              <a:t>• Check (formalised) requirements for consistency, completeness and correctness</a:t>
            </a:r>
          </a:p>
        </p:txBody>
      </p:sp>
      <p:sp>
        <p:nvSpPr>
          <p:cNvPr id="7" name="Content Placeholder 3">
            <a:extLst>
              <a:ext uri="{FF2B5EF4-FFF2-40B4-BE49-F238E27FC236}">
                <a16:creationId xmlns:a16="http://schemas.microsoft.com/office/drawing/2014/main" id="{37F76D3E-7EA3-47BD-B145-233A81138781}"/>
              </a:ext>
            </a:extLst>
          </p:cNvPr>
          <p:cNvSpPr txBox="1">
            <a:spLocks/>
          </p:cNvSpPr>
          <p:nvPr/>
        </p:nvSpPr>
        <p:spPr>
          <a:xfrm>
            <a:off x="6024563" y="2496158"/>
            <a:ext cx="6167436" cy="25369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300" b="1" u="sng" dirty="0">
                <a:solidFill>
                  <a:srgbClr val="0070C0"/>
                </a:solidFill>
              </a:rPr>
              <a:t>3. Architecture</a:t>
            </a:r>
            <a:br>
              <a:rPr lang="en-GB" sz="1300" b="1" u="sng" dirty="0">
                <a:solidFill>
                  <a:srgbClr val="0070C0"/>
                </a:solidFill>
              </a:rPr>
            </a:br>
            <a:r>
              <a:rPr lang="en-GB" sz="1300" b="1" dirty="0">
                <a:solidFill>
                  <a:srgbClr val="0070C0"/>
                </a:solidFill>
              </a:rPr>
              <a:t>• High-level, big picture view of the system </a:t>
            </a:r>
            <a:br>
              <a:rPr lang="en-GB" sz="1300" b="1" dirty="0">
                <a:solidFill>
                  <a:srgbClr val="0070C0"/>
                </a:solidFill>
              </a:rPr>
            </a:br>
            <a:r>
              <a:rPr lang="en-GB" sz="1300" b="1" dirty="0">
                <a:solidFill>
                  <a:srgbClr val="0070C0"/>
                </a:solidFill>
              </a:rPr>
              <a:t>• Good for work planning, overall team organisation and communication, information hiding, </a:t>
            </a:r>
            <a:br>
              <a:rPr lang="en-GB" sz="1300" b="1" dirty="0">
                <a:solidFill>
                  <a:srgbClr val="0070C0"/>
                </a:solidFill>
              </a:rPr>
            </a:br>
            <a:r>
              <a:rPr lang="en-GB" sz="1300" b="1" dirty="0">
                <a:solidFill>
                  <a:srgbClr val="0070C0"/>
                </a:solidFill>
              </a:rPr>
              <a:t>• 4+1 model: </a:t>
            </a:r>
            <a:br>
              <a:rPr lang="en-GB" sz="1300" b="1" u="sng" dirty="0">
                <a:solidFill>
                  <a:srgbClr val="0070C0"/>
                </a:solidFill>
              </a:rPr>
            </a:br>
            <a:r>
              <a:rPr lang="en-GB" sz="1300" b="1" dirty="0">
                <a:solidFill>
                  <a:srgbClr val="0070C0"/>
                </a:solidFill>
              </a:rPr>
              <a:t>- Logical: </a:t>
            </a:r>
            <a:r>
              <a:rPr lang="en-GB" sz="1300" dirty="0">
                <a:solidFill>
                  <a:srgbClr val="0070C0"/>
                </a:solidFill>
              </a:rPr>
              <a:t>Define the major subsystems (components) and their inter-connections </a:t>
            </a:r>
            <a:br>
              <a:rPr lang="en-GB" sz="1300" dirty="0">
                <a:solidFill>
                  <a:srgbClr val="0070C0"/>
                </a:solidFill>
              </a:rPr>
            </a:br>
            <a:r>
              <a:rPr lang="en-GB" sz="1300" b="1" dirty="0">
                <a:solidFill>
                  <a:srgbClr val="0070C0"/>
                </a:solidFill>
              </a:rPr>
              <a:t>- Process: </a:t>
            </a:r>
            <a:r>
              <a:rPr lang="en-GB" sz="1300" dirty="0">
                <a:solidFill>
                  <a:srgbClr val="0070C0"/>
                </a:solidFill>
              </a:rPr>
              <a:t>Define the major information and data-flows, their interactions and concurrency </a:t>
            </a:r>
            <a:br>
              <a:rPr lang="en-GB" sz="1300" dirty="0">
                <a:solidFill>
                  <a:srgbClr val="0070C0"/>
                </a:solidFill>
              </a:rPr>
            </a:br>
            <a:r>
              <a:rPr lang="en-GB" sz="1300" b="1" dirty="0">
                <a:solidFill>
                  <a:srgbClr val="0070C0"/>
                </a:solidFill>
              </a:rPr>
              <a:t>- Physical: </a:t>
            </a:r>
            <a:r>
              <a:rPr lang="en-GB" sz="1300" dirty="0">
                <a:solidFill>
                  <a:srgbClr val="0070C0"/>
                </a:solidFill>
              </a:rPr>
              <a:t>Identify hardware resources and allocation of components </a:t>
            </a:r>
            <a:br>
              <a:rPr lang="en-GB" sz="1300" dirty="0">
                <a:solidFill>
                  <a:srgbClr val="0070C0"/>
                </a:solidFill>
              </a:rPr>
            </a:br>
            <a:r>
              <a:rPr lang="en-GB" sz="1300" b="1" dirty="0">
                <a:solidFill>
                  <a:srgbClr val="0070C0"/>
                </a:solidFill>
              </a:rPr>
              <a:t>- Development: </a:t>
            </a:r>
            <a:r>
              <a:rPr lang="en-GB" sz="1300" dirty="0">
                <a:solidFill>
                  <a:srgbClr val="0070C0"/>
                </a:solidFill>
              </a:rPr>
              <a:t>Identify how to package, build (generate, compile, link) and deploy (install) </a:t>
            </a:r>
            <a:br>
              <a:rPr lang="en-GB" sz="1300" dirty="0">
                <a:solidFill>
                  <a:srgbClr val="0070C0"/>
                </a:solidFill>
              </a:rPr>
            </a:br>
            <a:r>
              <a:rPr lang="en-GB" sz="1300" b="1" dirty="0">
                <a:solidFill>
                  <a:srgbClr val="0070C0"/>
                </a:solidFill>
              </a:rPr>
              <a:t>- Scenarios: </a:t>
            </a:r>
            <a:r>
              <a:rPr lang="en-GB" sz="1300" dirty="0">
                <a:solidFill>
                  <a:srgbClr val="0070C0"/>
                </a:solidFill>
              </a:rPr>
              <a:t>use cases highlighting integration/interaction between the views</a:t>
            </a:r>
          </a:p>
        </p:txBody>
      </p:sp>
      <p:sp>
        <p:nvSpPr>
          <p:cNvPr id="8" name="Content Placeholder 3">
            <a:extLst>
              <a:ext uri="{FF2B5EF4-FFF2-40B4-BE49-F238E27FC236}">
                <a16:creationId xmlns:a16="http://schemas.microsoft.com/office/drawing/2014/main" id="{A51F10A3-A2A4-4310-B80A-99B66C2BB3A9}"/>
              </a:ext>
            </a:extLst>
          </p:cNvPr>
          <p:cNvSpPr txBox="1">
            <a:spLocks/>
          </p:cNvSpPr>
          <p:nvPr/>
        </p:nvSpPr>
        <p:spPr>
          <a:xfrm>
            <a:off x="6059488" y="4626372"/>
            <a:ext cx="6132512" cy="22650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F0"/>
                </a:solidFill>
              </a:rPr>
              <a:t>3. Design</a:t>
            </a:r>
            <a:br>
              <a:rPr lang="en-GB" sz="1300" b="1" u="sng" dirty="0">
                <a:solidFill>
                  <a:srgbClr val="00B0F0"/>
                </a:solidFill>
              </a:rPr>
            </a:br>
            <a:r>
              <a:rPr lang="en-GB" sz="1300" b="1" dirty="0">
                <a:solidFill>
                  <a:srgbClr val="00B0F0"/>
                </a:solidFill>
              </a:rPr>
              <a:t>Thinking through detailed structure and algorithms within components</a:t>
            </a:r>
            <a:br>
              <a:rPr lang="en-GB" sz="1300" b="1" dirty="0">
                <a:solidFill>
                  <a:srgbClr val="00B0F0"/>
                </a:solidFill>
              </a:rPr>
            </a:br>
            <a:r>
              <a:rPr lang="en-GB" sz="1300" b="1" dirty="0">
                <a:solidFill>
                  <a:srgbClr val="00B0F0"/>
                </a:solidFill>
              </a:rPr>
              <a:t>1. Risk/Value driven: </a:t>
            </a:r>
            <a:br>
              <a:rPr lang="en-GB" sz="1300" dirty="0">
                <a:solidFill>
                  <a:srgbClr val="00B0F0"/>
                </a:solidFill>
              </a:rPr>
            </a:br>
            <a:r>
              <a:rPr lang="en-GB" sz="1300" dirty="0">
                <a:solidFill>
                  <a:srgbClr val="00B0F0"/>
                </a:solidFill>
              </a:rPr>
              <a:t>- Invest amount of effort appropriate to each part of the system </a:t>
            </a:r>
            <a:br>
              <a:rPr lang="en-GB" sz="1300" dirty="0">
                <a:solidFill>
                  <a:srgbClr val="00B0F0"/>
                </a:solidFill>
              </a:rPr>
            </a:br>
            <a:r>
              <a:rPr lang="en-GB" sz="1300" dirty="0">
                <a:solidFill>
                  <a:srgbClr val="00B0F0"/>
                </a:solidFill>
              </a:rPr>
              <a:t>- Don’t design everything, some things can simply be “programmed” </a:t>
            </a:r>
            <a:br>
              <a:rPr lang="en-GB" sz="1300" dirty="0">
                <a:solidFill>
                  <a:srgbClr val="00B0F0"/>
                </a:solidFill>
              </a:rPr>
            </a:br>
            <a:r>
              <a:rPr lang="en-GB" sz="1300" dirty="0">
                <a:solidFill>
                  <a:srgbClr val="00B0F0"/>
                </a:solidFill>
              </a:rPr>
              <a:t>- Focus on parts that are technically difficult, risky, “known unknowns”</a:t>
            </a:r>
            <a:br>
              <a:rPr lang="en-GB" sz="1300" dirty="0">
                <a:solidFill>
                  <a:srgbClr val="00B0F0"/>
                </a:solidFill>
              </a:rPr>
            </a:br>
            <a:r>
              <a:rPr lang="en-GB" sz="1300" b="1" dirty="0">
                <a:solidFill>
                  <a:srgbClr val="00B0F0"/>
                </a:solidFill>
              </a:rPr>
              <a:t>2. May involve diagrams in UML  or other modelling languages</a:t>
            </a:r>
            <a:br>
              <a:rPr lang="en-GB" sz="1300" b="1" dirty="0">
                <a:solidFill>
                  <a:srgbClr val="00B0F0"/>
                </a:solidFill>
              </a:rPr>
            </a:br>
            <a:r>
              <a:rPr lang="en-GB" sz="1300" b="1" dirty="0">
                <a:solidFill>
                  <a:srgbClr val="00B0F0"/>
                </a:solidFill>
              </a:rPr>
              <a:t>3. Enables high-level analysis </a:t>
            </a:r>
            <a:br>
              <a:rPr lang="en-GB" sz="1300" dirty="0">
                <a:solidFill>
                  <a:srgbClr val="00B0F0"/>
                </a:solidFill>
              </a:rPr>
            </a:br>
            <a:r>
              <a:rPr lang="en-GB" sz="1300" dirty="0">
                <a:solidFill>
                  <a:srgbClr val="00B0F0"/>
                </a:solidFill>
              </a:rPr>
              <a:t>- For example, of performance, security, safety, reliability, … </a:t>
            </a:r>
            <a:br>
              <a:rPr lang="en-GB" sz="1300" dirty="0">
                <a:solidFill>
                  <a:srgbClr val="00B0F0"/>
                </a:solidFill>
              </a:rPr>
            </a:br>
            <a:r>
              <a:rPr lang="en-GB" sz="1300" dirty="0">
                <a:solidFill>
                  <a:srgbClr val="00B0F0"/>
                </a:solidFill>
              </a:rPr>
              <a:t>- Possibly using automated tools</a:t>
            </a:r>
            <a:br>
              <a:rPr lang="en-GB" sz="1300" dirty="0">
                <a:solidFill>
                  <a:srgbClr val="00B0F0"/>
                </a:solidFill>
              </a:rPr>
            </a:br>
            <a:r>
              <a:rPr lang="en-GB" sz="1300" b="1" dirty="0">
                <a:solidFill>
                  <a:srgbClr val="00B0F0"/>
                </a:solidFill>
              </a:rPr>
              <a:t>4. Produces sufficient understanding to start development </a:t>
            </a:r>
            <a:br>
              <a:rPr lang="en-GB" sz="1300" dirty="0">
                <a:solidFill>
                  <a:srgbClr val="00B0F0"/>
                </a:solidFill>
              </a:rPr>
            </a:br>
            <a:r>
              <a:rPr lang="en-GB" sz="1300" dirty="0">
                <a:solidFill>
                  <a:srgbClr val="00B0F0"/>
                </a:solidFill>
              </a:rPr>
              <a:t>- May need to be signed off by relevant stakeholders</a:t>
            </a:r>
          </a:p>
        </p:txBody>
      </p:sp>
    </p:spTree>
    <p:extLst>
      <p:ext uri="{BB962C8B-B14F-4D97-AF65-F5344CB8AC3E}">
        <p14:creationId xmlns:p14="http://schemas.microsoft.com/office/powerpoint/2010/main" val="6849377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2482830765"/>
              </p:ext>
            </p:extLst>
          </p:nvPr>
        </p:nvGraphicFramePr>
        <p:xfrm>
          <a:off x="0" y="1"/>
          <a:ext cx="12209160" cy="6858000"/>
        </p:xfrm>
        <a:graphic>
          <a:graphicData uri="http://schemas.openxmlformats.org/drawingml/2006/table">
            <a:tbl>
              <a:tblPr firstRow="1" bandRow="1">
                <a:tableStyleId>{5940675A-B579-460E-94D1-54222C63F5DA}</a:tableStyleId>
              </a:tblPr>
              <a:tblGrid>
                <a:gridCol w="1661160">
                  <a:extLst>
                    <a:ext uri="{9D8B030D-6E8A-4147-A177-3AD203B41FA5}">
                      <a16:colId xmlns:a16="http://schemas.microsoft.com/office/drawing/2014/main" val="1544772945"/>
                    </a:ext>
                  </a:extLst>
                </a:gridCol>
                <a:gridCol w="1800000">
                  <a:extLst>
                    <a:ext uri="{9D8B030D-6E8A-4147-A177-3AD203B41FA5}">
                      <a16:colId xmlns:a16="http://schemas.microsoft.com/office/drawing/2014/main" val="4067297927"/>
                    </a:ext>
                  </a:extLst>
                </a:gridCol>
                <a:gridCol w="1689960">
                  <a:extLst>
                    <a:ext uri="{9D8B030D-6E8A-4147-A177-3AD203B41FA5}">
                      <a16:colId xmlns:a16="http://schemas.microsoft.com/office/drawing/2014/main" val="2919699927"/>
                    </a:ext>
                  </a:extLst>
                </a:gridCol>
                <a:gridCol w="2042160">
                  <a:extLst>
                    <a:ext uri="{9D8B030D-6E8A-4147-A177-3AD203B41FA5}">
                      <a16:colId xmlns:a16="http://schemas.microsoft.com/office/drawing/2014/main" val="456232642"/>
                    </a:ext>
                  </a:extLst>
                </a:gridCol>
                <a:gridCol w="5015880">
                  <a:extLst>
                    <a:ext uri="{9D8B030D-6E8A-4147-A177-3AD203B41FA5}">
                      <a16:colId xmlns:a16="http://schemas.microsoft.com/office/drawing/2014/main" val="1043321868"/>
                    </a:ext>
                  </a:extLst>
                </a:gridCol>
              </a:tblGrid>
              <a:tr h="0">
                <a:tc>
                  <a:txBody>
                    <a:bodyPr/>
                    <a:lstStyle/>
                    <a:p>
                      <a:r>
                        <a:rPr lang="en-GB" sz="1200" b="1" dirty="0"/>
                        <a:t>Name</a:t>
                      </a:r>
                    </a:p>
                  </a:txBody>
                  <a:tcPr/>
                </a:tc>
                <a:tc>
                  <a:txBody>
                    <a:bodyPr/>
                    <a:lstStyle/>
                    <a:p>
                      <a:r>
                        <a:rPr lang="en-GB" sz="1200" b="1" dirty="0"/>
                        <a:t>Syntax</a:t>
                      </a:r>
                    </a:p>
                  </a:txBody>
                  <a:tcPr/>
                </a:tc>
                <a:tc gridSpan="3">
                  <a:txBody>
                    <a:bodyPr/>
                    <a:lstStyle/>
                    <a:p>
                      <a:r>
                        <a:rPr lang="en-GB" sz="1200" b="1" dirty="0"/>
                        <a:t>Description</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567819982"/>
                  </a:ext>
                </a:extLst>
              </a:tr>
              <a:tr h="1614996">
                <a:tc>
                  <a:txBody>
                    <a:bodyPr/>
                    <a:lstStyle/>
                    <a:p>
                      <a:r>
                        <a:rPr lang="en-GB" b="1" dirty="0"/>
                        <a:t>Lifeline</a:t>
                      </a:r>
                    </a:p>
                  </a:txBody>
                  <a:tcPr/>
                </a:tc>
                <a:tc>
                  <a:txBody>
                    <a:bodyPr/>
                    <a:lstStyle/>
                    <a:p>
                      <a:endParaRPr lang="en-GB" dirty="0"/>
                    </a:p>
                  </a:txBody>
                  <a:tcPr/>
                </a:tc>
                <a:tc gridSpan="2">
                  <a:txBody>
                    <a:bodyPr/>
                    <a:lstStyle/>
                    <a:p>
                      <a:r>
                        <a:rPr lang="en-GB" b="1" dirty="0"/>
                        <a:t>Interaction partners involved in the communication</a:t>
                      </a:r>
                      <a:br>
                        <a:rPr lang="en-GB" b="1" dirty="0"/>
                      </a:br>
                      <a:r>
                        <a:rPr lang="en-GB" b="0" dirty="0"/>
                        <a:t>Body of the lifeline </a:t>
                      </a:r>
                      <a:br>
                        <a:rPr lang="en-GB" b="0" dirty="0"/>
                      </a:br>
                      <a:r>
                        <a:rPr lang="en-GB" b="0" dirty="0"/>
                        <a:t>• Vertical, usually dashed line </a:t>
                      </a:r>
                      <a:br>
                        <a:rPr lang="en-GB" b="0" dirty="0"/>
                      </a:br>
                      <a:r>
                        <a:rPr lang="en-GB" b="0" dirty="0"/>
                        <a:t>• Represents the lifetime of the object associated with it</a:t>
                      </a:r>
                    </a:p>
                  </a:txBody>
                  <a:tcPr/>
                </a:tc>
                <a:tc hMerge="1">
                  <a:txBody>
                    <a:bodyPr/>
                    <a:lstStyle/>
                    <a:p>
                      <a:endParaRPr lang="en-GB" b="0" dirty="0"/>
                    </a:p>
                  </a:txBody>
                  <a:tcPr/>
                </a:tc>
                <a:tc>
                  <a:txBody>
                    <a:bodyPr/>
                    <a:lstStyle/>
                    <a:p>
                      <a:r>
                        <a:rPr lang="en-GB" b="1" dirty="0"/>
                        <a:t>• Interaction partners are depicted as lifelines</a:t>
                      </a:r>
                    </a:p>
                    <a:p>
                      <a:r>
                        <a:rPr lang="en-GB" dirty="0"/>
                        <a:t>Head of the lifeline </a:t>
                      </a:r>
                      <a:br>
                        <a:rPr lang="en-GB" dirty="0"/>
                      </a:br>
                      <a:r>
                        <a:rPr lang="en-GB" dirty="0"/>
                        <a:t>• Rectangle that contains the expression </a:t>
                      </a:r>
                      <a:r>
                        <a:rPr lang="en-GB" dirty="0" err="1"/>
                        <a:t>roleName:Class</a:t>
                      </a:r>
                      <a:r>
                        <a:rPr lang="en-GB" dirty="0"/>
                        <a:t> </a:t>
                      </a:r>
                      <a:br>
                        <a:rPr lang="en-GB" dirty="0"/>
                      </a:br>
                      <a:r>
                        <a:rPr lang="en-GB" dirty="0"/>
                        <a:t>• Roles are a more general concept than objects </a:t>
                      </a:r>
                      <a:br>
                        <a:rPr lang="en-GB" dirty="0"/>
                      </a:br>
                      <a:r>
                        <a:rPr lang="en-GB" dirty="0"/>
                        <a:t>• Object can take on different roles over its lifetime</a:t>
                      </a:r>
                    </a:p>
                  </a:txBody>
                  <a:tcPr/>
                </a:tc>
                <a:extLst>
                  <a:ext uri="{0D108BD9-81ED-4DB2-BD59-A6C34878D82A}">
                    <a16:rowId xmlns:a16="http://schemas.microsoft.com/office/drawing/2014/main" val="2044650479"/>
                  </a:ext>
                </a:extLst>
              </a:tr>
              <a:tr h="0">
                <a:tc>
                  <a:txBody>
                    <a:bodyPr/>
                    <a:lstStyle/>
                    <a:p>
                      <a:r>
                        <a:rPr lang="en-GB" b="1" dirty="0"/>
                        <a:t>Creation event</a:t>
                      </a:r>
                    </a:p>
                  </a:txBody>
                  <a:tcPr/>
                </a:tc>
                <a:tc>
                  <a:txBody>
                    <a:bodyPr/>
                    <a:lstStyle/>
                    <a:p>
                      <a:endParaRPr lang="en-GB" dirty="0"/>
                    </a:p>
                  </a:txBody>
                  <a:tcPr/>
                </a:tc>
                <a:tc>
                  <a:txBody>
                    <a:bodyPr/>
                    <a:lstStyle/>
                    <a:p>
                      <a:r>
                        <a:rPr lang="en-GB" b="1" dirty="0"/>
                        <a:t>Object creation </a:t>
                      </a:r>
                      <a:br>
                        <a:rPr lang="en-GB" b="0" dirty="0"/>
                      </a:br>
                      <a:r>
                        <a:rPr lang="en-GB" b="0" dirty="0"/>
                        <a:t>• Dashed arrow</a:t>
                      </a:r>
                    </a:p>
                  </a:txBody>
                  <a:tcPr>
                    <a:lnR w="12700" cap="flat" cmpd="sng" algn="ctr">
                      <a:noFill/>
                      <a:prstDash val="solid"/>
                      <a:round/>
                      <a:headEnd type="none" w="med" len="med"/>
                      <a:tailEnd type="none" w="med" len="med"/>
                    </a:lnR>
                  </a:tcPr>
                </a:tc>
                <a:tc gridSpan="2">
                  <a:txBody>
                    <a:bodyPr/>
                    <a:lstStyle/>
                    <a:p>
                      <a:r>
                        <a:rPr lang="en-GB" b="0" dirty="0"/>
                        <a:t>• Arrowhead points to the head of the lifeline of the object to be created </a:t>
                      </a:r>
                      <a:br>
                        <a:rPr lang="en-GB" b="0" dirty="0"/>
                      </a:br>
                      <a:r>
                        <a:rPr lang="en-GB" b="0" dirty="0"/>
                        <a:t>• Keyword new</a:t>
                      </a:r>
                      <a:endParaRPr lang="en-GB" dirty="0"/>
                    </a:p>
                  </a:txBody>
                  <a:tcPr>
                    <a:lnL w="12700" cap="flat" cmpd="sng" algn="ctr">
                      <a:noFill/>
                      <a:prstDash val="solid"/>
                      <a:round/>
                      <a:headEnd type="none" w="med" len="med"/>
                      <a:tailEnd type="none" w="med" len="med"/>
                    </a:lnL>
                  </a:tcPr>
                </a:tc>
                <a:tc hMerge="1">
                  <a:txBody>
                    <a:bodyPr/>
                    <a:lstStyle/>
                    <a:p>
                      <a:endParaRPr lang="en-GB"/>
                    </a:p>
                  </a:txBody>
                  <a:tcPr/>
                </a:tc>
                <a:extLst>
                  <a:ext uri="{0D108BD9-81ED-4DB2-BD59-A6C34878D82A}">
                    <a16:rowId xmlns:a16="http://schemas.microsoft.com/office/drawing/2014/main" val="2972221837"/>
                  </a:ext>
                </a:extLst>
              </a:tr>
              <a:tr h="0">
                <a:tc>
                  <a:txBody>
                    <a:bodyPr/>
                    <a:lstStyle/>
                    <a:p>
                      <a:r>
                        <a:rPr lang="en-GB" b="1" dirty="0"/>
                        <a:t>Destruction event</a:t>
                      </a:r>
                    </a:p>
                  </a:txBody>
                  <a:tcPr/>
                </a:tc>
                <a:tc>
                  <a:txBody>
                    <a:bodyPr/>
                    <a:lstStyle/>
                    <a:p>
                      <a:endParaRPr lang="en-GB" dirty="0"/>
                    </a:p>
                  </a:txBody>
                  <a:tcPr/>
                </a:tc>
                <a:tc gridSpan="3">
                  <a:txBody>
                    <a:bodyPr/>
                    <a:lstStyle/>
                    <a:p>
                      <a:r>
                        <a:rPr lang="en-GB" b="1" dirty="0"/>
                        <a:t>Time at which an interaction partner ceases to exist</a:t>
                      </a:r>
                      <a:br>
                        <a:rPr lang="en-GB" b="1" dirty="0"/>
                      </a:br>
                      <a:r>
                        <a:rPr lang="en-GB" b="0" dirty="0"/>
                        <a:t>• Object is deleted • Large cross (×)at the end of the lifeline</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0515551"/>
                  </a:ext>
                </a:extLst>
              </a:tr>
              <a:tr h="594998">
                <a:tc>
                  <a:txBody>
                    <a:bodyPr/>
                    <a:lstStyle/>
                    <a:p>
                      <a:r>
                        <a:rPr lang="en-GB" b="1" dirty="0"/>
                        <a:t>Time consuming message</a:t>
                      </a:r>
                    </a:p>
                  </a:txBody>
                  <a:tcPr/>
                </a:tc>
                <a:tc>
                  <a:txBody>
                    <a:bodyPr/>
                    <a:lstStyle/>
                    <a:p>
                      <a:endParaRPr lang="en-GB" dirty="0"/>
                    </a:p>
                  </a:txBody>
                  <a:tcPr/>
                </a:tc>
                <a:tc gridSpan="3">
                  <a:txBody>
                    <a:bodyPr/>
                    <a:lstStyle/>
                    <a:p>
                      <a:r>
                        <a:rPr lang="en-GB" dirty="0"/>
                        <a:t>• "Message with duration" </a:t>
                      </a:r>
                      <a:br>
                        <a:rPr lang="en-GB" dirty="0"/>
                      </a:br>
                      <a:r>
                        <a:rPr lang="en-GB" dirty="0"/>
                        <a:t>• Usually messages are assumed to be transmitted without any loss of time </a:t>
                      </a:r>
                      <a:br>
                        <a:rPr lang="en-GB" dirty="0"/>
                      </a:br>
                      <a:r>
                        <a:rPr lang="en-GB" dirty="0"/>
                        <a:t>• Express that time elapses between the sending and the receipt of a message</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22532209"/>
                  </a:ext>
                </a:extLst>
              </a:tr>
              <a:tr h="594998">
                <a:tc>
                  <a:txBody>
                    <a:bodyPr/>
                    <a:lstStyle/>
                    <a:p>
                      <a:r>
                        <a:rPr lang="en-GB" b="1" dirty="0"/>
                        <a:t>Synchronous message</a:t>
                      </a:r>
                    </a:p>
                  </a:txBody>
                  <a:tcPr/>
                </a:tc>
                <a:tc>
                  <a:txBody>
                    <a:bodyPr/>
                    <a:lstStyle/>
                    <a:p>
                      <a:endParaRPr lang="en-GB" dirty="0"/>
                    </a:p>
                  </a:txBody>
                  <a:tcPr/>
                </a:tc>
                <a:tc gridSpan="3">
                  <a:txBody>
                    <a:bodyPr/>
                    <a:lstStyle/>
                    <a:p>
                      <a:r>
                        <a:rPr lang="en-GB" b="1" dirty="0"/>
                        <a:t>Sender waits for a response message</a:t>
                      </a:r>
                      <a:br>
                        <a:rPr lang="en-GB" dirty="0"/>
                      </a:br>
                      <a:r>
                        <a:rPr lang="en-GB" dirty="0"/>
                        <a:t>Syntax of message name: </a:t>
                      </a:r>
                      <a:r>
                        <a:rPr lang="en-GB" dirty="0" err="1"/>
                        <a:t>msg</a:t>
                      </a:r>
                      <a:r>
                        <a:rPr lang="en-GB" dirty="0"/>
                        <a:t>(par1,par2)</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845889090"/>
                  </a:ext>
                </a:extLst>
              </a:tr>
              <a:tr h="594998">
                <a:tc>
                  <a:txBody>
                    <a:bodyPr/>
                    <a:lstStyle/>
                    <a:p>
                      <a:r>
                        <a:rPr lang="en-GB" b="1" dirty="0"/>
                        <a:t>Response message</a:t>
                      </a:r>
                    </a:p>
                  </a:txBody>
                  <a:tcPr/>
                </a:tc>
                <a:tc>
                  <a:txBody>
                    <a:bodyPr/>
                    <a:lstStyle/>
                    <a:p>
                      <a:endParaRPr lang="en-GB" dirty="0"/>
                    </a:p>
                  </a:txBody>
                  <a:tcPr/>
                </a:tc>
                <a:tc gridSpan="3">
                  <a:txBody>
                    <a:bodyPr/>
                    <a:lstStyle/>
                    <a:p>
                      <a:r>
                        <a:rPr lang="en-GB" b="1" dirty="0"/>
                        <a:t>Response to a synchronous message</a:t>
                      </a:r>
                      <a:br>
                        <a:rPr lang="en-GB" dirty="0"/>
                      </a:br>
                      <a:r>
                        <a:rPr lang="en-GB" dirty="0"/>
                        <a:t>May be omitted if content and location are obvious • Syntax: </a:t>
                      </a:r>
                      <a:r>
                        <a:rPr lang="en-GB" dirty="0" err="1"/>
                        <a:t>att</a:t>
                      </a:r>
                      <a:r>
                        <a:rPr lang="en-GB" dirty="0"/>
                        <a:t>=</a:t>
                      </a:r>
                      <a:r>
                        <a:rPr lang="en-GB" dirty="0" err="1"/>
                        <a:t>msg</a:t>
                      </a:r>
                      <a:r>
                        <a:rPr lang="en-GB" dirty="0"/>
                        <a:t>(par1,par2):</a:t>
                      </a:r>
                      <a:r>
                        <a:rPr lang="en-GB" dirty="0" err="1"/>
                        <a:t>val</a:t>
                      </a:r>
                      <a:endParaRPr lang="en-GB" dirty="0"/>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78818558"/>
                  </a:ext>
                </a:extLst>
              </a:tr>
              <a:tr h="428661">
                <a:tc>
                  <a:txBody>
                    <a:bodyPr/>
                    <a:lstStyle/>
                    <a:p>
                      <a:r>
                        <a:rPr lang="en-GB" b="1" dirty="0"/>
                        <a:t>Asynchronous communication</a:t>
                      </a:r>
                    </a:p>
                  </a:txBody>
                  <a:tcPr/>
                </a:tc>
                <a:tc>
                  <a:txBody>
                    <a:bodyPr/>
                    <a:lstStyle/>
                    <a:p>
                      <a:endParaRPr lang="en-GB" dirty="0"/>
                    </a:p>
                  </a:txBody>
                  <a:tcPr/>
                </a:tc>
                <a:tc gridSpan="3">
                  <a:txBody>
                    <a:bodyPr/>
                    <a:lstStyle/>
                    <a:p>
                      <a:r>
                        <a:rPr lang="en-GB" b="1" dirty="0"/>
                        <a:t>Sender continues its own work after sending the asynchronous message</a:t>
                      </a:r>
                      <a:br>
                        <a:rPr lang="en-GB" b="1" dirty="0"/>
                      </a:br>
                      <a:r>
                        <a:rPr lang="en-GB" dirty="0"/>
                        <a:t>Syntax of message name: </a:t>
                      </a:r>
                      <a:r>
                        <a:rPr lang="en-GB" dirty="0" err="1"/>
                        <a:t>msg</a:t>
                      </a:r>
                      <a:r>
                        <a:rPr lang="en-GB" dirty="0"/>
                        <a:t>(par1,par2) </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239316909"/>
                  </a:ext>
                </a:extLst>
              </a:tr>
              <a:tr h="167639">
                <a:tc>
                  <a:txBody>
                    <a:bodyPr/>
                    <a:lstStyle/>
                    <a:p>
                      <a:r>
                        <a:rPr lang="en-GB" b="1" dirty="0"/>
                        <a:t>Lost message</a:t>
                      </a:r>
                    </a:p>
                  </a:txBody>
                  <a:tcPr/>
                </a:tc>
                <a:tc>
                  <a:txBody>
                    <a:bodyPr/>
                    <a:lstStyle/>
                    <a:p>
                      <a:endParaRPr lang="en-GB" dirty="0"/>
                    </a:p>
                  </a:txBody>
                  <a:tcPr/>
                </a:tc>
                <a:tc gridSpan="3">
                  <a:txBody>
                    <a:bodyPr/>
                    <a:lstStyle/>
                    <a:p>
                      <a:r>
                        <a:rPr lang="en-GB" dirty="0"/>
                        <a:t>Message to an irrelevant unknown or receiver</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01844311"/>
                  </a:ext>
                </a:extLst>
              </a:tr>
              <a:tr h="0">
                <a:tc>
                  <a:txBody>
                    <a:bodyPr/>
                    <a:lstStyle/>
                    <a:p>
                      <a:r>
                        <a:rPr lang="en-GB" b="1" dirty="0"/>
                        <a:t>Found message</a:t>
                      </a:r>
                    </a:p>
                  </a:txBody>
                  <a:tcPr/>
                </a:tc>
                <a:tc>
                  <a:txBody>
                    <a:bodyPr/>
                    <a:lstStyle/>
                    <a:p>
                      <a:endParaRPr lang="en-GB" dirty="0"/>
                    </a:p>
                  </a:txBody>
                  <a:tcPr/>
                </a:tc>
                <a:tc gridSpan="3">
                  <a:txBody>
                    <a:bodyPr/>
                    <a:lstStyle/>
                    <a:p>
                      <a:r>
                        <a:rPr lang="en-GB" dirty="0"/>
                        <a:t>Message from an irrelevant or unknown sender</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116040229"/>
                  </a:ext>
                </a:extLst>
              </a:tr>
            </a:tbl>
          </a:graphicData>
        </a:graphic>
      </p:graphicFrame>
      <p:pic>
        <p:nvPicPr>
          <p:cNvPr id="2" name="Picture 1">
            <a:extLst>
              <a:ext uri="{FF2B5EF4-FFF2-40B4-BE49-F238E27FC236}">
                <a16:creationId xmlns:a16="http://schemas.microsoft.com/office/drawing/2014/main" id="{808AD2AE-B341-499E-B987-B5F30069C698}"/>
              </a:ext>
            </a:extLst>
          </p:cNvPr>
          <p:cNvPicPr>
            <a:picLocks noChangeAspect="1"/>
          </p:cNvPicPr>
          <p:nvPr/>
        </p:nvPicPr>
        <p:blipFill rotWithShape="1">
          <a:blip r:embed="rId2"/>
          <a:srcRect l="37608" t="25496" r="54240" b="60198"/>
          <a:stretch/>
        </p:blipFill>
        <p:spPr>
          <a:xfrm>
            <a:off x="1683018" y="386393"/>
            <a:ext cx="1378226" cy="1359851"/>
          </a:xfrm>
          <a:prstGeom prst="rect">
            <a:avLst/>
          </a:prstGeom>
        </p:spPr>
      </p:pic>
      <p:pic>
        <p:nvPicPr>
          <p:cNvPr id="5" name="Picture 4">
            <a:extLst>
              <a:ext uri="{FF2B5EF4-FFF2-40B4-BE49-F238E27FC236}">
                <a16:creationId xmlns:a16="http://schemas.microsoft.com/office/drawing/2014/main" id="{7DC2868B-2552-463C-A514-636388B3E14B}"/>
              </a:ext>
            </a:extLst>
          </p:cNvPr>
          <p:cNvPicPr>
            <a:picLocks noChangeAspect="1"/>
          </p:cNvPicPr>
          <p:nvPr/>
        </p:nvPicPr>
        <p:blipFill rotWithShape="1">
          <a:blip r:embed="rId2"/>
          <a:srcRect l="39076" t="44538" r="55707" b="40575"/>
          <a:stretch/>
        </p:blipFill>
        <p:spPr>
          <a:xfrm>
            <a:off x="2752153" y="2295067"/>
            <a:ext cx="681150" cy="1092676"/>
          </a:xfrm>
          <a:prstGeom prst="rect">
            <a:avLst/>
          </a:prstGeom>
        </p:spPr>
      </p:pic>
      <p:pic>
        <p:nvPicPr>
          <p:cNvPr id="7" name="Picture 6">
            <a:extLst>
              <a:ext uri="{FF2B5EF4-FFF2-40B4-BE49-F238E27FC236}">
                <a16:creationId xmlns:a16="http://schemas.microsoft.com/office/drawing/2014/main" id="{46F3691B-AABF-44BA-BE11-844A4B9AB55C}"/>
              </a:ext>
            </a:extLst>
          </p:cNvPr>
          <p:cNvPicPr>
            <a:picLocks noChangeAspect="1"/>
          </p:cNvPicPr>
          <p:nvPr/>
        </p:nvPicPr>
        <p:blipFill rotWithShape="1">
          <a:blip r:embed="rId3"/>
          <a:srcRect l="35924" t="23658" r="52772" b="67893"/>
          <a:stretch/>
        </p:blipFill>
        <p:spPr>
          <a:xfrm>
            <a:off x="1788611" y="4220496"/>
            <a:ext cx="1378226" cy="579120"/>
          </a:xfrm>
          <a:prstGeom prst="rect">
            <a:avLst/>
          </a:prstGeom>
        </p:spPr>
      </p:pic>
      <p:pic>
        <p:nvPicPr>
          <p:cNvPr id="18" name="Picture 17">
            <a:extLst>
              <a:ext uri="{FF2B5EF4-FFF2-40B4-BE49-F238E27FC236}">
                <a16:creationId xmlns:a16="http://schemas.microsoft.com/office/drawing/2014/main" id="{CF6EC6AA-6982-48CE-B48B-E631AB9FB2DE}"/>
              </a:ext>
            </a:extLst>
          </p:cNvPr>
          <p:cNvPicPr>
            <a:picLocks noChangeAspect="1"/>
          </p:cNvPicPr>
          <p:nvPr/>
        </p:nvPicPr>
        <p:blipFill rotWithShape="1">
          <a:blip r:embed="rId3"/>
          <a:srcRect l="35924" t="71663" r="52772" b="19888"/>
          <a:stretch/>
        </p:blipFill>
        <p:spPr>
          <a:xfrm>
            <a:off x="10231281" y="6136242"/>
            <a:ext cx="1580814" cy="664247"/>
          </a:xfrm>
          <a:prstGeom prst="rect">
            <a:avLst/>
          </a:prstGeom>
        </p:spPr>
      </p:pic>
      <p:pic>
        <p:nvPicPr>
          <p:cNvPr id="8" name="Picture 7">
            <a:extLst>
              <a:ext uri="{FF2B5EF4-FFF2-40B4-BE49-F238E27FC236}">
                <a16:creationId xmlns:a16="http://schemas.microsoft.com/office/drawing/2014/main" id="{8B05FF52-699D-473F-A50B-355CB2BE3002}"/>
              </a:ext>
            </a:extLst>
          </p:cNvPr>
          <p:cNvPicPr>
            <a:picLocks noChangeAspect="1"/>
          </p:cNvPicPr>
          <p:nvPr/>
        </p:nvPicPr>
        <p:blipFill rotWithShape="1">
          <a:blip r:embed="rId3"/>
          <a:srcRect l="35924" t="46526" r="52772" b="45025"/>
          <a:stretch/>
        </p:blipFill>
        <p:spPr>
          <a:xfrm>
            <a:off x="1788611" y="5506521"/>
            <a:ext cx="1378226" cy="579120"/>
          </a:xfrm>
          <a:prstGeom prst="rect">
            <a:avLst/>
          </a:prstGeom>
        </p:spPr>
      </p:pic>
      <p:pic>
        <p:nvPicPr>
          <p:cNvPr id="9" name="Picture 8">
            <a:extLst>
              <a:ext uri="{FF2B5EF4-FFF2-40B4-BE49-F238E27FC236}">
                <a16:creationId xmlns:a16="http://schemas.microsoft.com/office/drawing/2014/main" id="{2E7ADA99-F501-4F7C-95CF-DDA64B9936C0}"/>
              </a:ext>
            </a:extLst>
          </p:cNvPr>
          <p:cNvPicPr>
            <a:picLocks noChangeAspect="1"/>
          </p:cNvPicPr>
          <p:nvPr/>
        </p:nvPicPr>
        <p:blipFill rotWithShape="1">
          <a:blip r:embed="rId3"/>
          <a:srcRect l="35924" t="32963" r="52772" b="58588"/>
          <a:stretch/>
        </p:blipFill>
        <p:spPr>
          <a:xfrm>
            <a:off x="1773716" y="4870094"/>
            <a:ext cx="1378226" cy="579120"/>
          </a:xfrm>
          <a:prstGeom prst="rect">
            <a:avLst/>
          </a:prstGeom>
        </p:spPr>
      </p:pic>
      <p:pic>
        <p:nvPicPr>
          <p:cNvPr id="10" name="Picture 9">
            <a:extLst>
              <a:ext uri="{FF2B5EF4-FFF2-40B4-BE49-F238E27FC236}">
                <a16:creationId xmlns:a16="http://schemas.microsoft.com/office/drawing/2014/main" id="{BEC9A68A-7C15-4A75-9264-C3002445326D}"/>
              </a:ext>
            </a:extLst>
          </p:cNvPr>
          <p:cNvPicPr>
            <a:picLocks noChangeAspect="1"/>
          </p:cNvPicPr>
          <p:nvPr/>
        </p:nvPicPr>
        <p:blipFill rotWithShape="1">
          <a:blip r:embed="rId3"/>
          <a:srcRect l="35924" t="60410" r="52772" b="31141"/>
          <a:stretch/>
        </p:blipFill>
        <p:spPr>
          <a:xfrm>
            <a:off x="1752189" y="6179210"/>
            <a:ext cx="1580818" cy="664247"/>
          </a:xfrm>
          <a:prstGeom prst="rect">
            <a:avLst/>
          </a:prstGeom>
        </p:spPr>
      </p:pic>
      <p:pic>
        <p:nvPicPr>
          <p:cNvPr id="3" name="Picture 2">
            <a:extLst>
              <a:ext uri="{FF2B5EF4-FFF2-40B4-BE49-F238E27FC236}">
                <a16:creationId xmlns:a16="http://schemas.microsoft.com/office/drawing/2014/main" id="{7C70EE31-4F1A-4EEA-AF14-1E237B04ACDB}"/>
              </a:ext>
            </a:extLst>
          </p:cNvPr>
          <p:cNvPicPr>
            <a:picLocks noChangeAspect="1"/>
          </p:cNvPicPr>
          <p:nvPr/>
        </p:nvPicPr>
        <p:blipFill rotWithShape="1">
          <a:blip r:embed="rId4"/>
          <a:srcRect l="65250" t="33325" r="22125" b="47110"/>
          <a:stretch/>
        </p:blipFill>
        <p:spPr>
          <a:xfrm>
            <a:off x="1699746" y="1865463"/>
            <a:ext cx="986137" cy="859209"/>
          </a:xfrm>
          <a:prstGeom prst="rect">
            <a:avLst/>
          </a:prstGeom>
        </p:spPr>
      </p:pic>
      <p:pic>
        <p:nvPicPr>
          <p:cNvPr id="11" name="Picture 10">
            <a:extLst>
              <a:ext uri="{FF2B5EF4-FFF2-40B4-BE49-F238E27FC236}">
                <a16:creationId xmlns:a16="http://schemas.microsoft.com/office/drawing/2014/main" id="{CA268D46-CAF3-49F2-89C5-352C70203722}"/>
              </a:ext>
            </a:extLst>
          </p:cNvPr>
          <p:cNvPicPr>
            <a:picLocks noChangeAspect="1"/>
          </p:cNvPicPr>
          <p:nvPr/>
        </p:nvPicPr>
        <p:blipFill rotWithShape="1">
          <a:blip r:embed="rId5"/>
          <a:srcRect l="37375" t="62006" r="56125" b="27989"/>
          <a:stretch/>
        </p:blipFill>
        <p:spPr>
          <a:xfrm>
            <a:off x="1984656" y="3309218"/>
            <a:ext cx="986136" cy="853387"/>
          </a:xfrm>
          <a:prstGeom prst="rect">
            <a:avLst/>
          </a:prstGeom>
        </p:spPr>
      </p:pic>
    </p:spTree>
    <p:extLst>
      <p:ext uri="{BB962C8B-B14F-4D97-AF65-F5344CB8AC3E}">
        <p14:creationId xmlns:p14="http://schemas.microsoft.com/office/powerpoint/2010/main" val="1884833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1189731037"/>
              </p:ext>
            </p:extLst>
          </p:nvPr>
        </p:nvGraphicFramePr>
        <p:xfrm>
          <a:off x="0" y="1"/>
          <a:ext cx="12192001" cy="6857999"/>
        </p:xfrm>
        <a:graphic>
          <a:graphicData uri="http://schemas.openxmlformats.org/drawingml/2006/table">
            <a:tbl>
              <a:tblPr firstRow="1" bandRow="1">
                <a:tableStyleId>{5940675A-B579-460E-94D1-54222C63F5DA}</a:tableStyleId>
              </a:tblPr>
              <a:tblGrid>
                <a:gridCol w="1159727">
                  <a:extLst>
                    <a:ext uri="{9D8B030D-6E8A-4147-A177-3AD203B41FA5}">
                      <a16:colId xmlns:a16="http://schemas.microsoft.com/office/drawing/2014/main" val="1544772945"/>
                    </a:ext>
                  </a:extLst>
                </a:gridCol>
                <a:gridCol w="1174040">
                  <a:extLst>
                    <a:ext uri="{9D8B030D-6E8A-4147-A177-3AD203B41FA5}">
                      <a16:colId xmlns:a16="http://schemas.microsoft.com/office/drawing/2014/main" val="43668074"/>
                    </a:ext>
                  </a:extLst>
                </a:gridCol>
                <a:gridCol w="722254">
                  <a:extLst>
                    <a:ext uri="{9D8B030D-6E8A-4147-A177-3AD203B41FA5}">
                      <a16:colId xmlns:a16="http://schemas.microsoft.com/office/drawing/2014/main" val="4067297927"/>
                    </a:ext>
                  </a:extLst>
                </a:gridCol>
                <a:gridCol w="3031958">
                  <a:extLst>
                    <a:ext uri="{9D8B030D-6E8A-4147-A177-3AD203B41FA5}">
                      <a16:colId xmlns:a16="http://schemas.microsoft.com/office/drawing/2014/main" val="2919699927"/>
                    </a:ext>
                  </a:extLst>
                </a:gridCol>
                <a:gridCol w="6104022">
                  <a:extLst>
                    <a:ext uri="{9D8B030D-6E8A-4147-A177-3AD203B41FA5}">
                      <a16:colId xmlns:a16="http://schemas.microsoft.com/office/drawing/2014/main" val="117906532"/>
                    </a:ext>
                  </a:extLst>
                </a:gridCol>
              </a:tblGrid>
              <a:tr h="703588">
                <a:tc>
                  <a:txBody>
                    <a:bodyPr/>
                    <a:lstStyle/>
                    <a:p>
                      <a:endParaRPr lang="en-GB" b="1" dirty="0"/>
                    </a:p>
                  </a:txBody>
                  <a:tcPr/>
                </a:tc>
                <a:tc>
                  <a:txBody>
                    <a:bodyPr/>
                    <a:lstStyle/>
                    <a:p>
                      <a:r>
                        <a:rPr lang="en-GB" b="1" dirty="0"/>
                        <a:t>Operator</a:t>
                      </a:r>
                    </a:p>
                  </a:txBody>
                  <a:tcPr/>
                </a:tc>
                <a:tc>
                  <a:txBody>
                    <a:bodyPr/>
                    <a:lstStyle/>
                    <a:p>
                      <a:r>
                        <a:rPr lang="en-GB" b="1" dirty="0"/>
                        <a:t>Syntax</a:t>
                      </a:r>
                    </a:p>
                  </a:txBody>
                  <a:tcPr/>
                </a:tc>
                <a:tc gridSpan="2">
                  <a:txBody>
                    <a:bodyPr/>
                    <a:lstStyle/>
                    <a:p>
                      <a:r>
                        <a:rPr lang="en-GB" b="1" dirty="0"/>
                        <a:t>Purpose</a:t>
                      </a:r>
                    </a:p>
                  </a:txBody>
                  <a:tcPr/>
                </a:tc>
                <a:tc hMerge="1">
                  <a:txBody>
                    <a:bodyPr/>
                    <a:lstStyle/>
                    <a:p>
                      <a:endParaRPr lang="en-GB"/>
                    </a:p>
                  </a:txBody>
                  <a:tcPr/>
                </a:tc>
                <a:extLst>
                  <a:ext uri="{0D108BD9-81ED-4DB2-BD59-A6C34878D82A}">
                    <a16:rowId xmlns:a16="http://schemas.microsoft.com/office/drawing/2014/main" val="3567819982"/>
                  </a:ext>
                </a:extLst>
              </a:tr>
              <a:tr h="642998">
                <a:tc>
                  <a:txBody>
                    <a:bodyPr/>
                    <a:lstStyle/>
                    <a:p>
                      <a:r>
                        <a:rPr lang="en-GB" b="1" dirty="0"/>
                        <a:t>Combined fragment</a:t>
                      </a:r>
                    </a:p>
                  </a:txBody>
                  <a:tcPr/>
                </a:tc>
                <a:tc>
                  <a:txBody>
                    <a:bodyPr/>
                    <a:lstStyle/>
                    <a:p>
                      <a:r>
                        <a:rPr lang="en-GB" dirty="0"/>
                        <a:t>Controls constructs</a:t>
                      </a:r>
                      <a:endParaRPr lang="en-GB" b="1" dirty="0"/>
                    </a:p>
                  </a:txBody>
                  <a:tcPr/>
                </a:tc>
                <a:tc>
                  <a:txBody>
                    <a:bodyPr/>
                    <a:lstStyle/>
                    <a:p>
                      <a:endParaRPr lang="en-GB" dirty="0"/>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 Model various control structures </a:t>
                      </a:r>
                      <a:br>
                        <a:rPr lang="en-GB" b="0" dirty="0"/>
                      </a:br>
                      <a:r>
                        <a:rPr lang="en-GB" b="0" dirty="0"/>
                        <a:t>• 12 predefined types of operators</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txBody>
                  <a:tcPr/>
                </a:tc>
                <a:extLst>
                  <a:ext uri="{0D108BD9-81ED-4DB2-BD59-A6C34878D82A}">
                    <a16:rowId xmlns:a16="http://schemas.microsoft.com/office/drawing/2014/main" val="2422532209"/>
                  </a:ext>
                </a:extLst>
              </a:tr>
              <a:tr h="1745281">
                <a:tc rowSpan="3">
                  <a:txBody>
                    <a:bodyPr/>
                    <a:lstStyle/>
                    <a:p>
                      <a:r>
                        <a:rPr lang="en-GB" b="1" dirty="0"/>
                        <a:t>Branches &amp; loops</a:t>
                      </a:r>
                    </a:p>
                  </a:txBody>
                  <a:tcPr vert="vert270"/>
                </a:tc>
                <a:tc>
                  <a:txBody>
                    <a:bodyPr/>
                    <a:lstStyle/>
                    <a:p>
                      <a:r>
                        <a:rPr lang="en-GB" b="1" dirty="0"/>
                        <a:t>alt - Alternative interaction</a:t>
                      </a:r>
                    </a:p>
                  </a:txBody>
                  <a:tcPr vert="vert270"/>
                </a:tc>
                <a:tc>
                  <a:txBody>
                    <a:bodyPr/>
                    <a:lstStyle/>
                    <a:p>
                      <a:endParaRPr lang="en-GB" dirty="0"/>
                    </a:p>
                  </a:txBody>
                  <a:tcPr/>
                </a:tc>
                <a:tc>
                  <a:txBody>
                    <a:bodyPr/>
                    <a:lstStyle/>
                    <a:p>
                      <a:r>
                        <a:rPr lang="en-GB" dirty="0"/>
                        <a:t>• To model alternative sequences </a:t>
                      </a:r>
                      <a:br>
                        <a:rPr lang="en-GB" dirty="0"/>
                      </a:br>
                      <a:r>
                        <a:rPr lang="en-GB" dirty="0"/>
                        <a:t>• Similar to switch statement in Java </a:t>
                      </a:r>
                      <a:br>
                        <a:rPr lang="en-GB" dirty="0"/>
                      </a:br>
                      <a:r>
                        <a:rPr lang="en-GB" dirty="0"/>
                        <a:t>• Guards are used to select the one path to be executed </a:t>
                      </a:r>
                    </a:p>
                  </a:txBody>
                  <a:tcPr/>
                </a:tc>
                <a:tc>
                  <a:txBody>
                    <a:bodyPr/>
                    <a:lstStyle/>
                    <a:p>
                      <a:r>
                        <a:rPr lang="en-GB" dirty="0"/>
                        <a:t>• Guards </a:t>
                      </a:r>
                      <a:br>
                        <a:rPr lang="en-GB" dirty="0"/>
                      </a:br>
                      <a:r>
                        <a:rPr lang="en-GB" dirty="0"/>
                        <a:t>- Modelled in square brackets </a:t>
                      </a:r>
                      <a:br>
                        <a:rPr lang="en-GB" dirty="0"/>
                      </a:br>
                      <a:r>
                        <a:rPr lang="en-GB" dirty="0"/>
                        <a:t>- default: true </a:t>
                      </a:r>
                      <a:br>
                        <a:rPr lang="en-GB" dirty="0"/>
                      </a:br>
                      <a:r>
                        <a:rPr lang="en-GB" dirty="0"/>
                        <a:t>- predefined: [else]</a:t>
                      </a:r>
                    </a:p>
                    <a:p>
                      <a:r>
                        <a:rPr lang="en-GB" dirty="0"/>
                        <a:t>• Multiple operands </a:t>
                      </a:r>
                      <a:br>
                        <a:rPr lang="en-GB" dirty="0"/>
                      </a:br>
                      <a:r>
                        <a:rPr lang="en-GB" dirty="0"/>
                        <a:t>• Guards have to be disjoint to avoid indeterministic behaviour</a:t>
                      </a:r>
                    </a:p>
                  </a:txBody>
                  <a:tcPr/>
                </a:tc>
                <a:extLst>
                  <a:ext uri="{0D108BD9-81ED-4DB2-BD59-A6C34878D82A}">
                    <a16:rowId xmlns:a16="http://schemas.microsoft.com/office/drawing/2014/main" val="1845889090"/>
                  </a:ext>
                </a:extLst>
              </a:tr>
              <a:tr h="1469710">
                <a:tc vMerge="1">
                  <a:txBody>
                    <a:bodyPr/>
                    <a:lstStyle/>
                    <a:p>
                      <a:endParaRPr lang="en-GB"/>
                    </a:p>
                  </a:txBody>
                  <a:tcPr/>
                </a:tc>
                <a:tc>
                  <a:txBody>
                    <a:bodyPr/>
                    <a:lstStyle/>
                    <a:p>
                      <a:r>
                        <a:rPr lang="en-GB" b="1" dirty="0"/>
                        <a:t>opt - Optional interaction</a:t>
                      </a:r>
                    </a:p>
                  </a:txBody>
                  <a:tcPr vert="vert270"/>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To model an optional sequence </a:t>
                      </a:r>
                      <a:br>
                        <a:rPr lang="en-GB" dirty="0"/>
                      </a:br>
                      <a:r>
                        <a:rPr lang="en-GB" dirty="0"/>
                        <a:t>• Actual execution at runtime is dependent on the guard </a:t>
                      </a:r>
                      <a:br>
                        <a:rPr lang="en-GB" dirty="0"/>
                      </a:br>
                      <a:r>
                        <a:rPr lang="en-GB" dirty="0"/>
                        <a:t>• Exactly one operand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Similar to if statement without else branch </a:t>
                      </a:r>
                      <a:br>
                        <a:rPr lang="en-GB" dirty="0"/>
                      </a:br>
                      <a:r>
                        <a:rPr lang="en-GB" dirty="0"/>
                        <a:t>• equivalent to alt fragment with two operands, one of which is empty</a:t>
                      </a:r>
                    </a:p>
                  </a:txBody>
                  <a:tcPr/>
                </a:tc>
                <a:extLst>
                  <a:ext uri="{0D108BD9-81ED-4DB2-BD59-A6C34878D82A}">
                    <a16:rowId xmlns:a16="http://schemas.microsoft.com/office/drawing/2014/main" val="1760373988"/>
                  </a:ext>
                </a:extLst>
              </a:tr>
              <a:tr h="2296422">
                <a:tc vMerge="1">
                  <a:txBody>
                    <a:bodyPr/>
                    <a:lstStyle/>
                    <a:p>
                      <a:endParaRPr lang="en-GB" b="1" dirty="0"/>
                    </a:p>
                  </a:txBody>
                  <a:tcPr vert="vert27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loop - Repeated interaction</a:t>
                      </a:r>
                    </a:p>
                    <a:p>
                      <a:endParaRPr lang="en-GB" b="1" dirty="0"/>
                    </a:p>
                  </a:txBody>
                  <a:tcPr vert="vert270"/>
                </a:tc>
                <a:tc>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To express that a sequence is to be executed repeatedly </a:t>
                      </a:r>
                      <a:br>
                        <a:rPr lang="en-GB" dirty="0"/>
                      </a:br>
                      <a:r>
                        <a:rPr lang="en-GB" dirty="0"/>
                        <a:t>• Exactly one operand </a:t>
                      </a:r>
                      <a:br>
                        <a:rPr lang="en-GB" dirty="0"/>
                      </a:br>
                      <a:r>
                        <a:rPr lang="en-GB" dirty="0"/>
                        <a:t>• Keyword loop followed by the minimal/maximal number of iterations (</a:t>
                      </a:r>
                      <a:r>
                        <a:rPr lang="en-GB" dirty="0" err="1"/>
                        <a:t>min..max</a:t>
                      </a:r>
                      <a:r>
                        <a:rPr lang="en-GB" dirty="0"/>
                        <a:t>) or (</a:t>
                      </a:r>
                      <a:r>
                        <a:rPr lang="en-GB" dirty="0" err="1"/>
                        <a:t>min,max</a:t>
                      </a:r>
                      <a:r>
                        <a:rPr lang="en-GB" dirty="0"/>
                        <a:t>) </a:t>
                      </a:r>
                      <a:br>
                        <a:rPr lang="en-GB" dirty="0"/>
                      </a:br>
                      <a:r>
                        <a:rPr lang="en-GB" dirty="0"/>
                        <a:t>- default: (*).. no upper limit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Guard </a:t>
                      </a:r>
                      <a:br>
                        <a:rPr lang="en-GB" dirty="0"/>
                      </a:br>
                      <a:r>
                        <a:rPr lang="en-GB" dirty="0"/>
                        <a:t>- Evaluated as soon as the minimum number of iterations has taken place </a:t>
                      </a:r>
                      <a:br>
                        <a:rPr lang="en-GB" dirty="0"/>
                      </a:br>
                      <a:r>
                        <a:rPr lang="en-GB" dirty="0"/>
                        <a:t>- Checked for each iteration within the (</a:t>
                      </a:r>
                      <a:r>
                        <a:rPr lang="en-GB" dirty="0" err="1"/>
                        <a:t>min,max</a:t>
                      </a:r>
                      <a:r>
                        <a:rPr lang="en-GB" dirty="0"/>
                        <a:t>) limits </a:t>
                      </a:r>
                      <a:br>
                        <a:rPr lang="en-GB" dirty="0"/>
                      </a:br>
                      <a:r>
                        <a:rPr lang="en-GB" dirty="0"/>
                        <a:t>- If the guard evaluates to false, the execution of the loop is terminated</a:t>
                      </a:r>
                    </a:p>
                  </a:txBody>
                  <a:tcPr/>
                </a:tc>
                <a:extLst>
                  <a:ext uri="{0D108BD9-81ED-4DB2-BD59-A6C34878D82A}">
                    <a16:rowId xmlns:a16="http://schemas.microsoft.com/office/drawing/2014/main" val="2070648155"/>
                  </a:ext>
                </a:extLst>
              </a:tr>
            </a:tbl>
          </a:graphicData>
        </a:graphic>
      </p:graphicFrame>
      <p:pic>
        <p:nvPicPr>
          <p:cNvPr id="6" name="Picture 5">
            <a:extLst>
              <a:ext uri="{FF2B5EF4-FFF2-40B4-BE49-F238E27FC236}">
                <a16:creationId xmlns:a16="http://schemas.microsoft.com/office/drawing/2014/main" id="{F1F80A5D-21C4-480C-BAAF-707383CE434C}"/>
              </a:ext>
            </a:extLst>
          </p:cNvPr>
          <p:cNvPicPr>
            <a:picLocks noChangeAspect="1"/>
          </p:cNvPicPr>
          <p:nvPr/>
        </p:nvPicPr>
        <p:blipFill rotWithShape="1">
          <a:blip r:embed="rId2"/>
          <a:srcRect l="36739" t="66385" r="54076" b="24142"/>
          <a:stretch/>
        </p:blipFill>
        <p:spPr>
          <a:xfrm>
            <a:off x="2305600" y="797307"/>
            <a:ext cx="719707" cy="417344"/>
          </a:xfrm>
          <a:prstGeom prst="rect">
            <a:avLst/>
          </a:prstGeom>
        </p:spPr>
      </p:pic>
      <p:pic>
        <p:nvPicPr>
          <p:cNvPr id="9" name="Picture 8">
            <a:extLst>
              <a:ext uri="{FF2B5EF4-FFF2-40B4-BE49-F238E27FC236}">
                <a16:creationId xmlns:a16="http://schemas.microsoft.com/office/drawing/2014/main" id="{1233D9B6-0EF7-4FA0-8E5D-99371B116A3F}"/>
              </a:ext>
            </a:extLst>
          </p:cNvPr>
          <p:cNvPicPr>
            <a:picLocks noChangeAspect="1"/>
          </p:cNvPicPr>
          <p:nvPr/>
        </p:nvPicPr>
        <p:blipFill rotWithShape="1">
          <a:blip r:embed="rId3"/>
          <a:srcRect l="21522" t="38641" r="21522" b="9353"/>
          <a:stretch/>
        </p:blipFill>
        <p:spPr>
          <a:xfrm>
            <a:off x="8802806" y="0"/>
            <a:ext cx="3389194" cy="1739873"/>
          </a:xfrm>
          <a:prstGeom prst="rect">
            <a:avLst/>
          </a:prstGeom>
        </p:spPr>
      </p:pic>
      <p:pic>
        <p:nvPicPr>
          <p:cNvPr id="8" name="Picture 7">
            <a:extLst>
              <a:ext uri="{FF2B5EF4-FFF2-40B4-BE49-F238E27FC236}">
                <a16:creationId xmlns:a16="http://schemas.microsoft.com/office/drawing/2014/main" id="{07B2616C-E3FC-443D-9DB5-D846855475F2}"/>
              </a:ext>
            </a:extLst>
          </p:cNvPr>
          <p:cNvPicPr>
            <a:picLocks noChangeAspect="1"/>
          </p:cNvPicPr>
          <p:nvPr/>
        </p:nvPicPr>
        <p:blipFill rotWithShape="1">
          <a:blip r:embed="rId4"/>
          <a:srcRect l="73190" t="51510" r="18526" b="38933"/>
          <a:stretch/>
        </p:blipFill>
        <p:spPr>
          <a:xfrm>
            <a:off x="1792771" y="1356864"/>
            <a:ext cx="1232536" cy="799481"/>
          </a:xfrm>
          <a:prstGeom prst="rect">
            <a:avLst/>
          </a:prstGeom>
        </p:spPr>
      </p:pic>
      <p:pic>
        <p:nvPicPr>
          <p:cNvPr id="10" name="Picture 9">
            <a:extLst>
              <a:ext uri="{FF2B5EF4-FFF2-40B4-BE49-F238E27FC236}">
                <a16:creationId xmlns:a16="http://schemas.microsoft.com/office/drawing/2014/main" id="{7F1F0468-E5D3-4D16-9BC8-7AE83B371AA7}"/>
              </a:ext>
            </a:extLst>
          </p:cNvPr>
          <p:cNvPicPr>
            <a:picLocks noChangeAspect="1"/>
          </p:cNvPicPr>
          <p:nvPr/>
        </p:nvPicPr>
        <p:blipFill rotWithShape="1">
          <a:blip r:embed="rId5"/>
          <a:srcRect l="73302" t="21645" r="18638" b="68201"/>
          <a:stretch/>
        </p:blipFill>
        <p:spPr>
          <a:xfrm>
            <a:off x="1792771" y="3080981"/>
            <a:ext cx="1232536" cy="873045"/>
          </a:xfrm>
          <a:prstGeom prst="rect">
            <a:avLst/>
          </a:prstGeom>
        </p:spPr>
      </p:pic>
      <p:pic>
        <p:nvPicPr>
          <p:cNvPr id="11" name="Picture 10">
            <a:extLst>
              <a:ext uri="{FF2B5EF4-FFF2-40B4-BE49-F238E27FC236}">
                <a16:creationId xmlns:a16="http://schemas.microsoft.com/office/drawing/2014/main" id="{7E36AB8D-BF44-4B06-A7F3-D423565F9287}"/>
              </a:ext>
            </a:extLst>
          </p:cNvPr>
          <p:cNvPicPr>
            <a:picLocks noChangeAspect="1"/>
          </p:cNvPicPr>
          <p:nvPr/>
        </p:nvPicPr>
        <p:blipFill rotWithShape="1">
          <a:blip r:embed="rId6"/>
          <a:srcRect l="73302" t="19256" r="18414" b="70789"/>
          <a:stretch/>
        </p:blipFill>
        <p:spPr>
          <a:xfrm>
            <a:off x="1792771" y="5406961"/>
            <a:ext cx="1292111" cy="873046"/>
          </a:xfrm>
          <a:prstGeom prst="rect">
            <a:avLst/>
          </a:prstGeom>
        </p:spPr>
      </p:pic>
      <p:pic>
        <p:nvPicPr>
          <p:cNvPr id="12" name="Picture 11">
            <a:extLst>
              <a:ext uri="{FF2B5EF4-FFF2-40B4-BE49-F238E27FC236}">
                <a16:creationId xmlns:a16="http://schemas.microsoft.com/office/drawing/2014/main" id="{50E34CA8-8082-4935-9097-5F2008E4DA82}"/>
              </a:ext>
            </a:extLst>
          </p:cNvPr>
          <p:cNvPicPr>
            <a:picLocks noChangeAspect="1"/>
          </p:cNvPicPr>
          <p:nvPr/>
        </p:nvPicPr>
        <p:blipFill rotWithShape="1">
          <a:blip r:embed="rId7"/>
          <a:srcRect l="19625" t="38127" r="46830" b="31411"/>
          <a:stretch/>
        </p:blipFill>
        <p:spPr>
          <a:xfrm>
            <a:off x="10399229" y="5951743"/>
            <a:ext cx="1775000" cy="906257"/>
          </a:xfrm>
          <a:prstGeom prst="rect">
            <a:avLst/>
          </a:prstGeom>
        </p:spPr>
      </p:pic>
    </p:spTree>
    <p:extLst>
      <p:ext uri="{BB962C8B-B14F-4D97-AF65-F5344CB8AC3E}">
        <p14:creationId xmlns:p14="http://schemas.microsoft.com/office/powerpoint/2010/main" val="28997998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4267331771"/>
              </p:ext>
            </p:extLst>
          </p:nvPr>
        </p:nvGraphicFramePr>
        <p:xfrm>
          <a:off x="0" y="0"/>
          <a:ext cx="12192000" cy="6857998"/>
        </p:xfrm>
        <a:graphic>
          <a:graphicData uri="http://schemas.openxmlformats.org/drawingml/2006/table">
            <a:tbl>
              <a:tblPr firstRow="1" bandRow="1">
                <a:tableStyleId>{5940675A-B579-460E-94D1-54222C63F5DA}</a:tableStyleId>
              </a:tblPr>
              <a:tblGrid>
                <a:gridCol w="1159727">
                  <a:extLst>
                    <a:ext uri="{9D8B030D-6E8A-4147-A177-3AD203B41FA5}">
                      <a16:colId xmlns:a16="http://schemas.microsoft.com/office/drawing/2014/main" val="1544772945"/>
                    </a:ext>
                  </a:extLst>
                </a:gridCol>
                <a:gridCol w="1256902">
                  <a:extLst>
                    <a:ext uri="{9D8B030D-6E8A-4147-A177-3AD203B41FA5}">
                      <a16:colId xmlns:a16="http://schemas.microsoft.com/office/drawing/2014/main" val="43668074"/>
                    </a:ext>
                  </a:extLst>
                </a:gridCol>
                <a:gridCol w="639392">
                  <a:extLst>
                    <a:ext uri="{9D8B030D-6E8A-4147-A177-3AD203B41FA5}">
                      <a16:colId xmlns:a16="http://schemas.microsoft.com/office/drawing/2014/main" val="4067297927"/>
                    </a:ext>
                  </a:extLst>
                </a:gridCol>
                <a:gridCol w="9135979">
                  <a:extLst>
                    <a:ext uri="{9D8B030D-6E8A-4147-A177-3AD203B41FA5}">
                      <a16:colId xmlns:a16="http://schemas.microsoft.com/office/drawing/2014/main" val="2919699927"/>
                    </a:ext>
                  </a:extLst>
                </a:gridCol>
              </a:tblGrid>
              <a:tr h="769630">
                <a:tc>
                  <a:txBody>
                    <a:bodyPr/>
                    <a:lstStyle/>
                    <a:p>
                      <a:endParaRPr lang="en-GB" b="1" dirty="0"/>
                    </a:p>
                  </a:txBody>
                  <a:tcPr/>
                </a:tc>
                <a:tc>
                  <a:txBody>
                    <a:bodyPr/>
                    <a:lstStyle/>
                    <a:p>
                      <a:r>
                        <a:rPr lang="en-GB" b="1" dirty="0"/>
                        <a:t>Operator</a:t>
                      </a:r>
                    </a:p>
                  </a:txBody>
                  <a:tcPr/>
                </a:tc>
                <a:tc>
                  <a:txBody>
                    <a:bodyPr/>
                    <a:lstStyle/>
                    <a:p>
                      <a:r>
                        <a:rPr lang="en-GB" b="1" dirty="0"/>
                        <a:t>Syntax</a:t>
                      </a:r>
                    </a:p>
                  </a:txBody>
                  <a:tcPr/>
                </a:tc>
                <a:tc>
                  <a:txBody>
                    <a:bodyPr/>
                    <a:lstStyle/>
                    <a:p>
                      <a:r>
                        <a:rPr lang="en-GB" b="1" dirty="0"/>
                        <a:t>Purpose</a:t>
                      </a:r>
                    </a:p>
                  </a:txBody>
                  <a:tcPr/>
                </a:tc>
                <a:extLst>
                  <a:ext uri="{0D108BD9-81ED-4DB2-BD59-A6C34878D82A}">
                    <a16:rowId xmlns:a16="http://schemas.microsoft.com/office/drawing/2014/main" val="3567819982"/>
                  </a:ext>
                </a:extLst>
              </a:tr>
              <a:tr h="21260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Branches &amp; loops</a:t>
                      </a:r>
                    </a:p>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break - Exception interaction</a:t>
                      </a:r>
                    </a:p>
                  </a:txBody>
                  <a:tcPr/>
                </a:tc>
                <a:tc>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Simple form of exception handling </a:t>
                      </a:r>
                      <a:br>
                        <a:rPr lang="en-GB" dirty="0"/>
                      </a:br>
                      <a:r>
                        <a:rPr lang="en-GB" dirty="0"/>
                        <a:t>• Exactly one operand with a guard </a:t>
                      </a:r>
                      <a:br>
                        <a:rPr lang="en-GB" dirty="0"/>
                      </a:br>
                      <a:r>
                        <a:rPr lang="en-GB" dirty="0"/>
                        <a:t>• If the guard is true: </a:t>
                      </a:r>
                      <a:br>
                        <a:rPr lang="en-GB" dirty="0"/>
                      </a:br>
                      <a:r>
                        <a:rPr lang="en-GB" dirty="0"/>
                        <a:t>- Interactions within this operand are executed </a:t>
                      </a:r>
                      <a:br>
                        <a:rPr lang="en-GB" dirty="0"/>
                      </a:br>
                      <a:r>
                        <a:rPr lang="en-GB" dirty="0"/>
                        <a:t>- Remaining operations of the surrounding fragment are omitted </a:t>
                      </a:r>
                      <a:br>
                        <a:rPr lang="en-GB" dirty="0"/>
                      </a:br>
                      <a:r>
                        <a:rPr lang="en-GB" dirty="0"/>
                        <a:t>- Interaction continues in the next higher level fragment </a:t>
                      </a:r>
                      <a:br>
                        <a:rPr lang="en-GB" dirty="0"/>
                      </a:br>
                      <a:r>
                        <a:rPr lang="en-GB" dirty="0"/>
                        <a:t>- Different behaviour than opt fragment</a:t>
                      </a:r>
                    </a:p>
                  </a:txBody>
                  <a:tcPr/>
                </a:tc>
                <a:extLst>
                  <a:ext uri="{0D108BD9-81ED-4DB2-BD59-A6C34878D82A}">
                    <a16:rowId xmlns:a16="http://schemas.microsoft.com/office/drawing/2014/main" val="2717096736"/>
                  </a:ext>
                </a:extLst>
              </a:tr>
              <a:tr h="386563">
                <a:tc rowSpan="4">
                  <a:txBody>
                    <a:bodyPr/>
                    <a:lstStyle/>
                    <a:p>
                      <a:r>
                        <a:rPr lang="en-GB" b="1" dirty="0"/>
                        <a:t>Concurrency &amp; order</a:t>
                      </a:r>
                    </a:p>
                  </a:txBody>
                  <a:tcPr vert="vert270"/>
                </a:tc>
                <a:tc>
                  <a:txBody>
                    <a:bodyPr/>
                    <a:lstStyle/>
                    <a:p>
                      <a:r>
                        <a:rPr lang="en-GB" b="1" dirty="0" err="1"/>
                        <a:t>seq</a:t>
                      </a:r>
                      <a:endParaRPr lang="en-GB" b="1" dirty="0"/>
                    </a:p>
                  </a:txBody>
                  <a:tcPr/>
                </a:tc>
                <a:tc rowSpan="4">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Weak order</a:t>
                      </a:r>
                    </a:p>
                  </a:txBody>
                  <a:tcPr/>
                </a:tc>
                <a:extLst>
                  <a:ext uri="{0D108BD9-81ED-4DB2-BD59-A6C34878D82A}">
                    <a16:rowId xmlns:a16="http://schemas.microsoft.com/office/drawing/2014/main" val="1178818558"/>
                  </a:ext>
                </a:extLst>
              </a:tr>
              <a:tr h="1256330">
                <a:tc vMerge="1">
                  <a:txBody>
                    <a:bodyPr/>
                    <a:lstStyle/>
                    <a:p>
                      <a:endParaRPr lang="en-GB"/>
                    </a:p>
                  </a:txBody>
                  <a:tcPr/>
                </a:tc>
                <a:tc>
                  <a:txBody>
                    <a:bodyPr/>
                    <a:lstStyle/>
                    <a:p>
                      <a:r>
                        <a:rPr lang="en-GB" b="1" dirty="0"/>
                        <a:t>strict - Strict order</a:t>
                      </a:r>
                    </a:p>
                  </a:txBody>
                  <a:tcPr/>
                </a:tc>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Sequential interaction with order </a:t>
                      </a:r>
                      <a:br>
                        <a:rPr lang="en-GB" dirty="0"/>
                      </a:br>
                      <a:r>
                        <a:rPr lang="en-GB" dirty="0"/>
                        <a:t>• Order of event occurrences on different lifelines between different operands is significant </a:t>
                      </a:r>
                      <a:br>
                        <a:rPr lang="en-GB" dirty="0"/>
                      </a:br>
                      <a:r>
                        <a:rPr lang="en-GB" dirty="0"/>
                        <a:t>- Messages in an operand that is higher up on the vertical axis are always exchanged before the messages in an operand that is lower down on the vertical axis</a:t>
                      </a:r>
                    </a:p>
                  </a:txBody>
                  <a:tcPr/>
                </a:tc>
                <a:extLst>
                  <a:ext uri="{0D108BD9-81ED-4DB2-BD59-A6C34878D82A}">
                    <a16:rowId xmlns:a16="http://schemas.microsoft.com/office/drawing/2014/main" val="2335537591"/>
                  </a:ext>
                </a:extLst>
              </a:tr>
              <a:tr h="386563">
                <a:tc vMerge="1">
                  <a:txBody>
                    <a:bodyPr/>
                    <a:lstStyle/>
                    <a:p>
                      <a:endParaRPr lang="en-GB"/>
                    </a:p>
                  </a:txBody>
                  <a:tcPr/>
                </a:tc>
                <a:tc>
                  <a:txBody>
                    <a:bodyPr/>
                    <a:lstStyle/>
                    <a:p>
                      <a:r>
                        <a:rPr lang="en-GB" b="1" dirty="0"/>
                        <a:t>par</a:t>
                      </a:r>
                    </a:p>
                  </a:txBody>
                  <a:tcPr/>
                </a:tc>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Concurrent interaction</a:t>
                      </a:r>
                    </a:p>
                  </a:txBody>
                  <a:tcPr/>
                </a:tc>
                <a:extLst>
                  <a:ext uri="{0D108BD9-81ED-4DB2-BD59-A6C34878D82A}">
                    <a16:rowId xmlns:a16="http://schemas.microsoft.com/office/drawing/2014/main" val="76064481"/>
                  </a:ext>
                </a:extLst>
              </a:tr>
              <a:tr h="386563">
                <a:tc vMerge="1">
                  <a:txBody>
                    <a:bodyPr/>
                    <a:lstStyle/>
                    <a:p>
                      <a:endParaRPr lang="en-GB"/>
                    </a:p>
                  </a:txBody>
                  <a:tcPr/>
                </a:tc>
                <a:tc>
                  <a:txBody>
                    <a:bodyPr/>
                    <a:lstStyle/>
                    <a:p>
                      <a:r>
                        <a:rPr lang="en-GB" b="1" dirty="0"/>
                        <a:t>critical</a:t>
                      </a:r>
                    </a:p>
                  </a:txBody>
                  <a:tcPr/>
                </a:tc>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Atomic interaction</a:t>
                      </a:r>
                    </a:p>
                  </a:txBody>
                  <a:tcPr/>
                </a:tc>
                <a:extLst>
                  <a:ext uri="{0D108BD9-81ED-4DB2-BD59-A6C34878D82A}">
                    <a16:rowId xmlns:a16="http://schemas.microsoft.com/office/drawing/2014/main" val="2588768326"/>
                  </a:ext>
                </a:extLst>
              </a:tr>
              <a:tr h="386563">
                <a:tc rowSpan="4">
                  <a:txBody>
                    <a:bodyPr/>
                    <a:lstStyle/>
                    <a:p>
                      <a:r>
                        <a:rPr lang="en-GB" b="1" dirty="0"/>
                        <a:t>Filters &amp; assertions</a:t>
                      </a:r>
                    </a:p>
                  </a:txBody>
                  <a:tcPr vert="vert270"/>
                </a:tc>
                <a:tc>
                  <a:txBody>
                    <a:bodyPr/>
                    <a:lstStyle/>
                    <a:p>
                      <a:r>
                        <a:rPr lang="en-GB" b="1" dirty="0"/>
                        <a:t>ignore</a:t>
                      </a:r>
                    </a:p>
                  </a:txBody>
                  <a:tcPr/>
                </a:tc>
                <a:tc rowSpan="4">
                  <a:txBody>
                    <a:bodyPr/>
                    <a:lstStyle/>
                    <a:p>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Irrelevant interaction</a:t>
                      </a:r>
                    </a:p>
                  </a:txBody>
                  <a:tcPr/>
                </a:tc>
                <a:extLst>
                  <a:ext uri="{0D108BD9-81ED-4DB2-BD59-A6C34878D82A}">
                    <a16:rowId xmlns:a16="http://schemas.microsoft.com/office/drawing/2014/main" val="1239316909"/>
                  </a:ext>
                </a:extLst>
              </a:tr>
              <a:tr h="386563">
                <a:tc vMerge="1">
                  <a:txBody>
                    <a:bodyPr/>
                    <a:lstStyle/>
                    <a:p>
                      <a:endParaRPr lang="en-GB"/>
                    </a:p>
                  </a:txBody>
                  <a:tcPr/>
                </a:tc>
                <a:tc>
                  <a:txBody>
                    <a:bodyPr/>
                    <a:lstStyle/>
                    <a:p>
                      <a:r>
                        <a:rPr lang="en-GB" b="1" dirty="0"/>
                        <a:t>consider</a:t>
                      </a:r>
                    </a:p>
                  </a:txBody>
                  <a:tcPr/>
                </a:tc>
                <a:tc vMerge="1">
                  <a:txBody>
                    <a:bodyPr/>
                    <a:lstStyle/>
                    <a:p>
                      <a:endParaRPr lang="en-GB"/>
                    </a:p>
                  </a:txBody>
                  <a:tcPr/>
                </a:tc>
                <a:tc>
                  <a:txBody>
                    <a:bodyPr/>
                    <a:lstStyle/>
                    <a:p>
                      <a:r>
                        <a:rPr lang="en-GB" dirty="0"/>
                        <a:t>Relevant interaction</a:t>
                      </a:r>
                    </a:p>
                  </a:txBody>
                  <a:tcPr/>
                </a:tc>
                <a:extLst>
                  <a:ext uri="{0D108BD9-81ED-4DB2-BD59-A6C34878D82A}">
                    <a16:rowId xmlns:a16="http://schemas.microsoft.com/office/drawing/2014/main" val="4258414629"/>
                  </a:ext>
                </a:extLst>
              </a:tr>
              <a:tr h="386563">
                <a:tc vMerge="1">
                  <a:txBody>
                    <a:bodyPr/>
                    <a:lstStyle/>
                    <a:p>
                      <a:endParaRPr lang="en-GB"/>
                    </a:p>
                  </a:txBody>
                  <a:tcPr/>
                </a:tc>
                <a:tc>
                  <a:txBody>
                    <a:bodyPr/>
                    <a:lstStyle/>
                    <a:p>
                      <a:r>
                        <a:rPr lang="en-GB" b="1" dirty="0"/>
                        <a:t>assert</a:t>
                      </a:r>
                    </a:p>
                  </a:txBody>
                  <a:tcPr/>
                </a:tc>
                <a:tc vMerge="1">
                  <a:txBody>
                    <a:bodyPr/>
                    <a:lstStyle/>
                    <a:p>
                      <a:endParaRPr lang="en-GB"/>
                    </a:p>
                  </a:txBody>
                  <a:tcPr/>
                </a:tc>
                <a:tc>
                  <a:txBody>
                    <a:bodyPr/>
                    <a:lstStyle/>
                    <a:p>
                      <a:r>
                        <a:rPr lang="en-GB" dirty="0"/>
                        <a:t>Asserted interaction</a:t>
                      </a:r>
                    </a:p>
                  </a:txBody>
                  <a:tcPr/>
                </a:tc>
                <a:extLst>
                  <a:ext uri="{0D108BD9-81ED-4DB2-BD59-A6C34878D82A}">
                    <a16:rowId xmlns:a16="http://schemas.microsoft.com/office/drawing/2014/main" val="2883471207"/>
                  </a:ext>
                </a:extLst>
              </a:tr>
              <a:tr h="386563">
                <a:tc vMerge="1">
                  <a:txBody>
                    <a:bodyPr/>
                    <a:lstStyle/>
                    <a:p>
                      <a:endParaRPr lang="en-GB"/>
                    </a:p>
                  </a:txBody>
                  <a:tcPr/>
                </a:tc>
                <a:tc>
                  <a:txBody>
                    <a:bodyPr/>
                    <a:lstStyle/>
                    <a:p>
                      <a:r>
                        <a:rPr lang="en-GB" b="1" dirty="0"/>
                        <a:t>neg</a:t>
                      </a:r>
                    </a:p>
                  </a:txBody>
                  <a:tcPr/>
                </a:tc>
                <a:tc vMerge="1">
                  <a:txBody>
                    <a:bodyPr/>
                    <a:lstStyle/>
                    <a:p>
                      <a:endParaRPr lang="en-GB"/>
                    </a:p>
                  </a:txBody>
                  <a:tcPr/>
                </a:tc>
                <a:tc>
                  <a:txBody>
                    <a:bodyPr/>
                    <a:lstStyle/>
                    <a:p>
                      <a:r>
                        <a:rPr lang="en-GB" dirty="0"/>
                        <a:t>Invalid interaction</a:t>
                      </a:r>
                    </a:p>
                  </a:txBody>
                  <a:tcPr/>
                </a:tc>
                <a:extLst>
                  <a:ext uri="{0D108BD9-81ED-4DB2-BD59-A6C34878D82A}">
                    <a16:rowId xmlns:a16="http://schemas.microsoft.com/office/drawing/2014/main" val="4075601818"/>
                  </a:ext>
                </a:extLst>
              </a:tr>
            </a:tbl>
          </a:graphicData>
        </a:graphic>
      </p:graphicFrame>
      <p:pic>
        <p:nvPicPr>
          <p:cNvPr id="2" name="Picture 1">
            <a:extLst>
              <a:ext uri="{FF2B5EF4-FFF2-40B4-BE49-F238E27FC236}">
                <a16:creationId xmlns:a16="http://schemas.microsoft.com/office/drawing/2014/main" id="{20D1AD93-008C-427A-940F-C3EBAA535AEC}"/>
              </a:ext>
            </a:extLst>
          </p:cNvPr>
          <p:cNvPicPr>
            <a:picLocks noChangeAspect="1"/>
          </p:cNvPicPr>
          <p:nvPr/>
        </p:nvPicPr>
        <p:blipFill rotWithShape="1">
          <a:blip r:embed="rId2"/>
          <a:srcRect l="73190" t="72614" r="18414" b="18028"/>
          <a:stretch/>
        </p:blipFill>
        <p:spPr>
          <a:xfrm>
            <a:off x="1167897" y="1705971"/>
            <a:ext cx="1869570" cy="1171596"/>
          </a:xfrm>
          <a:prstGeom prst="rect">
            <a:avLst/>
          </a:prstGeom>
        </p:spPr>
      </p:pic>
      <p:pic>
        <p:nvPicPr>
          <p:cNvPr id="3" name="Picture 2">
            <a:extLst>
              <a:ext uri="{FF2B5EF4-FFF2-40B4-BE49-F238E27FC236}">
                <a16:creationId xmlns:a16="http://schemas.microsoft.com/office/drawing/2014/main" id="{C92BEDC4-6F74-41B0-B242-D05D08B9282E}"/>
              </a:ext>
            </a:extLst>
          </p:cNvPr>
          <p:cNvPicPr>
            <a:picLocks noChangeAspect="1"/>
          </p:cNvPicPr>
          <p:nvPr/>
        </p:nvPicPr>
        <p:blipFill rotWithShape="1">
          <a:blip r:embed="rId3"/>
          <a:srcRect l="33004" t="27816" r="18526" b="10064"/>
          <a:stretch/>
        </p:blipFill>
        <p:spPr>
          <a:xfrm>
            <a:off x="9134904" y="655092"/>
            <a:ext cx="3084395" cy="2222474"/>
          </a:xfrm>
          <a:prstGeom prst="rect">
            <a:avLst/>
          </a:prstGeom>
        </p:spPr>
      </p:pic>
      <p:pic>
        <p:nvPicPr>
          <p:cNvPr id="5" name="Picture 4">
            <a:extLst>
              <a:ext uri="{FF2B5EF4-FFF2-40B4-BE49-F238E27FC236}">
                <a16:creationId xmlns:a16="http://schemas.microsoft.com/office/drawing/2014/main" id="{A63AE6BC-F493-4FD4-BEB1-787EA67A9DC7}"/>
              </a:ext>
            </a:extLst>
          </p:cNvPr>
          <p:cNvPicPr>
            <a:picLocks noChangeAspect="1"/>
          </p:cNvPicPr>
          <p:nvPr/>
        </p:nvPicPr>
        <p:blipFill rotWithShape="1">
          <a:blip r:embed="rId4"/>
          <a:srcRect l="64571" t="31998" r="29384" b="60268"/>
          <a:stretch/>
        </p:blipFill>
        <p:spPr>
          <a:xfrm>
            <a:off x="2021722" y="3852855"/>
            <a:ext cx="1015745" cy="730683"/>
          </a:xfrm>
          <a:prstGeom prst="rect">
            <a:avLst/>
          </a:prstGeom>
        </p:spPr>
      </p:pic>
      <p:pic>
        <p:nvPicPr>
          <p:cNvPr id="7" name="Picture 6">
            <a:extLst>
              <a:ext uri="{FF2B5EF4-FFF2-40B4-BE49-F238E27FC236}">
                <a16:creationId xmlns:a16="http://schemas.microsoft.com/office/drawing/2014/main" id="{692F39AA-0809-4226-B006-9BC7C6C11864}"/>
              </a:ext>
            </a:extLst>
          </p:cNvPr>
          <p:cNvPicPr>
            <a:picLocks noChangeAspect="1"/>
          </p:cNvPicPr>
          <p:nvPr/>
        </p:nvPicPr>
        <p:blipFill rotWithShape="1">
          <a:blip r:embed="rId4"/>
          <a:srcRect l="35690" t="57483" r="35541" b="17231"/>
          <a:stretch/>
        </p:blipFill>
        <p:spPr>
          <a:xfrm>
            <a:off x="7465325" y="4522249"/>
            <a:ext cx="4726675" cy="2335749"/>
          </a:xfrm>
          <a:prstGeom prst="rect">
            <a:avLst/>
          </a:prstGeom>
        </p:spPr>
      </p:pic>
    </p:spTree>
    <p:extLst>
      <p:ext uri="{BB962C8B-B14F-4D97-AF65-F5344CB8AC3E}">
        <p14:creationId xmlns:p14="http://schemas.microsoft.com/office/powerpoint/2010/main" val="4082098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6096000" y="0"/>
            <a:ext cx="6059484" cy="6858000"/>
          </a:xfrm>
        </p:spPr>
        <p:txBody>
          <a:bodyPr>
            <a:normAutofit/>
          </a:bodyPr>
          <a:lstStyle/>
          <a:p>
            <a:pPr marL="0" indent="0">
              <a:buNone/>
            </a:pPr>
            <a:r>
              <a:rPr lang="en-GB" sz="1800" b="1" u="sng" dirty="0">
                <a:solidFill>
                  <a:srgbClr val="0070C0"/>
                </a:solidFill>
              </a:rPr>
              <a:t>Four Types of Interaction Diagrams</a:t>
            </a:r>
            <a:br>
              <a:rPr lang="en-GB" sz="1800" dirty="0">
                <a:solidFill>
                  <a:srgbClr val="0070C0"/>
                </a:solidFill>
              </a:rPr>
            </a:br>
            <a:br>
              <a:rPr lang="en-GB" sz="1800" dirty="0">
                <a:solidFill>
                  <a:srgbClr val="0070C0"/>
                </a:solidFill>
              </a:rPr>
            </a:br>
            <a:r>
              <a:rPr lang="en-GB" sz="1800" dirty="0">
                <a:solidFill>
                  <a:srgbClr val="0070C0"/>
                </a:solidFill>
              </a:rPr>
              <a:t>• Based on the same concepts </a:t>
            </a:r>
            <a:br>
              <a:rPr lang="en-GB" sz="1800" dirty="0">
                <a:solidFill>
                  <a:srgbClr val="0070C0"/>
                </a:solidFill>
              </a:rPr>
            </a:br>
            <a:r>
              <a:rPr lang="en-GB" sz="1800" dirty="0">
                <a:solidFill>
                  <a:srgbClr val="0070C0"/>
                </a:solidFill>
              </a:rPr>
              <a:t>• Generally equivalent for simple interactions, but different focus</a:t>
            </a:r>
          </a:p>
          <a:p>
            <a:pPr marL="0" indent="0">
              <a:buNone/>
            </a:pPr>
            <a:r>
              <a:rPr lang="en-GB" sz="1800" b="1" dirty="0">
                <a:solidFill>
                  <a:srgbClr val="0070C0"/>
                </a:solidFill>
              </a:rPr>
              <a:t>Sequence Diagram</a:t>
            </a:r>
            <a:br>
              <a:rPr lang="en-GB" sz="1800" b="1" dirty="0">
                <a:solidFill>
                  <a:srgbClr val="0070C0"/>
                </a:solidFill>
              </a:rPr>
            </a:br>
            <a:r>
              <a:rPr lang="en-GB" sz="1800" dirty="0">
                <a:solidFill>
                  <a:srgbClr val="0070C0"/>
                </a:solidFill>
              </a:rPr>
              <a:t>• Two-dimensional diagram </a:t>
            </a:r>
            <a:br>
              <a:rPr lang="en-GB" sz="1800" dirty="0">
                <a:solidFill>
                  <a:srgbClr val="0070C0"/>
                </a:solidFill>
              </a:rPr>
            </a:br>
            <a:r>
              <a:rPr lang="en-GB" sz="1800" dirty="0">
                <a:solidFill>
                  <a:srgbClr val="0070C0"/>
                </a:solidFill>
              </a:rPr>
              <a:t>• Horizontal axis: involved interaction partners </a:t>
            </a:r>
            <a:br>
              <a:rPr lang="en-GB" sz="1800" dirty="0">
                <a:solidFill>
                  <a:srgbClr val="0070C0"/>
                </a:solidFill>
              </a:rPr>
            </a:br>
            <a:r>
              <a:rPr lang="en-GB" sz="1800" dirty="0">
                <a:solidFill>
                  <a:srgbClr val="0070C0"/>
                </a:solidFill>
              </a:rPr>
              <a:t>• Vertical axis: chronological order of the interaction</a:t>
            </a:r>
            <a:br>
              <a:rPr lang="en-GB" sz="1800" dirty="0">
                <a:solidFill>
                  <a:srgbClr val="00B050"/>
                </a:solidFill>
              </a:rPr>
            </a:br>
            <a:br>
              <a:rPr lang="en-GB" sz="1800" b="1" dirty="0">
                <a:solidFill>
                  <a:srgbClr val="00B050"/>
                </a:solidFill>
              </a:rPr>
            </a:br>
            <a:r>
              <a:rPr lang="en-GB" sz="1800" b="1" dirty="0">
                <a:solidFill>
                  <a:srgbClr val="7030A0"/>
                </a:solidFill>
              </a:rPr>
              <a:t>Communication diagram </a:t>
            </a:r>
            <a:br>
              <a:rPr lang="en-GB" sz="1800" dirty="0">
                <a:solidFill>
                  <a:srgbClr val="7030A0"/>
                </a:solidFill>
              </a:rPr>
            </a:br>
            <a:r>
              <a:rPr lang="en-GB" sz="1800" dirty="0">
                <a:solidFill>
                  <a:srgbClr val="7030A0"/>
                </a:solidFill>
              </a:rPr>
              <a:t>• Models the relationships between communication partners </a:t>
            </a:r>
            <a:br>
              <a:rPr lang="en-GB" sz="1800" dirty="0">
                <a:solidFill>
                  <a:srgbClr val="7030A0"/>
                </a:solidFill>
              </a:rPr>
            </a:br>
            <a:r>
              <a:rPr lang="en-GB" sz="1800" dirty="0">
                <a:solidFill>
                  <a:srgbClr val="7030A0"/>
                </a:solidFill>
              </a:rPr>
              <a:t>• Focus: Who communicates with whom </a:t>
            </a:r>
            <a:br>
              <a:rPr lang="en-GB" sz="1800" dirty="0">
                <a:solidFill>
                  <a:srgbClr val="7030A0"/>
                </a:solidFill>
              </a:rPr>
            </a:br>
            <a:r>
              <a:rPr lang="en-GB" sz="1800" dirty="0">
                <a:solidFill>
                  <a:srgbClr val="7030A0"/>
                </a:solidFill>
              </a:rPr>
              <a:t>• Time is not a separate dimension </a:t>
            </a:r>
            <a:br>
              <a:rPr lang="en-GB" sz="1800" dirty="0">
                <a:solidFill>
                  <a:srgbClr val="7030A0"/>
                </a:solidFill>
              </a:rPr>
            </a:br>
            <a:r>
              <a:rPr lang="en-GB" sz="1800" dirty="0">
                <a:solidFill>
                  <a:srgbClr val="7030A0"/>
                </a:solidFill>
              </a:rPr>
              <a:t>• Message order via decimal classification</a:t>
            </a:r>
            <a:br>
              <a:rPr lang="en-GB" sz="1800" dirty="0">
                <a:solidFill>
                  <a:srgbClr val="7030A0"/>
                </a:solidFill>
              </a:rPr>
            </a:br>
            <a:br>
              <a:rPr lang="en-GB" sz="1800" dirty="0">
                <a:solidFill>
                  <a:srgbClr val="7030A0"/>
                </a:solidFill>
              </a:rPr>
            </a:br>
            <a:r>
              <a:rPr lang="en-GB" sz="1800" b="1" dirty="0">
                <a:solidFill>
                  <a:srgbClr val="7030A0"/>
                </a:solidFill>
              </a:rPr>
              <a:t>Timing diagram </a:t>
            </a:r>
            <a:br>
              <a:rPr lang="en-GB" sz="1800" dirty="0">
                <a:solidFill>
                  <a:srgbClr val="7030A0"/>
                </a:solidFill>
              </a:rPr>
            </a:br>
            <a:r>
              <a:rPr lang="en-GB" sz="1800" dirty="0">
                <a:solidFill>
                  <a:srgbClr val="7030A0"/>
                </a:solidFill>
              </a:rPr>
              <a:t>• Shows state changes of the interaction partners that result from the occurrence of events </a:t>
            </a:r>
            <a:br>
              <a:rPr lang="en-GB" sz="1800" dirty="0">
                <a:solidFill>
                  <a:srgbClr val="7030A0"/>
                </a:solidFill>
              </a:rPr>
            </a:br>
            <a:r>
              <a:rPr lang="en-GB" sz="1800" dirty="0">
                <a:solidFill>
                  <a:srgbClr val="7030A0"/>
                </a:solidFill>
              </a:rPr>
              <a:t>• Vertical axis: interaction partners </a:t>
            </a:r>
            <a:br>
              <a:rPr lang="en-GB" sz="1800" dirty="0">
                <a:solidFill>
                  <a:srgbClr val="7030A0"/>
                </a:solidFill>
              </a:rPr>
            </a:br>
            <a:r>
              <a:rPr lang="en-GB" sz="1800" dirty="0">
                <a:solidFill>
                  <a:srgbClr val="7030A0"/>
                </a:solidFill>
              </a:rPr>
              <a:t>• Horizontal axis: chronological order</a:t>
            </a:r>
          </a:p>
          <a:p>
            <a:pPr marL="0" indent="0">
              <a:buNone/>
            </a:pPr>
            <a:r>
              <a:rPr lang="en-GB" sz="1800" b="1" dirty="0">
                <a:solidFill>
                  <a:srgbClr val="7030A0"/>
                </a:solidFill>
              </a:rPr>
              <a:t>Interaction overview diagram </a:t>
            </a:r>
            <a:r>
              <a:rPr lang="en-GB" sz="1800" dirty="0">
                <a:solidFill>
                  <a:srgbClr val="7030A0"/>
                </a:solidFill>
              </a:rPr>
              <a:t> </a:t>
            </a:r>
            <a:br>
              <a:rPr lang="en-GB" sz="1800" dirty="0">
                <a:solidFill>
                  <a:srgbClr val="7030A0"/>
                </a:solidFill>
              </a:rPr>
            </a:br>
            <a:r>
              <a:rPr lang="en-GB" sz="1800" dirty="0">
                <a:solidFill>
                  <a:srgbClr val="7030A0"/>
                </a:solidFill>
              </a:rPr>
              <a:t>• Visualizes order of different interactions </a:t>
            </a:r>
            <a:br>
              <a:rPr lang="en-GB" sz="1800" dirty="0">
                <a:solidFill>
                  <a:srgbClr val="7030A0"/>
                </a:solidFill>
              </a:rPr>
            </a:br>
            <a:r>
              <a:rPr lang="en-GB" sz="1800" dirty="0">
                <a:solidFill>
                  <a:srgbClr val="7030A0"/>
                </a:solidFill>
              </a:rPr>
              <a:t>• Allows to place various interaction diagrams in a logical order </a:t>
            </a:r>
            <a:br>
              <a:rPr lang="en-GB" sz="1800" dirty="0">
                <a:solidFill>
                  <a:srgbClr val="7030A0"/>
                </a:solidFill>
              </a:rPr>
            </a:br>
            <a:r>
              <a:rPr lang="en-GB" sz="1800" dirty="0">
                <a:solidFill>
                  <a:srgbClr val="7030A0"/>
                </a:solidFill>
              </a:rPr>
              <a:t>• Basic notation concepts of activity diagram</a:t>
            </a:r>
          </a:p>
          <a:p>
            <a:pPr marL="0" indent="0">
              <a:buNone/>
            </a:pPr>
            <a:endParaRPr lang="en-GB" sz="1400" dirty="0">
              <a:solidFill>
                <a:srgbClr val="00B050"/>
              </a:solidFill>
            </a:endParaRPr>
          </a:p>
          <a:p>
            <a:pPr marL="0" indent="0">
              <a:buNone/>
            </a:pPr>
            <a:endParaRPr lang="en-GB" sz="1400" dirty="0">
              <a:solidFill>
                <a:srgbClr val="00B050"/>
              </a:solidFill>
            </a:endParaRPr>
          </a:p>
        </p:txBody>
      </p:sp>
      <p:sp>
        <p:nvSpPr>
          <p:cNvPr id="6" name="Rectangle 5">
            <a:extLst>
              <a:ext uri="{FF2B5EF4-FFF2-40B4-BE49-F238E27FC236}">
                <a16:creationId xmlns:a16="http://schemas.microsoft.com/office/drawing/2014/main" id="{1FA24BE2-3A35-45BE-97ED-3BAE3C9AA512}"/>
              </a:ext>
            </a:extLst>
          </p:cNvPr>
          <p:cNvSpPr/>
          <p:nvPr/>
        </p:nvSpPr>
        <p:spPr>
          <a:xfrm>
            <a:off x="0" y="-5418"/>
            <a:ext cx="6059484" cy="6955750"/>
          </a:xfrm>
          <a:prstGeom prst="rect">
            <a:avLst/>
          </a:prstGeom>
        </p:spPr>
        <p:txBody>
          <a:bodyPr wrap="square">
            <a:spAutoFit/>
          </a:bodyPr>
          <a:lstStyle/>
          <a:p>
            <a:r>
              <a:rPr lang="en-GB" sz="1600" b="1" u="sng" dirty="0" err="1">
                <a:solidFill>
                  <a:srgbClr val="C00000"/>
                </a:solidFill>
              </a:rPr>
              <a:t>Coregion</a:t>
            </a:r>
            <a:endParaRPr lang="en-GB" sz="1600" b="1" u="sng" dirty="0">
              <a:solidFill>
                <a:srgbClr val="C00000"/>
              </a:solidFill>
            </a:endParaRPr>
          </a:p>
          <a:p>
            <a:r>
              <a:rPr lang="en-GB" sz="1600" dirty="0">
                <a:solidFill>
                  <a:srgbClr val="C00000"/>
                </a:solidFill>
              </a:rPr>
              <a:t>• To model concurrent events of a single lifeline </a:t>
            </a:r>
            <a:br>
              <a:rPr lang="en-GB" sz="1600" dirty="0">
                <a:solidFill>
                  <a:srgbClr val="C00000"/>
                </a:solidFill>
              </a:rPr>
            </a:br>
            <a:r>
              <a:rPr lang="en-GB" sz="1600" dirty="0">
                <a:solidFill>
                  <a:srgbClr val="C00000"/>
                </a:solidFill>
              </a:rPr>
              <a:t>• Order of event occurrences within a </a:t>
            </a:r>
            <a:r>
              <a:rPr lang="en-GB" sz="1600" dirty="0" err="1">
                <a:solidFill>
                  <a:srgbClr val="C00000"/>
                </a:solidFill>
              </a:rPr>
              <a:t>coregion</a:t>
            </a:r>
            <a:r>
              <a:rPr lang="en-GB" sz="1600" dirty="0">
                <a:solidFill>
                  <a:srgbClr val="C00000"/>
                </a:solidFill>
              </a:rPr>
              <a:t> is not restricted </a:t>
            </a:r>
            <a:br>
              <a:rPr lang="en-GB" sz="1600" dirty="0">
                <a:solidFill>
                  <a:srgbClr val="C00000"/>
                </a:solidFill>
              </a:rPr>
            </a:br>
            <a:r>
              <a:rPr lang="en-GB" sz="1600" dirty="0">
                <a:solidFill>
                  <a:srgbClr val="C00000"/>
                </a:solidFill>
              </a:rPr>
              <a:t>• Area of the lifeline to be covered by the </a:t>
            </a:r>
            <a:r>
              <a:rPr lang="en-GB" sz="1600" dirty="0" err="1">
                <a:solidFill>
                  <a:srgbClr val="C00000"/>
                </a:solidFill>
              </a:rPr>
              <a:t>coregion</a:t>
            </a:r>
            <a:r>
              <a:rPr lang="en-GB" sz="1600" dirty="0">
                <a:solidFill>
                  <a:srgbClr val="C00000"/>
                </a:solidFill>
              </a:rPr>
              <a:t>  is marked by square brackets rotated by 90 degrees</a:t>
            </a:r>
            <a:br>
              <a:rPr lang="en-GB" sz="1600" dirty="0">
                <a:solidFill>
                  <a:srgbClr val="C00000"/>
                </a:solidFill>
              </a:rPr>
            </a:br>
            <a:br>
              <a:rPr lang="en-GB" sz="1600" b="1" u="sng" dirty="0">
                <a:solidFill>
                  <a:srgbClr val="C00000"/>
                </a:solidFill>
              </a:rPr>
            </a:br>
            <a:r>
              <a:rPr lang="en-GB" sz="1600" b="1" u="sng" dirty="0">
                <a:solidFill>
                  <a:srgbClr val="C00000"/>
                </a:solidFill>
              </a:rPr>
              <a:t>Interaction Reference</a:t>
            </a:r>
          </a:p>
          <a:p>
            <a:r>
              <a:rPr lang="en-GB" sz="1600" dirty="0">
                <a:solidFill>
                  <a:srgbClr val="C00000"/>
                </a:solidFill>
              </a:rPr>
              <a:t>• Integrates one sequence diagram in another sequence diagram</a:t>
            </a:r>
          </a:p>
          <a:p>
            <a:br>
              <a:rPr lang="en-GB" sz="1600" dirty="0">
                <a:solidFill>
                  <a:srgbClr val="C00000"/>
                </a:solidFill>
              </a:rPr>
            </a:br>
            <a:r>
              <a:rPr lang="en-GB" sz="1600" b="1" u="sng" dirty="0">
                <a:solidFill>
                  <a:srgbClr val="C00000"/>
                </a:solidFill>
              </a:rPr>
              <a:t>Gate</a:t>
            </a:r>
          </a:p>
          <a:p>
            <a:r>
              <a:rPr lang="en-GB" sz="1600" dirty="0">
                <a:solidFill>
                  <a:srgbClr val="C00000"/>
                </a:solidFill>
              </a:rPr>
              <a:t>• Allows you to send and receive messages beyond the boundaries of the interaction fragment</a:t>
            </a:r>
            <a:br>
              <a:rPr lang="en-GB" sz="1600" dirty="0">
                <a:solidFill>
                  <a:srgbClr val="C00000"/>
                </a:solidFill>
              </a:rPr>
            </a:br>
            <a:br>
              <a:rPr lang="en-GB" sz="1600" dirty="0">
                <a:solidFill>
                  <a:srgbClr val="C00000"/>
                </a:solidFill>
              </a:rPr>
            </a:br>
            <a:r>
              <a:rPr lang="en-GB" sz="1600" b="1" u="sng" dirty="0">
                <a:solidFill>
                  <a:srgbClr val="00B050"/>
                </a:solidFill>
              </a:rPr>
              <a:t>Time Constraints</a:t>
            </a:r>
          </a:p>
          <a:p>
            <a:r>
              <a:rPr lang="en-GB" sz="1600" b="1" dirty="0">
                <a:solidFill>
                  <a:srgbClr val="00B050"/>
                </a:solidFill>
              </a:rPr>
              <a:t>Types </a:t>
            </a:r>
            <a:br>
              <a:rPr lang="en-GB" sz="1600" dirty="0">
                <a:solidFill>
                  <a:srgbClr val="00B050"/>
                </a:solidFill>
              </a:rPr>
            </a:br>
            <a:r>
              <a:rPr lang="en-GB" sz="1600" dirty="0">
                <a:solidFill>
                  <a:srgbClr val="00B050"/>
                </a:solidFill>
              </a:rPr>
              <a:t>• Point in time for event occurrence </a:t>
            </a:r>
            <a:br>
              <a:rPr lang="en-GB" sz="1600" dirty="0">
                <a:solidFill>
                  <a:srgbClr val="00B050"/>
                </a:solidFill>
              </a:rPr>
            </a:br>
            <a:r>
              <a:rPr lang="en-GB" sz="1600" dirty="0">
                <a:solidFill>
                  <a:srgbClr val="00B050"/>
                </a:solidFill>
              </a:rPr>
              <a:t>- Relative: e.g., after(5sec) </a:t>
            </a:r>
            <a:br>
              <a:rPr lang="en-GB" sz="1600" dirty="0">
                <a:solidFill>
                  <a:srgbClr val="00B050"/>
                </a:solidFill>
              </a:rPr>
            </a:br>
            <a:r>
              <a:rPr lang="en-GB" sz="1600" dirty="0">
                <a:solidFill>
                  <a:srgbClr val="00B050"/>
                </a:solidFill>
              </a:rPr>
              <a:t>- Absolute: e.g., at(12.00) </a:t>
            </a:r>
            <a:br>
              <a:rPr lang="en-GB" sz="1600" dirty="0">
                <a:solidFill>
                  <a:srgbClr val="00B050"/>
                </a:solidFill>
              </a:rPr>
            </a:br>
            <a:br>
              <a:rPr lang="en-GB" sz="1600" dirty="0">
                <a:solidFill>
                  <a:srgbClr val="00B050"/>
                </a:solidFill>
              </a:rPr>
            </a:br>
            <a:r>
              <a:rPr lang="en-GB" sz="1600" dirty="0">
                <a:solidFill>
                  <a:srgbClr val="00B050"/>
                </a:solidFill>
              </a:rPr>
              <a:t>• Time period between two events </a:t>
            </a:r>
            <a:br>
              <a:rPr lang="en-GB" sz="1600" dirty="0">
                <a:solidFill>
                  <a:srgbClr val="00B050"/>
                </a:solidFill>
              </a:rPr>
            </a:br>
            <a:r>
              <a:rPr lang="en-GB" sz="1600" dirty="0">
                <a:solidFill>
                  <a:srgbClr val="00B050"/>
                </a:solidFill>
              </a:rPr>
              <a:t>- {</a:t>
            </a:r>
            <a:r>
              <a:rPr lang="en-GB" sz="1600" dirty="0" err="1">
                <a:solidFill>
                  <a:srgbClr val="00B050"/>
                </a:solidFill>
              </a:rPr>
              <a:t>lower..upper</a:t>
            </a:r>
            <a:r>
              <a:rPr lang="en-GB" sz="1600" dirty="0">
                <a:solidFill>
                  <a:srgbClr val="00B050"/>
                </a:solidFill>
              </a:rPr>
              <a:t>} </a:t>
            </a:r>
            <a:br>
              <a:rPr lang="en-GB" sz="1600" dirty="0">
                <a:solidFill>
                  <a:srgbClr val="00B050"/>
                </a:solidFill>
              </a:rPr>
            </a:br>
            <a:r>
              <a:rPr lang="en-GB" sz="1600" dirty="0">
                <a:solidFill>
                  <a:srgbClr val="00B050"/>
                </a:solidFill>
              </a:rPr>
              <a:t>- E.g., {12.00..13.00} </a:t>
            </a:r>
            <a:br>
              <a:rPr lang="en-GB" sz="1600" dirty="0">
                <a:solidFill>
                  <a:srgbClr val="00B050"/>
                </a:solidFill>
              </a:rPr>
            </a:br>
            <a:br>
              <a:rPr lang="en-GB" sz="1600" dirty="0">
                <a:solidFill>
                  <a:srgbClr val="00B050"/>
                </a:solidFill>
              </a:rPr>
            </a:br>
            <a:r>
              <a:rPr lang="en-GB" sz="1600" b="1" dirty="0">
                <a:solidFill>
                  <a:srgbClr val="00B050"/>
                </a:solidFill>
              </a:rPr>
              <a:t>Predefined actions </a:t>
            </a:r>
            <a:br>
              <a:rPr lang="en-GB" sz="1600" dirty="0">
                <a:solidFill>
                  <a:srgbClr val="00B050"/>
                </a:solidFill>
              </a:rPr>
            </a:br>
            <a:r>
              <a:rPr lang="en-GB" sz="1600" dirty="0">
                <a:solidFill>
                  <a:srgbClr val="00B050"/>
                </a:solidFill>
              </a:rPr>
              <a:t>• now: current time </a:t>
            </a:r>
            <a:br>
              <a:rPr lang="en-GB" sz="1600" dirty="0">
                <a:solidFill>
                  <a:srgbClr val="00B050"/>
                </a:solidFill>
              </a:rPr>
            </a:br>
            <a:r>
              <a:rPr lang="en-GB" sz="1600" dirty="0">
                <a:solidFill>
                  <a:srgbClr val="00B050"/>
                </a:solidFill>
              </a:rPr>
              <a:t>- Can be assigned to an attribute and then used in a time constraint </a:t>
            </a:r>
            <a:br>
              <a:rPr lang="en-GB" sz="1600" dirty="0">
                <a:solidFill>
                  <a:srgbClr val="00B050"/>
                </a:solidFill>
              </a:rPr>
            </a:br>
            <a:r>
              <a:rPr lang="en-GB" sz="1600" dirty="0">
                <a:solidFill>
                  <a:srgbClr val="00B050"/>
                </a:solidFill>
              </a:rPr>
              <a:t>• Duration: calculation of the duration of a message transmission</a:t>
            </a:r>
          </a:p>
          <a:p>
            <a:endParaRPr lang="en-GB" sz="1400" dirty="0">
              <a:solidFill>
                <a:srgbClr val="C00000"/>
              </a:solidFill>
            </a:endParaRPr>
          </a:p>
        </p:txBody>
      </p:sp>
    </p:spTree>
    <p:extLst>
      <p:ext uri="{BB962C8B-B14F-4D97-AF65-F5344CB8AC3E}">
        <p14:creationId xmlns:p14="http://schemas.microsoft.com/office/powerpoint/2010/main" val="82465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1256892574"/>
              </p:ext>
            </p:extLst>
          </p:nvPr>
        </p:nvGraphicFramePr>
        <p:xfrm>
          <a:off x="0" y="0"/>
          <a:ext cx="12192000" cy="6921284"/>
        </p:xfrm>
        <a:graphic>
          <a:graphicData uri="http://schemas.openxmlformats.org/drawingml/2006/table">
            <a:tbl>
              <a:tblPr firstRow="1" bandRow="1">
                <a:tableStyleId>{5940675A-B579-460E-94D1-54222C63F5DA}</a:tableStyleId>
              </a:tblPr>
              <a:tblGrid>
                <a:gridCol w="1697912">
                  <a:extLst>
                    <a:ext uri="{9D8B030D-6E8A-4147-A177-3AD203B41FA5}">
                      <a16:colId xmlns:a16="http://schemas.microsoft.com/office/drawing/2014/main" val="1544772945"/>
                    </a:ext>
                  </a:extLst>
                </a:gridCol>
                <a:gridCol w="1803108">
                  <a:extLst>
                    <a:ext uri="{9D8B030D-6E8A-4147-A177-3AD203B41FA5}">
                      <a16:colId xmlns:a16="http://schemas.microsoft.com/office/drawing/2014/main" val="4067297927"/>
                    </a:ext>
                  </a:extLst>
                </a:gridCol>
                <a:gridCol w="4345490">
                  <a:extLst>
                    <a:ext uri="{9D8B030D-6E8A-4147-A177-3AD203B41FA5}">
                      <a16:colId xmlns:a16="http://schemas.microsoft.com/office/drawing/2014/main" val="2919699927"/>
                    </a:ext>
                  </a:extLst>
                </a:gridCol>
                <a:gridCol w="4345490">
                  <a:extLst>
                    <a:ext uri="{9D8B030D-6E8A-4147-A177-3AD203B41FA5}">
                      <a16:colId xmlns:a16="http://schemas.microsoft.com/office/drawing/2014/main" val="2949665113"/>
                    </a:ext>
                  </a:extLst>
                </a:gridCol>
              </a:tblGrid>
              <a:tr h="794804">
                <a:tc>
                  <a:txBody>
                    <a:bodyPr/>
                    <a:lstStyle/>
                    <a:p>
                      <a:r>
                        <a:rPr lang="en-GB" b="1" dirty="0"/>
                        <a:t>Name</a:t>
                      </a:r>
                    </a:p>
                  </a:txBody>
                  <a:tcPr/>
                </a:tc>
                <a:tc>
                  <a:txBody>
                    <a:bodyPr/>
                    <a:lstStyle/>
                    <a:p>
                      <a:r>
                        <a:rPr lang="en-GB" b="1" dirty="0"/>
                        <a:t>Syntax</a:t>
                      </a:r>
                    </a:p>
                  </a:txBody>
                  <a:tcPr/>
                </a:tc>
                <a:tc gridSpan="2">
                  <a:txBody>
                    <a:bodyPr/>
                    <a:lstStyle/>
                    <a:p>
                      <a:r>
                        <a:rPr lang="en-GB" b="1" dirty="0"/>
                        <a:t>Description</a:t>
                      </a:r>
                    </a:p>
                  </a:txBody>
                  <a:tcPr>
                    <a:lnB w="12700" cap="flat" cmpd="sng" algn="ctr">
                      <a:solidFill>
                        <a:schemeClr val="tx1"/>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3567819982"/>
                  </a:ext>
                </a:extLst>
              </a:tr>
              <a:tr h="6075779">
                <a:tc>
                  <a:txBody>
                    <a:bodyPr/>
                    <a:lstStyle/>
                    <a:p>
                      <a:r>
                        <a:rPr lang="en-GB" b="1" dirty="0"/>
                        <a:t>Transition</a:t>
                      </a:r>
                    </a:p>
                  </a:txBody>
                  <a:tcPr/>
                </a:tc>
                <a:tc>
                  <a:txBody>
                    <a:bodyPr/>
                    <a:lstStyle/>
                    <a:p>
                      <a:endParaRPr lang="en-GB" dirty="0"/>
                    </a:p>
                  </a:txBody>
                  <a:tcPr>
                    <a:lnR w="12700" cap="flat" cmpd="sng" algn="ctr">
                      <a:solidFill>
                        <a:schemeClr val="tx1"/>
                      </a:solidFill>
                      <a:prstDash val="solid"/>
                      <a:round/>
                      <a:headEnd type="none" w="med" len="med"/>
                      <a:tailEnd type="none" w="med" len="med"/>
                    </a:lnR>
                  </a:tcPr>
                </a:tc>
                <a:tc>
                  <a:txBody>
                    <a:bodyPr/>
                    <a:lstStyle/>
                    <a:p>
                      <a:r>
                        <a:rPr lang="en-GB" b="1" dirty="0"/>
                        <a:t>State transition e from a source state S to a target state T</a:t>
                      </a:r>
                      <a:br>
                        <a:rPr lang="en-GB" b="1" dirty="0"/>
                      </a:br>
                      <a:br>
                        <a:rPr lang="en-GB" b="1" dirty="0"/>
                      </a:br>
                      <a:r>
                        <a:rPr lang="en-GB" b="1" dirty="0"/>
                        <a:t>Event (trigger) </a:t>
                      </a:r>
                      <a:br>
                        <a:rPr lang="en-GB" b="1" dirty="0"/>
                      </a:br>
                      <a:r>
                        <a:rPr lang="en-GB" b="0" dirty="0"/>
                        <a:t>• Exogenous stimulus </a:t>
                      </a:r>
                      <a:br>
                        <a:rPr lang="en-GB" b="0" dirty="0"/>
                      </a:br>
                      <a:r>
                        <a:rPr lang="en-GB" b="0" dirty="0"/>
                        <a:t>• Can trigger a state transition</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b="1" dirty="0"/>
                      </a:br>
                      <a:r>
                        <a:rPr lang="en-GB" b="1" dirty="0"/>
                        <a:t>Guard (condition) </a:t>
                      </a:r>
                      <a:br>
                        <a:rPr lang="en-GB" b="0" dirty="0"/>
                      </a:br>
                      <a:r>
                        <a:rPr lang="en-GB" b="0" dirty="0"/>
                        <a:t>• Boolean expression </a:t>
                      </a:r>
                      <a:br>
                        <a:rPr lang="en-GB" b="0" dirty="0"/>
                      </a:br>
                      <a:r>
                        <a:rPr lang="en-GB" b="0" dirty="0"/>
                        <a:t>• If the event occurs, the guard is checked </a:t>
                      </a:r>
                      <a:br>
                        <a:rPr lang="en-GB" b="0" dirty="0"/>
                      </a:br>
                      <a:r>
                        <a:rPr lang="en-GB" b="0" dirty="0"/>
                        <a:t>• If the guard is true </a:t>
                      </a:r>
                      <a:br>
                        <a:rPr lang="en-GB" b="0" dirty="0"/>
                      </a:br>
                      <a:r>
                        <a:rPr lang="en-GB" b="0" dirty="0"/>
                        <a:t>- All activities in the current state are terminated </a:t>
                      </a:r>
                      <a:br>
                        <a:rPr lang="en-GB" b="0" dirty="0"/>
                      </a:br>
                      <a:r>
                        <a:rPr lang="en-GB" b="0" dirty="0"/>
                        <a:t>- Any relevant exit activity is executed </a:t>
                      </a:r>
                      <a:br>
                        <a:rPr lang="en-GB" b="0" dirty="0"/>
                      </a:br>
                      <a:r>
                        <a:rPr lang="en-GB" b="0" dirty="0"/>
                        <a:t>- The transition takes place </a:t>
                      </a:r>
                      <a:br>
                        <a:rPr lang="en-GB" b="0" dirty="0"/>
                      </a:br>
                      <a:r>
                        <a:rPr lang="en-GB" b="0" dirty="0"/>
                        <a:t>• If the guard is false </a:t>
                      </a:r>
                      <a:br>
                        <a:rPr lang="en-GB" b="0" dirty="0"/>
                      </a:br>
                      <a:r>
                        <a:rPr lang="en-GB" b="0" dirty="0"/>
                        <a:t>- No state transition takes place, the event is discarded</a:t>
                      </a:r>
                      <a:br>
                        <a:rPr lang="en-GB" b="1" dirty="0"/>
                      </a:br>
                      <a:br>
                        <a:rPr lang="en-GB" b="1" dirty="0"/>
                      </a:br>
                      <a:r>
                        <a:rPr lang="en-GB" b="1" dirty="0"/>
                        <a:t>Activity (effect) </a:t>
                      </a:r>
                      <a:br>
                        <a:rPr lang="en-GB" b="1" dirty="0"/>
                      </a:br>
                      <a:r>
                        <a:rPr lang="en-GB" b="0" dirty="0"/>
                        <a:t>• Sequence of actions executed during the state transition </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515551"/>
                  </a:ext>
                </a:extLst>
              </a:tr>
            </a:tbl>
          </a:graphicData>
        </a:graphic>
      </p:graphicFrame>
      <p:pic>
        <p:nvPicPr>
          <p:cNvPr id="10" name="Picture 9">
            <a:extLst>
              <a:ext uri="{FF2B5EF4-FFF2-40B4-BE49-F238E27FC236}">
                <a16:creationId xmlns:a16="http://schemas.microsoft.com/office/drawing/2014/main" id="{C28BD9A9-445E-46BA-98E5-5D96263DB637}"/>
              </a:ext>
            </a:extLst>
          </p:cNvPr>
          <p:cNvPicPr>
            <a:picLocks noChangeAspect="1"/>
          </p:cNvPicPr>
          <p:nvPr/>
        </p:nvPicPr>
        <p:blipFill rotWithShape="1">
          <a:blip r:embed="rId2"/>
          <a:srcRect l="35761" t="49206" r="51522" b="43765"/>
          <a:stretch/>
        </p:blipFill>
        <p:spPr>
          <a:xfrm>
            <a:off x="1714413" y="862138"/>
            <a:ext cx="1792530" cy="557020"/>
          </a:xfrm>
          <a:prstGeom prst="rect">
            <a:avLst/>
          </a:prstGeom>
        </p:spPr>
      </p:pic>
      <p:pic>
        <p:nvPicPr>
          <p:cNvPr id="2" name="Picture 1">
            <a:extLst>
              <a:ext uri="{FF2B5EF4-FFF2-40B4-BE49-F238E27FC236}">
                <a16:creationId xmlns:a16="http://schemas.microsoft.com/office/drawing/2014/main" id="{96C35629-A12F-4C6F-80E5-1E6A96B37AF6}"/>
              </a:ext>
            </a:extLst>
          </p:cNvPr>
          <p:cNvPicPr>
            <a:picLocks noChangeAspect="1"/>
          </p:cNvPicPr>
          <p:nvPr/>
        </p:nvPicPr>
        <p:blipFill rotWithShape="1">
          <a:blip r:embed="rId3"/>
          <a:srcRect l="23587" t="36534" r="30109" b="15894"/>
          <a:stretch/>
        </p:blipFill>
        <p:spPr>
          <a:xfrm>
            <a:off x="80434" y="1663138"/>
            <a:ext cx="3426509" cy="1979204"/>
          </a:xfrm>
          <a:prstGeom prst="rect">
            <a:avLst/>
          </a:prstGeom>
        </p:spPr>
      </p:pic>
      <p:pic>
        <p:nvPicPr>
          <p:cNvPr id="3" name="Picture 2">
            <a:extLst>
              <a:ext uri="{FF2B5EF4-FFF2-40B4-BE49-F238E27FC236}">
                <a16:creationId xmlns:a16="http://schemas.microsoft.com/office/drawing/2014/main" id="{FAFC7977-BD7A-4956-B507-B84E7205C763}"/>
              </a:ext>
            </a:extLst>
          </p:cNvPr>
          <p:cNvPicPr>
            <a:picLocks noChangeAspect="1"/>
          </p:cNvPicPr>
          <p:nvPr/>
        </p:nvPicPr>
        <p:blipFill rotWithShape="1">
          <a:blip r:embed="rId4"/>
          <a:srcRect l="19605" t="30135" r="20761" b="9159"/>
          <a:stretch/>
        </p:blipFill>
        <p:spPr>
          <a:xfrm>
            <a:off x="7699513" y="849327"/>
            <a:ext cx="4483118" cy="2565824"/>
          </a:xfrm>
          <a:prstGeom prst="rect">
            <a:avLst/>
          </a:prstGeom>
        </p:spPr>
      </p:pic>
      <p:pic>
        <p:nvPicPr>
          <p:cNvPr id="5" name="Picture 4">
            <a:extLst>
              <a:ext uri="{FF2B5EF4-FFF2-40B4-BE49-F238E27FC236}">
                <a16:creationId xmlns:a16="http://schemas.microsoft.com/office/drawing/2014/main" id="{2A86D1E9-2E25-4F6E-972C-3A8FD99FD333}"/>
              </a:ext>
            </a:extLst>
          </p:cNvPr>
          <p:cNvPicPr>
            <a:picLocks noChangeAspect="1"/>
          </p:cNvPicPr>
          <p:nvPr/>
        </p:nvPicPr>
        <p:blipFill rotWithShape="1">
          <a:blip r:embed="rId5"/>
          <a:srcRect l="18152" t="26782" r="19605" b="15539"/>
          <a:stretch/>
        </p:blipFill>
        <p:spPr>
          <a:xfrm>
            <a:off x="7703914" y="4532243"/>
            <a:ext cx="4488086" cy="2338340"/>
          </a:xfrm>
          <a:prstGeom prst="rect">
            <a:avLst/>
          </a:prstGeom>
        </p:spPr>
      </p:pic>
    </p:spTree>
    <p:extLst>
      <p:ext uri="{BB962C8B-B14F-4D97-AF65-F5344CB8AC3E}">
        <p14:creationId xmlns:p14="http://schemas.microsoft.com/office/powerpoint/2010/main" val="2859411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1593556181"/>
              </p:ext>
            </p:extLst>
          </p:nvPr>
        </p:nvGraphicFramePr>
        <p:xfrm>
          <a:off x="0" y="2"/>
          <a:ext cx="12192000" cy="6857998"/>
        </p:xfrm>
        <a:graphic>
          <a:graphicData uri="http://schemas.openxmlformats.org/drawingml/2006/table">
            <a:tbl>
              <a:tblPr firstRow="1" bandRow="1">
                <a:tableStyleId>{5940675A-B579-460E-94D1-54222C63F5DA}</a:tableStyleId>
              </a:tblPr>
              <a:tblGrid>
                <a:gridCol w="892098">
                  <a:extLst>
                    <a:ext uri="{9D8B030D-6E8A-4147-A177-3AD203B41FA5}">
                      <a16:colId xmlns:a16="http://schemas.microsoft.com/office/drawing/2014/main" val="1544772945"/>
                    </a:ext>
                  </a:extLst>
                </a:gridCol>
                <a:gridCol w="825190">
                  <a:extLst>
                    <a:ext uri="{9D8B030D-6E8A-4147-A177-3AD203B41FA5}">
                      <a16:colId xmlns:a16="http://schemas.microsoft.com/office/drawing/2014/main" val="4067297927"/>
                    </a:ext>
                  </a:extLst>
                </a:gridCol>
                <a:gridCol w="4326673">
                  <a:extLst>
                    <a:ext uri="{9D8B030D-6E8A-4147-A177-3AD203B41FA5}">
                      <a16:colId xmlns:a16="http://schemas.microsoft.com/office/drawing/2014/main" val="2919699927"/>
                    </a:ext>
                  </a:extLst>
                </a:gridCol>
                <a:gridCol w="910683">
                  <a:extLst>
                    <a:ext uri="{9D8B030D-6E8A-4147-A177-3AD203B41FA5}">
                      <a16:colId xmlns:a16="http://schemas.microsoft.com/office/drawing/2014/main" val="1637715927"/>
                    </a:ext>
                  </a:extLst>
                </a:gridCol>
                <a:gridCol w="5237356">
                  <a:extLst>
                    <a:ext uri="{9D8B030D-6E8A-4147-A177-3AD203B41FA5}">
                      <a16:colId xmlns:a16="http://schemas.microsoft.com/office/drawing/2014/main" val="707622381"/>
                    </a:ext>
                  </a:extLst>
                </a:gridCol>
              </a:tblGrid>
              <a:tr h="375781">
                <a:tc>
                  <a:txBody>
                    <a:bodyPr/>
                    <a:lstStyle/>
                    <a:p>
                      <a:r>
                        <a:rPr lang="en-GB" b="1" dirty="0"/>
                        <a:t>Name</a:t>
                      </a:r>
                    </a:p>
                  </a:txBody>
                  <a:tcPr/>
                </a:tc>
                <a:tc>
                  <a:txBody>
                    <a:bodyPr/>
                    <a:lstStyle/>
                    <a:p>
                      <a:r>
                        <a:rPr lang="en-GB" b="1" dirty="0"/>
                        <a:t>Syntax</a:t>
                      </a:r>
                    </a:p>
                  </a:txBody>
                  <a:tcPr/>
                </a:tc>
                <a:tc gridSpan="3">
                  <a:txBody>
                    <a:bodyPr/>
                    <a:lstStyle/>
                    <a:p>
                      <a:r>
                        <a:rPr lang="en-GB" b="1" dirty="0"/>
                        <a:t>Description</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567819982"/>
                  </a:ext>
                </a:extLst>
              </a:tr>
              <a:tr h="375781">
                <a:tc gridSpan="2">
                  <a:txBody>
                    <a:bodyPr/>
                    <a:lstStyle/>
                    <a:p>
                      <a:r>
                        <a:rPr lang="en-GB" b="1" dirty="0"/>
                        <a:t>Signal event</a:t>
                      </a:r>
                    </a:p>
                  </a:txBody>
                  <a:tcPr/>
                </a:tc>
                <a:tc hMerge="1">
                  <a:txBody>
                    <a:bodyPr/>
                    <a:lstStyle/>
                    <a:p>
                      <a:endParaRPr lang="en-GB" b="1" dirty="0"/>
                    </a:p>
                  </a:txBody>
                  <a:tcPr/>
                </a:tc>
                <a:tc gridSpan="3">
                  <a:txBody>
                    <a:bodyPr/>
                    <a:lstStyle/>
                    <a:p>
                      <a:r>
                        <a:rPr lang="en-GB" b="1" dirty="0"/>
                        <a:t>Receipt of a signal </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17716364"/>
                  </a:ext>
                </a:extLst>
              </a:tr>
              <a:tr h="375781">
                <a:tc gridSpan="2">
                  <a:txBody>
                    <a:bodyPr/>
                    <a:lstStyle/>
                    <a:p>
                      <a:r>
                        <a:rPr lang="en-GB" b="1" dirty="0"/>
                        <a:t>Call event</a:t>
                      </a:r>
                    </a:p>
                  </a:txBody>
                  <a:tcPr/>
                </a:tc>
                <a:tc hMerge="1">
                  <a:txBody>
                    <a:bodyPr/>
                    <a:lstStyle/>
                    <a:p>
                      <a:endParaRPr lang="en-GB" b="1" dirty="0"/>
                    </a:p>
                  </a:txBody>
                  <a:tcPr/>
                </a:tc>
                <a:tc gridSpan="3">
                  <a:txBody>
                    <a:bodyPr/>
                    <a:lstStyle/>
                    <a:p>
                      <a:r>
                        <a:rPr lang="en-GB" b="1" dirty="0"/>
                        <a:t>Operation call </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584406517"/>
                  </a:ext>
                </a:extLst>
              </a:tr>
              <a:tr h="657616">
                <a:tc gridSpan="2">
                  <a:txBody>
                    <a:bodyPr/>
                    <a:lstStyle/>
                    <a:p>
                      <a:r>
                        <a:rPr lang="en-GB" b="1" dirty="0"/>
                        <a:t>Time event</a:t>
                      </a:r>
                    </a:p>
                  </a:txBody>
                  <a:tcPr/>
                </a:tc>
                <a:tc hMerge="1">
                  <a:txBody>
                    <a:bodyPr/>
                    <a:lstStyle/>
                    <a:p>
                      <a:endParaRPr lang="en-GB" b="1" dirty="0"/>
                    </a:p>
                  </a:txBody>
                  <a:tcPr/>
                </a:tc>
                <a:tc gridSpan="3">
                  <a:txBody>
                    <a:bodyPr/>
                    <a:lstStyle/>
                    <a:p>
                      <a:r>
                        <a:rPr lang="en-GB" b="1" dirty="0"/>
                        <a:t>Time-based state transition </a:t>
                      </a:r>
                      <a:r>
                        <a:rPr lang="en-GB" b="0" dirty="0"/>
                        <a:t>• Relative: based on the time of the occurrence of the event • E.g., after(5 seconds) • Absolute • E.g., when(time==16:00), when(date==20150101)</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213556350"/>
                  </a:ext>
                </a:extLst>
              </a:tr>
              <a:tr h="657616">
                <a:tc gridSpan="2">
                  <a:txBody>
                    <a:bodyPr/>
                    <a:lstStyle/>
                    <a:p>
                      <a:r>
                        <a:rPr lang="en-GB" b="1" dirty="0"/>
                        <a:t>Any receive event</a:t>
                      </a:r>
                    </a:p>
                  </a:txBody>
                  <a:tcPr/>
                </a:tc>
                <a:tc hMerge="1">
                  <a:txBody>
                    <a:bodyPr/>
                    <a:lstStyle/>
                    <a:p>
                      <a:endParaRPr lang="en-GB" b="1" dirty="0"/>
                    </a:p>
                  </a:txBody>
                  <a:tcPr/>
                </a:tc>
                <a:tc gridSpan="3">
                  <a:txBody>
                    <a:bodyPr/>
                    <a:lstStyle/>
                    <a:p>
                      <a:r>
                        <a:rPr lang="en-GB" b="0" dirty="0"/>
                        <a:t>Occurs when any event occurs that does not trigger another transition from the active state • Keyword all</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825677778"/>
                  </a:ext>
                </a:extLst>
              </a:tr>
              <a:tr h="657616">
                <a:tc gridSpan="2">
                  <a:txBody>
                    <a:bodyPr/>
                    <a:lstStyle/>
                    <a:p>
                      <a:r>
                        <a:rPr lang="en-GB" b="1" dirty="0"/>
                        <a:t>Completion event</a:t>
                      </a:r>
                    </a:p>
                  </a:txBody>
                  <a:tcPr/>
                </a:tc>
                <a:tc hMerge="1">
                  <a:txBody>
                    <a:bodyPr/>
                    <a:lstStyle/>
                    <a:p>
                      <a:endParaRPr lang="en-GB" b="1" dirty="0"/>
                    </a:p>
                  </a:txBody>
                  <a:tcPr/>
                </a:tc>
                <a:tc gridSpan="3">
                  <a:txBody>
                    <a:bodyPr/>
                    <a:lstStyle/>
                    <a:p>
                      <a:r>
                        <a:rPr lang="en-GB" b="0" dirty="0"/>
                        <a:t>Generated automatically when everything to be done in the current state is completed</a:t>
                      </a:r>
                    </a:p>
                    <a:p>
                      <a:endParaRPr lang="en-GB" b="1" dirty="0"/>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203611692"/>
                  </a:ext>
                </a:extLst>
              </a:tr>
              <a:tr h="375781">
                <a:tc gridSpan="2">
                  <a:txBody>
                    <a:bodyPr/>
                    <a:lstStyle/>
                    <a:p>
                      <a:r>
                        <a:rPr lang="en-GB" b="1" dirty="0"/>
                        <a:t>Change event</a:t>
                      </a:r>
                    </a:p>
                  </a:txBody>
                  <a:tcPr/>
                </a:tc>
                <a:tc hMerge="1">
                  <a:txBody>
                    <a:bodyPr/>
                    <a:lstStyle/>
                    <a:p>
                      <a:endParaRPr lang="en-GB" b="1" dirty="0"/>
                    </a:p>
                  </a:txBody>
                  <a:tcPr/>
                </a:tc>
                <a:tc gridSpan="3">
                  <a:txBody>
                    <a:bodyPr/>
                    <a:lstStyle/>
                    <a:p>
                      <a:r>
                        <a:rPr lang="en-GB" b="0" dirty="0"/>
                        <a:t>Permanently checking whether a condition becomes true • E.g., when(x &gt; y), after(90min)</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33811527"/>
                  </a:ext>
                </a:extLst>
              </a:tr>
              <a:tr h="1784958">
                <a:tc>
                  <a:txBody>
                    <a:bodyPr/>
                    <a:lstStyle/>
                    <a:p>
                      <a:r>
                        <a:rPr lang="en-GB" b="1" dirty="0"/>
                        <a:t>Initial State</a:t>
                      </a:r>
                    </a:p>
                  </a:txBody>
                  <a:tcPr/>
                </a:tc>
                <a:tc>
                  <a:txBody>
                    <a:bodyPr/>
                    <a:lstStyle/>
                    <a:p>
                      <a:endParaRPr lang="en-GB" dirty="0"/>
                    </a:p>
                  </a:txBody>
                  <a:tcPr/>
                </a:tc>
                <a:tc>
                  <a:txBody>
                    <a:bodyPr/>
                    <a:lstStyle/>
                    <a:p>
                      <a:r>
                        <a:rPr lang="en-GB" b="1" dirty="0"/>
                        <a:t>Start of a state machine diagram</a:t>
                      </a:r>
                      <a:br>
                        <a:rPr lang="en-GB" dirty="0"/>
                      </a:br>
                      <a:r>
                        <a:rPr lang="en-GB" dirty="0" err="1"/>
                        <a:t>Pseudostate</a:t>
                      </a:r>
                      <a:r>
                        <a:rPr lang="en-GB" dirty="0"/>
                        <a:t> </a:t>
                      </a:r>
                      <a:br>
                        <a:rPr lang="en-GB" dirty="0"/>
                      </a:br>
                      <a:r>
                        <a:rPr lang="en-GB" dirty="0"/>
                        <a:t>• Transient, i.e.,  system cannot remain in that state </a:t>
                      </a:r>
                      <a:br>
                        <a:rPr lang="en-GB" dirty="0"/>
                      </a:br>
                      <a:r>
                        <a:rPr lang="en-GB" dirty="0"/>
                        <a:t>• Rather a control structure than a real state</a:t>
                      </a:r>
                    </a:p>
                    <a:p>
                      <a:r>
                        <a:rPr lang="en-GB" dirty="0"/>
                        <a:t>No incoming edges</a:t>
                      </a:r>
                    </a:p>
                  </a:txBody>
                  <a:tcPr>
                    <a:lnR w="12700" cap="flat" cmpd="sng" algn="ctr">
                      <a:noFill/>
                      <a:prstDash val="solid"/>
                      <a:round/>
                      <a:headEnd type="none" w="med" len="med"/>
                      <a:tailEnd type="none" w="med" len="med"/>
                    </a:lnR>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&gt;1 outgoing edges </a:t>
                      </a:r>
                      <a:br>
                        <a:rPr lang="en-GB" dirty="0"/>
                      </a:br>
                      <a:r>
                        <a:rPr lang="en-GB" dirty="0"/>
                        <a:t>• Guards must be mutually exclusive and cover all possible cases to ensure that exactly one target state is reached </a:t>
                      </a:r>
                      <a:br>
                        <a:rPr lang="en-GB" dirty="0"/>
                      </a:br>
                      <a:r>
                        <a:rPr lang="en-GB" dirty="0"/>
                        <a:t>• If initial state becomes active, the object immediately switches to the next state </a:t>
                      </a:r>
                      <a:br>
                        <a:rPr lang="en-GB" dirty="0"/>
                      </a:br>
                      <a:r>
                        <a:rPr lang="en-GB" dirty="0"/>
                        <a:t>- No events allowed on the outgoing edges (exception: new())</a:t>
                      </a:r>
                    </a:p>
                  </a:txBody>
                  <a:tcPr>
                    <a:lnL w="12700" cap="flat" cmpd="sng" algn="ctr">
                      <a:noFill/>
                      <a:prstDash val="solid"/>
                      <a:round/>
                      <a:headEnd type="none" w="med" len="med"/>
                      <a:tailEnd type="none" w="med" len="med"/>
                    </a:lnL>
                  </a:tcPr>
                </a:tc>
                <a:tc hMerge="1">
                  <a:txBody>
                    <a:bodyPr/>
                    <a:lstStyle/>
                    <a:p>
                      <a:endParaRPr lang="en-GB"/>
                    </a:p>
                  </a:txBody>
                  <a:tcPr/>
                </a:tc>
                <a:extLst>
                  <a:ext uri="{0D108BD9-81ED-4DB2-BD59-A6C34878D82A}">
                    <a16:rowId xmlns:a16="http://schemas.microsoft.com/office/drawing/2014/main" val="2422532209"/>
                  </a:ext>
                </a:extLst>
              </a:tr>
              <a:tr h="657616">
                <a:tc>
                  <a:txBody>
                    <a:bodyPr/>
                    <a:lstStyle/>
                    <a:p>
                      <a:r>
                        <a:rPr lang="en-GB" b="1" dirty="0"/>
                        <a:t>Final State</a:t>
                      </a:r>
                    </a:p>
                  </a:txBody>
                  <a:tcPr/>
                </a:tc>
                <a:tc>
                  <a:txBody>
                    <a:bodyPr/>
                    <a:lstStyle/>
                    <a:p>
                      <a:endParaRPr lang="en-GB" dirty="0"/>
                    </a:p>
                  </a:txBody>
                  <a:tcPr/>
                </a:tc>
                <a:tc gridSpan="2">
                  <a:txBody>
                    <a:bodyPr/>
                    <a:lstStyle/>
                    <a:p>
                      <a:r>
                        <a:rPr lang="en-GB" b="1" dirty="0"/>
                        <a:t>End of a state machine diagram</a:t>
                      </a:r>
                      <a:br>
                        <a:rPr lang="en-GB" b="1" dirty="0"/>
                      </a:br>
                      <a:r>
                        <a:rPr lang="en-GB" dirty="0"/>
                        <a:t>• Real state </a:t>
                      </a:r>
                      <a:endParaRPr lang="en-GB" b="1" dirty="0"/>
                    </a:p>
                  </a:txBody>
                  <a:tcPr>
                    <a:lnR w="12700" cap="flat" cmpd="sng" algn="ctr">
                      <a:noFill/>
                      <a:prstDash val="solid"/>
                      <a:round/>
                      <a:headEnd type="none" w="med" len="med"/>
                      <a:tailEnd type="none" w="med" len="med"/>
                    </a:lnR>
                  </a:tcPr>
                </a:tc>
                <a:tc hMerge="1">
                  <a:txBody>
                    <a:bodyPr/>
                    <a:lstStyle/>
                    <a:p>
                      <a:endParaRPr lang="en-GB"/>
                    </a:p>
                  </a:txBody>
                  <a:tcPr/>
                </a:tc>
                <a:tc>
                  <a:txBody>
                    <a:bodyPr/>
                    <a:lstStyle/>
                    <a:p>
                      <a:r>
                        <a:rPr lang="en-GB" dirty="0"/>
                        <a:t>• Marks the end of the sequence of states </a:t>
                      </a:r>
                      <a:br>
                        <a:rPr lang="en-GB" dirty="0"/>
                      </a:br>
                      <a:r>
                        <a:rPr lang="en-GB" dirty="0"/>
                        <a:t>• Object can remain in a final state forever</a:t>
                      </a:r>
                    </a:p>
                  </a:txBody>
                  <a:tcPr>
                    <a:lnL w="12700" cap="flat" cmpd="sng" algn="ctr">
                      <a:noFill/>
                      <a:prstDash val="solid"/>
                      <a:round/>
                      <a:headEnd type="none" w="med" len="med"/>
                      <a:tailEnd type="none" w="med" len="med"/>
                    </a:lnL>
                  </a:tcPr>
                </a:tc>
                <a:extLst>
                  <a:ext uri="{0D108BD9-81ED-4DB2-BD59-A6C34878D82A}">
                    <a16:rowId xmlns:a16="http://schemas.microsoft.com/office/drawing/2014/main" val="1845889090"/>
                  </a:ext>
                </a:extLst>
              </a:tr>
              <a:tr h="939452">
                <a:tc>
                  <a:txBody>
                    <a:bodyPr/>
                    <a:lstStyle/>
                    <a:p>
                      <a:r>
                        <a:rPr lang="en-GB" b="1" dirty="0"/>
                        <a:t>Terminate node</a:t>
                      </a:r>
                    </a:p>
                  </a:txBody>
                  <a:tcPr/>
                </a:tc>
                <a:tc>
                  <a:txBody>
                    <a:bodyPr/>
                    <a:lstStyle/>
                    <a:p>
                      <a:endParaRPr lang="en-GB" dirty="0"/>
                    </a:p>
                  </a:txBody>
                  <a:tcPr/>
                </a:tc>
                <a:tc gridSpan="2">
                  <a:txBody>
                    <a:bodyPr/>
                    <a:lstStyle/>
                    <a:p>
                      <a:r>
                        <a:rPr lang="en-GB" b="1" dirty="0"/>
                        <a:t>Termination of an object’s state machine diagram</a:t>
                      </a:r>
                      <a:br>
                        <a:rPr lang="en-GB" dirty="0"/>
                      </a:br>
                      <a:r>
                        <a:rPr lang="en-GB" dirty="0"/>
                        <a:t>• </a:t>
                      </a:r>
                      <a:r>
                        <a:rPr lang="en-GB" dirty="0" err="1"/>
                        <a:t>Pseudostate</a:t>
                      </a:r>
                      <a:r>
                        <a:rPr lang="en-GB" dirty="0"/>
                        <a:t> </a:t>
                      </a:r>
                    </a:p>
                  </a:txBody>
                  <a:tcPr>
                    <a:lnR w="12700" cap="flat" cmpd="sng" algn="ctr">
                      <a:noFill/>
                      <a:prstDash val="solid"/>
                      <a:round/>
                      <a:headEnd type="none" w="med" len="med"/>
                      <a:tailEnd type="none" w="med" len="med"/>
                    </a:lnR>
                  </a:tcPr>
                </a:tc>
                <a:tc hMerge="1">
                  <a:txBody>
                    <a:bodyPr/>
                    <a:lstStyle/>
                    <a:p>
                      <a:endParaRPr lang="en-GB"/>
                    </a:p>
                  </a:txBody>
                  <a:tcPr/>
                </a:tc>
                <a:tc>
                  <a:txBody>
                    <a:bodyPr/>
                    <a:lstStyle/>
                    <a:p>
                      <a:r>
                        <a:rPr lang="en-GB" dirty="0"/>
                        <a:t>• Terminates the state machine </a:t>
                      </a:r>
                      <a:br>
                        <a:rPr lang="en-GB" dirty="0"/>
                      </a:br>
                      <a:r>
                        <a:rPr lang="en-GB" dirty="0"/>
                        <a:t>• The modelled object ceases to exist (= is deleted)</a:t>
                      </a:r>
                    </a:p>
                  </a:txBody>
                  <a:tcPr>
                    <a:lnL w="12700" cap="flat" cmpd="sng" algn="ctr">
                      <a:noFill/>
                      <a:prstDash val="solid"/>
                      <a:round/>
                      <a:headEnd type="none" w="med" len="med"/>
                      <a:tailEnd type="none" w="med" len="med"/>
                    </a:lnL>
                  </a:tcPr>
                </a:tc>
                <a:extLst>
                  <a:ext uri="{0D108BD9-81ED-4DB2-BD59-A6C34878D82A}">
                    <a16:rowId xmlns:a16="http://schemas.microsoft.com/office/drawing/2014/main" val="1178818558"/>
                  </a:ext>
                </a:extLst>
              </a:tr>
            </a:tbl>
          </a:graphicData>
        </a:graphic>
      </p:graphicFrame>
      <p:pic>
        <p:nvPicPr>
          <p:cNvPr id="11" name="Picture 10">
            <a:extLst>
              <a:ext uri="{FF2B5EF4-FFF2-40B4-BE49-F238E27FC236}">
                <a16:creationId xmlns:a16="http://schemas.microsoft.com/office/drawing/2014/main" id="{46F92E9D-C18E-4F37-B06B-2EE3346C26B4}"/>
              </a:ext>
            </a:extLst>
          </p:cNvPr>
          <p:cNvPicPr>
            <a:picLocks noChangeAspect="1"/>
          </p:cNvPicPr>
          <p:nvPr/>
        </p:nvPicPr>
        <p:blipFill rotWithShape="1">
          <a:blip r:embed="rId2"/>
          <a:srcRect l="40761" t="60231" r="56630" b="34872"/>
          <a:stretch/>
        </p:blipFill>
        <p:spPr>
          <a:xfrm>
            <a:off x="1128202" y="3992135"/>
            <a:ext cx="318053" cy="335686"/>
          </a:xfrm>
          <a:prstGeom prst="rect">
            <a:avLst/>
          </a:prstGeom>
        </p:spPr>
      </p:pic>
      <p:pic>
        <p:nvPicPr>
          <p:cNvPr id="12" name="Picture 11">
            <a:extLst>
              <a:ext uri="{FF2B5EF4-FFF2-40B4-BE49-F238E27FC236}">
                <a16:creationId xmlns:a16="http://schemas.microsoft.com/office/drawing/2014/main" id="{2B5ACABE-C337-4ACD-8EB9-F985B802820C}"/>
              </a:ext>
            </a:extLst>
          </p:cNvPr>
          <p:cNvPicPr>
            <a:picLocks noChangeAspect="1"/>
          </p:cNvPicPr>
          <p:nvPr/>
        </p:nvPicPr>
        <p:blipFill rotWithShape="1">
          <a:blip r:embed="rId2"/>
          <a:srcRect l="40840" t="69818" r="56816" b="26030"/>
          <a:stretch/>
        </p:blipFill>
        <p:spPr>
          <a:xfrm>
            <a:off x="1161560" y="5496306"/>
            <a:ext cx="285750" cy="284651"/>
          </a:xfrm>
          <a:prstGeom prst="rect">
            <a:avLst/>
          </a:prstGeom>
        </p:spPr>
      </p:pic>
      <p:pic>
        <p:nvPicPr>
          <p:cNvPr id="13" name="Picture 12">
            <a:extLst>
              <a:ext uri="{FF2B5EF4-FFF2-40B4-BE49-F238E27FC236}">
                <a16:creationId xmlns:a16="http://schemas.microsoft.com/office/drawing/2014/main" id="{B2BE6725-26A9-4B97-9AA5-1EAB0F486F72}"/>
              </a:ext>
            </a:extLst>
          </p:cNvPr>
          <p:cNvPicPr>
            <a:picLocks noChangeAspect="1"/>
          </p:cNvPicPr>
          <p:nvPr/>
        </p:nvPicPr>
        <p:blipFill rotWithShape="1">
          <a:blip r:embed="rId2"/>
          <a:srcRect l="40979" t="79292" r="56847" b="16312"/>
          <a:stretch/>
        </p:blipFill>
        <p:spPr>
          <a:xfrm>
            <a:off x="1128202" y="6220232"/>
            <a:ext cx="265043" cy="301343"/>
          </a:xfrm>
          <a:prstGeom prst="rect">
            <a:avLst/>
          </a:prstGeom>
        </p:spPr>
      </p:pic>
    </p:spTree>
    <p:extLst>
      <p:ext uri="{BB962C8B-B14F-4D97-AF65-F5344CB8AC3E}">
        <p14:creationId xmlns:p14="http://schemas.microsoft.com/office/powerpoint/2010/main" val="832354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112083524"/>
              </p:ext>
            </p:extLst>
          </p:nvPr>
        </p:nvGraphicFramePr>
        <p:xfrm>
          <a:off x="0" y="-818"/>
          <a:ext cx="12192001" cy="6816218"/>
        </p:xfrm>
        <a:graphic>
          <a:graphicData uri="http://schemas.openxmlformats.org/drawingml/2006/table">
            <a:tbl>
              <a:tblPr firstRow="1" bandRow="1">
                <a:tableStyleId>{5940675A-B579-460E-94D1-54222C63F5DA}</a:tableStyleId>
              </a:tblPr>
              <a:tblGrid>
                <a:gridCol w="1779288">
                  <a:extLst>
                    <a:ext uri="{9D8B030D-6E8A-4147-A177-3AD203B41FA5}">
                      <a16:colId xmlns:a16="http://schemas.microsoft.com/office/drawing/2014/main" val="1544772945"/>
                    </a:ext>
                  </a:extLst>
                </a:gridCol>
                <a:gridCol w="1864986">
                  <a:extLst>
                    <a:ext uri="{9D8B030D-6E8A-4147-A177-3AD203B41FA5}">
                      <a16:colId xmlns:a16="http://schemas.microsoft.com/office/drawing/2014/main" val="4067297927"/>
                    </a:ext>
                  </a:extLst>
                </a:gridCol>
                <a:gridCol w="4228487">
                  <a:extLst>
                    <a:ext uri="{9D8B030D-6E8A-4147-A177-3AD203B41FA5}">
                      <a16:colId xmlns:a16="http://schemas.microsoft.com/office/drawing/2014/main" val="2919699927"/>
                    </a:ext>
                  </a:extLst>
                </a:gridCol>
                <a:gridCol w="4319240">
                  <a:extLst>
                    <a:ext uri="{9D8B030D-6E8A-4147-A177-3AD203B41FA5}">
                      <a16:colId xmlns:a16="http://schemas.microsoft.com/office/drawing/2014/main" val="1319893417"/>
                    </a:ext>
                  </a:extLst>
                </a:gridCol>
              </a:tblGrid>
              <a:tr h="378679">
                <a:tc>
                  <a:txBody>
                    <a:bodyPr/>
                    <a:lstStyle/>
                    <a:p>
                      <a:r>
                        <a:rPr lang="en-GB" b="1" dirty="0"/>
                        <a:t>Name</a:t>
                      </a:r>
                    </a:p>
                  </a:txBody>
                  <a:tcPr/>
                </a:tc>
                <a:tc>
                  <a:txBody>
                    <a:bodyPr/>
                    <a:lstStyle/>
                    <a:p>
                      <a:r>
                        <a:rPr lang="en-GB" b="1" dirty="0"/>
                        <a:t>Syntax</a:t>
                      </a:r>
                    </a:p>
                  </a:txBody>
                  <a:tcPr/>
                </a:tc>
                <a:tc gridSpan="2">
                  <a:txBody>
                    <a:bodyPr/>
                    <a:lstStyle/>
                    <a:p>
                      <a:r>
                        <a:rPr lang="en-GB" b="1" dirty="0"/>
                        <a:t>Description</a:t>
                      </a:r>
                    </a:p>
                  </a:txBody>
                  <a:tcPr/>
                </a:tc>
                <a:tc hMerge="1">
                  <a:txBody>
                    <a:bodyPr/>
                    <a:lstStyle/>
                    <a:p>
                      <a:endParaRPr lang="en-GB"/>
                    </a:p>
                  </a:txBody>
                  <a:tcPr/>
                </a:tc>
                <a:extLst>
                  <a:ext uri="{0D108BD9-81ED-4DB2-BD59-A6C34878D82A}">
                    <a16:rowId xmlns:a16="http://schemas.microsoft.com/office/drawing/2014/main" val="3567819982"/>
                  </a:ext>
                </a:extLst>
              </a:tr>
              <a:tr h="2650751">
                <a:tc>
                  <a:txBody>
                    <a:bodyPr/>
                    <a:lstStyle/>
                    <a:p>
                      <a:r>
                        <a:rPr lang="en-GB" b="1" dirty="0"/>
                        <a:t>State</a:t>
                      </a:r>
                    </a:p>
                  </a:txBody>
                  <a:tcPr/>
                </a:tc>
                <a:tc>
                  <a:txBody>
                    <a:bodyPr/>
                    <a:lstStyle/>
                    <a:p>
                      <a:endParaRPr lang="en-GB" dirty="0"/>
                    </a:p>
                  </a:txBody>
                  <a:tcPr/>
                </a:tc>
                <a:tc>
                  <a:txBody>
                    <a:bodyPr/>
                    <a:lstStyle/>
                    <a:p>
                      <a:r>
                        <a:rPr lang="en-GB" b="1" dirty="0"/>
                        <a:t>Description of a specific “time span” in which an object finds itself during its “life cycle”. Within a state, activities can be executed by the object.</a:t>
                      </a:r>
                      <a:br>
                        <a:rPr lang="en-GB" b="1" dirty="0"/>
                      </a:br>
                      <a:r>
                        <a:rPr lang="en-GB" b="0" dirty="0"/>
                        <a:t>When a state is active </a:t>
                      </a:r>
                      <a:br>
                        <a:rPr lang="en-GB" b="0" dirty="0"/>
                      </a:br>
                      <a:r>
                        <a:rPr lang="en-GB" b="0" dirty="0"/>
                        <a:t>• The object is in that state </a:t>
                      </a:r>
                      <a:br>
                        <a:rPr lang="en-GB" b="0" dirty="0"/>
                      </a:br>
                      <a:r>
                        <a:rPr lang="en-GB" b="0" dirty="0"/>
                        <a:t>• All internal activities specified in this state can be executed </a:t>
                      </a:r>
                      <a:br>
                        <a:rPr lang="en-GB" b="0" dirty="0"/>
                      </a:br>
                      <a:r>
                        <a:rPr lang="en-GB" b="0" dirty="0"/>
                        <a:t>- An activity can consist of multiple actions</a:t>
                      </a:r>
                    </a:p>
                  </a:txBody>
                  <a:tcPr>
                    <a:lnR w="12700" cap="flat" cmpd="sng" algn="ctr">
                      <a:noFill/>
                      <a:prstDash val="solid"/>
                      <a:round/>
                      <a:headEnd type="none" w="med" len="med"/>
                      <a:tailEnd type="none" w="med" len="med"/>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States = nodes of the state machine</a:t>
                      </a:r>
                    </a:p>
                    <a:p>
                      <a:br>
                        <a:rPr lang="en-GB" b="0" dirty="0"/>
                      </a:br>
                      <a:r>
                        <a:rPr lang="en-GB" b="0" dirty="0"/>
                        <a:t>• entry / Activity(...) </a:t>
                      </a:r>
                      <a:br>
                        <a:rPr lang="en-GB" b="0" dirty="0"/>
                      </a:br>
                      <a:r>
                        <a:rPr lang="en-GB" b="0" dirty="0"/>
                        <a:t>- Executed when the object enters the state </a:t>
                      </a:r>
                      <a:br>
                        <a:rPr lang="en-GB" b="0" dirty="0"/>
                      </a:br>
                      <a:r>
                        <a:rPr lang="en-GB" b="0" dirty="0"/>
                        <a:t>• exit / Activity(...) </a:t>
                      </a:r>
                      <a:br>
                        <a:rPr lang="en-GB" b="0" dirty="0"/>
                      </a:br>
                      <a:r>
                        <a:rPr lang="en-GB" b="0" dirty="0"/>
                        <a:t>- Executed when the object exits the state </a:t>
                      </a:r>
                      <a:br>
                        <a:rPr lang="en-GB" b="0" dirty="0"/>
                      </a:br>
                      <a:r>
                        <a:rPr lang="en-GB" b="0" dirty="0"/>
                        <a:t>• do / Activity(...) </a:t>
                      </a:r>
                      <a:br>
                        <a:rPr lang="en-GB" b="0" dirty="0"/>
                      </a:br>
                      <a:r>
                        <a:rPr lang="en-GB" b="0" dirty="0"/>
                        <a:t>- Executed while the object remains in this state</a:t>
                      </a:r>
                    </a:p>
                  </a:txBody>
                  <a:tcPr>
                    <a:lnL w="12700" cap="flat" cmpd="sng" algn="ctr">
                      <a:noFill/>
                      <a:prstDash val="solid"/>
                      <a:round/>
                      <a:headEnd type="none" w="med" len="med"/>
                      <a:tailEnd type="none" w="med" len="med"/>
                    </a:lnL>
                  </a:tcPr>
                </a:tc>
                <a:extLst>
                  <a:ext uri="{0D108BD9-81ED-4DB2-BD59-A6C34878D82A}">
                    <a16:rowId xmlns:a16="http://schemas.microsoft.com/office/drawing/2014/main" val="2422532209"/>
                  </a:ext>
                </a:extLst>
              </a:tr>
              <a:tr h="662688">
                <a:tc>
                  <a:txBody>
                    <a:bodyPr/>
                    <a:lstStyle/>
                    <a:p>
                      <a:r>
                        <a:rPr lang="en-GB" b="1" dirty="0"/>
                        <a:t>Decision node</a:t>
                      </a:r>
                    </a:p>
                  </a:txBody>
                  <a:tcPr/>
                </a:tc>
                <a:tc>
                  <a:txBody>
                    <a:bodyPr/>
                    <a:lstStyle/>
                    <a:p>
                      <a:endParaRPr lang="en-GB" dirty="0"/>
                    </a:p>
                  </a:txBody>
                  <a:tcPr/>
                </a:tc>
                <a:tc>
                  <a:txBody>
                    <a:bodyPr/>
                    <a:lstStyle/>
                    <a:p>
                      <a:r>
                        <a:rPr lang="en-GB" b="1" dirty="0"/>
                        <a:t>Node from which multiple alternative transitions can origin</a:t>
                      </a:r>
                      <a:endParaRPr lang="en-GB" b="0" dirty="0"/>
                    </a:p>
                  </a:txBody>
                  <a:tcP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GB" b="0" dirty="0"/>
                        <a:t>• </a:t>
                      </a:r>
                      <a:r>
                        <a:rPr lang="en-GB" b="0" dirty="0" err="1"/>
                        <a:t>Pseudostate</a:t>
                      </a:r>
                      <a:r>
                        <a:rPr lang="en-GB" b="0" dirty="0"/>
                        <a:t> </a:t>
                      </a:r>
                      <a:br>
                        <a:rPr lang="en-GB" b="0" dirty="0"/>
                      </a:br>
                      <a:r>
                        <a:rPr lang="en-GB" b="0" dirty="0"/>
                        <a:t>• Used to model alternative transitions</a:t>
                      </a:r>
                    </a:p>
                  </a:txBody>
                  <a:tcPr>
                    <a:lnL w="12700" cap="flat" cmpd="sng" algn="ctr">
                      <a:no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316909"/>
                  </a:ext>
                </a:extLst>
              </a:tr>
              <a:tr h="1230706">
                <a:tc>
                  <a:txBody>
                    <a:bodyPr/>
                    <a:lstStyle/>
                    <a:p>
                      <a:r>
                        <a:rPr lang="en-GB" b="1" dirty="0"/>
                        <a:t>Parallelisation node</a:t>
                      </a:r>
                    </a:p>
                  </a:txBody>
                  <a:tcPr/>
                </a:tc>
                <a:tc>
                  <a:txBody>
                    <a:bodyPr/>
                    <a:lstStyle/>
                    <a:p>
                      <a:endParaRPr lang="en-GB" dirty="0"/>
                    </a:p>
                  </a:txBody>
                  <a:tcPr>
                    <a:lnR w="12700" cap="flat" cmpd="sng" algn="ctr">
                      <a:solidFill>
                        <a:schemeClr val="tx1"/>
                      </a:solidFill>
                      <a:prstDash val="solid"/>
                      <a:round/>
                      <a:headEnd type="none" w="med" len="med"/>
                      <a:tailEnd type="none" w="med" len="med"/>
                    </a:lnR>
                  </a:tcPr>
                </a:tc>
                <a:tc>
                  <a:txBody>
                    <a:bodyPr/>
                    <a:lstStyle/>
                    <a:p>
                      <a:r>
                        <a:rPr lang="en-GB" b="1" dirty="0"/>
                        <a:t>Splitting of a transition into multiple parallel transitions</a:t>
                      </a:r>
                      <a:br>
                        <a:rPr lang="en-GB" b="1" dirty="0"/>
                      </a:br>
                      <a:br>
                        <a:rPr lang="en-GB" b="1" dirty="0"/>
                      </a:br>
                      <a:r>
                        <a:rPr lang="en-GB" dirty="0"/>
                        <a:t>• </a:t>
                      </a:r>
                      <a:r>
                        <a:rPr lang="en-GB" dirty="0" err="1"/>
                        <a:t>Pseudostate</a:t>
                      </a:r>
                      <a:r>
                        <a:rPr lang="en-GB" dirty="0"/>
                        <a:t> </a:t>
                      </a:r>
                      <a:endParaRPr lang="en-GB" b="1"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 Splits the control flow into multiple concurrent flows </a:t>
                      </a:r>
                      <a:br>
                        <a:rPr lang="en-GB" dirty="0"/>
                      </a:br>
                      <a:r>
                        <a:rPr lang="en-GB" dirty="0"/>
                        <a:t>• 1 incoming edge </a:t>
                      </a:r>
                      <a:br>
                        <a:rPr lang="en-GB" dirty="0"/>
                      </a:br>
                      <a:r>
                        <a:rPr lang="en-GB" dirty="0"/>
                        <a:t>• &gt;1 outgoing edges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1844311"/>
                  </a:ext>
                </a:extLst>
              </a:tr>
              <a:tr h="1230706">
                <a:tc>
                  <a:txBody>
                    <a:bodyPr/>
                    <a:lstStyle/>
                    <a:p>
                      <a:r>
                        <a:rPr lang="en-GB" b="1" dirty="0"/>
                        <a:t>Synchronisation node</a:t>
                      </a:r>
                    </a:p>
                  </a:txBody>
                  <a:tcPr/>
                </a:tc>
                <a:tc>
                  <a:txBody>
                    <a:bodyPr/>
                    <a:lstStyle/>
                    <a:p>
                      <a:endParaRPr lang="en-GB" dirty="0"/>
                    </a:p>
                  </a:txBody>
                  <a:tcPr>
                    <a:lnR w="12700" cap="flat" cmpd="sng" algn="ctr">
                      <a:solidFill>
                        <a:schemeClr val="tx1"/>
                      </a:solidFill>
                      <a:prstDash val="solid"/>
                      <a:round/>
                      <a:headEnd type="none" w="med" len="med"/>
                      <a:tailEnd type="none" w="med" len="med"/>
                    </a:lnR>
                  </a:tcPr>
                </a:tc>
                <a:tc>
                  <a:txBody>
                    <a:bodyPr/>
                    <a:lstStyle/>
                    <a:p>
                      <a:r>
                        <a:rPr lang="en-GB" b="1" dirty="0"/>
                        <a:t>Merging of multiple parallel transitions into one transition</a:t>
                      </a:r>
                      <a:br>
                        <a:rPr lang="en-GB" b="1" dirty="0"/>
                      </a:br>
                      <a:br>
                        <a:rPr lang="en-GB" b="1" dirty="0"/>
                      </a:br>
                      <a:r>
                        <a:rPr lang="en-GB" b="0" dirty="0"/>
                        <a:t>• </a:t>
                      </a:r>
                      <a:r>
                        <a:rPr lang="en-GB" b="0" dirty="0" err="1"/>
                        <a:t>Pseudostate</a:t>
                      </a:r>
                      <a:r>
                        <a:rPr lang="en-GB" b="0" dirty="0"/>
                        <a:t> </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a:t>• Merges multiple concurrent flows </a:t>
                      </a:r>
                      <a:br>
                        <a:rPr lang="en-GB" dirty="0"/>
                      </a:br>
                      <a:r>
                        <a:rPr lang="en-GB" dirty="0"/>
                        <a:t>• &gt;1 incoming edges </a:t>
                      </a:r>
                      <a:br>
                        <a:rPr lang="en-GB" dirty="0"/>
                      </a:br>
                      <a:r>
                        <a:rPr lang="en-GB" dirty="0"/>
                        <a:t>• 1 outgoing edge</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6040229"/>
                  </a:ext>
                </a:extLst>
              </a:tr>
              <a:tr h="662688">
                <a:tc>
                  <a:txBody>
                    <a:bodyPr/>
                    <a:lstStyle/>
                    <a:p>
                      <a:r>
                        <a:rPr lang="en-GB" b="1" dirty="0"/>
                        <a:t>Shallow/deep history state</a:t>
                      </a:r>
                    </a:p>
                  </a:txBody>
                  <a:tcPr/>
                </a:tc>
                <a:tc>
                  <a:txBody>
                    <a:bodyPr/>
                    <a:lstStyle/>
                    <a:p>
                      <a:endParaRPr lang="en-GB" dirty="0"/>
                    </a:p>
                  </a:txBody>
                  <a:tcPr/>
                </a:tc>
                <a:tc gridSpan="2">
                  <a:txBody>
                    <a:bodyPr/>
                    <a:lstStyle/>
                    <a:p>
                      <a:r>
                        <a:rPr lang="en-GB" dirty="0"/>
                        <a:t>“Return address” to a sub state or a nested sub state of a composite state</a:t>
                      </a:r>
                    </a:p>
                  </a:txBody>
                  <a:tcPr>
                    <a:lnT w="12700" cap="flat" cmpd="sng" algn="ctr">
                      <a:solidFill>
                        <a:schemeClr val="tx1"/>
                      </a:solidFill>
                      <a:prstDash val="solid"/>
                      <a:round/>
                      <a:headEnd type="none" w="med" len="med"/>
                      <a:tailEnd type="none" w="med" len="med"/>
                    </a:lnT>
                  </a:tcPr>
                </a:tc>
                <a:tc hMerge="1">
                  <a:txBody>
                    <a:bodyPr/>
                    <a:lstStyle/>
                    <a:p>
                      <a:endParaRPr lang="en-GB"/>
                    </a:p>
                  </a:txBody>
                  <a:tcPr/>
                </a:tc>
                <a:extLst>
                  <a:ext uri="{0D108BD9-81ED-4DB2-BD59-A6C34878D82A}">
                    <a16:rowId xmlns:a16="http://schemas.microsoft.com/office/drawing/2014/main" val="1295636113"/>
                  </a:ext>
                </a:extLst>
              </a:tr>
            </a:tbl>
          </a:graphicData>
        </a:graphic>
      </p:graphicFrame>
      <p:pic>
        <p:nvPicPr>
          <p:cNvPr id="9" name="Picture 8">
            <a:extLst>
              <a:ext uri="{FF2B5EF4-FFF2-40B4-BE49-F238E27FC236}">
                <a16:creationId xmlns:a16="http://schemas.microsoft.com/office/drawing/2014/main" id="{094E4CF4-3A8B-4013-A769-184B6FDAE55E}"/>
              </a:ext>
            </a:extLst>
          </p:cNvPr>
          <p:cNvPicPr>
            <a:picLocks noChangeAspect="1"/>
          </p:cNvPicPr>
          <p:nvPr/>
        </p:nvPicPr>
        <p:blipFill rotWithShape="1">
          <a:blip r:embed="rId2"/>
          <a:srcRect l="35652" t="30135" r="51631" b="55171"/>
          <a:stretch/>
        </p:blipFill>
        <p:spPr>
          <a:xfrm>
            <a:off x="1914971" y="489872"/>
            <a:ext cx="1550505" cy="1007165"/>
          </a:xfrm>
          <a:prstGeom prst="rect">
            <a:avLst/>
          </a:prstGeom>
        </p:spPr>
      </p:pic>
      <p:pic>
        <p:nvPicPr>
          <p:cNvPr id="10" name="Picture 9">
            <a:extLst>
              <a:ext uri="{FF2B5EF4-FFF2-40B4-BE49-F238E27FC236}">
                <a16:creationId xmlns:a16="http://schemas.microsoft.com/office/drawing/2014/main" id="{C28BD9A9-445E-46BA-98E5-5D96263DB637}"/>
              </a:ext>
            </a:extLst>
          </p:cNvPr>
          <p:cNvPicPr>
            <a:picLocks noChangeAspect="1"/>
          </p:cNvPicPr>
          <p:nvPr/>
        </p:nvPicPr>
        <p:blipFill rotWithShape="1">
          <a:blip r:embed="rId2"/>
          <a:srcRect l="35761" t="49206" r="51522" b="43765"/>
          <a:stretch/>
        </p:blipFill>
        <p:spPr>
          <a:xfrm>
            <a:off x="6358769" y="7826964"/>
            <a:ext cx="1550505" cy="481812"/>
          </a:xfrm>
          <a:prstGeom prst="rect">
            <a:avLst/>
          </a:prstGeom>
        </p:spPr>
      </p:pic>
      <p:pic>
        <p:nvPicPr>
          <p:cNvPr id="11" name="Picture 10">
            <a:extLst>
              <a:ext uri="{FF2B5EF4-FFF2-40B4-BE49-F238E27FC236}">
                <a16:creationId xmlns:a16="http://schemas.microsoft.com/office/drawing/2014/main" id="{46F92E9D-C18E-4F37-B06B-2EE3346C26B4}"/>
              </a:ext>
            </a:extLst>
          </p:cNvPr>
          <p:cNvPicPr>
            <a:picLocks noChangeAspect="1"/>
          </p:cNvPicPr>
          <p:nvPr/>
        </p:nvPicPr>
        <p:blipFill rotWithShape="1">
          <a:blip r:embed="rId2"/>
          <a:srcRect l="40761" t="60231" r="56630" b="34872"/>
          <a:stretch/>
        </p:blipFill>
        <p:spPr>
          <a:xfrm>
            <a:off x="4973215" y="7479546"/>
            <a:ext cx="318053" cy="335686"/>
          </a:xfrm>
          <a:prstGeom prst="rect">
            <a:avLst/>
          </a:prstGeom>
        </p:spPr>
      </p:pic>
      <p:pic>
        <p:nvPicPr>
          <p:cNvPr id="14" name="Picture 13">
            <a:extLst>
              <a:ext uri="{FF2B5EF4-FFF2-40B4-BE49-F238E27FC236}">
                <a16:creationId xmlns:a16="http://schemas.microsoft.com/office/drawing/2014/main" id="{7BB5C26D-0FA0-4D3C-BFDA-2AF26D4363FD}"/>
              </a:ext>
            </a:extLst>
          </p:cNvPr>
          <p:cNvPicPr>
            <a:picLocks noChangeAspect="1"/>
          </p:cNvPicPr>
          <p:nvPr/>
        </p:nvPicPr>
        <p:blipFill rotWithShape="1">
          <a:blip r:embed="rId3"/>
          <a:srcRect l="39053" t="22725" r="51739" b="70246"/>
          <a:stretch/>
        </p:blipFill>
        <p:spPr>
          <a:xfrm>
            <a:off x="2071033" y="3115030"/>
            <a:ext cx="1122711" cy="481813"/>
          </a:xfrm>
          <a:prstGeom prst="rect">
            <a:avLst/>
          </a:prstGeom>
        </p:spPr>
      </p:pic>
      <p:pic>
        <p:nvPicPr>
          <p:cNvPr id="17" name="Picture 16">
            <a:extLst>
              <a:ext uri="{FF2B5EF4-FFF2-40B4-BE49-F238E27FC236}">
                <a16:creationId xmlns:a16="http://schemas.microsoft.com/office/drawing/2014/main" id="{746C33E8-383D-4990-9B46-A645F0B660F9}"/>
              </a:ext>
            </a:extLst>
          </p:cNvPr>
          <p:cNvPicPr>
            <a:picLocks noChangeAspect="1"/>
          </p:cNvPicPr>
          <p:nvPr/>
        </p:nvPicPr>
        <p:blipFill rotWithShape="1">
          <a:blip r:embed="rId3"/>
          <a:srcRect l="39053" t="67167" r="51739" b="27389"/>
          <a:stretch/>
        </p:blipFill>
        <p:spPr>
          <a:xfrm>
            <a:off x="2071033" y="6181549"/>
            <a:ext cx="1122711" cy="373158"/>
          </a:xfrm>
          <a:prstGeom prst="rect">
            <a:avLst/>
          </a:prstGeom>
        </p:spPr>
      </p:pic>
      <p:pic>
        <p:nvPicPr>
          <p:cNvPr id="18" name="Picture 17">
            <a:extLst>
              <a:ext uri="{FF2B5EF4-FFF2-40B4-BE49-F238E27FC236}">
                <a16:creationId xmlns:a16="http://schemas.microsoft.com/office/drawing/2014/main" id="{69F2C948-5A59-411C-AB79-B61D5C14B589}"/>
              </a:ext>
            </a:extLst>
          </p:cNvPr>
          <p:cNvPicPr>
            <a:picLocks noChangeAspect="1"/>
          </p:cNvPicPr>
          <p:nvPr/>
        </p:nvPicPr>
        <p:blipFill rotWithShape="1">
          <a:blip r:embed="rId3"/>
          <a:srcRect l="40000" t="34195" r="52826" b="54370"/>
          <a:stretch/>
        </p:blipFill>
        <p:spPr>
          <a:xfrm>
            <a:off x="2195066" y="3931727"/>
            <a:ext cx="874643" cy="783865"/>
          </a:xfrm>
          <a:prstGeom prst="rect">
            <a:avLst/>
          </a:prstGeom>
        </p:spPr>
      </p:pic>
      <p:pic>
        <p:nvPicPr>
          <p:cNvPr id="19" name="Picture 18">
            <a:extLst>
              <a:ext uri="{FF2B5EF4-FFF2-40B4-BE49-F238E27FC236}">
                <a16:creationId xmlns:a16="http://schemas.microsoft.com/office/drawing/2014/main" id="{74E1F20B-E96C-4A1E-9700-0586752F037F}"/>
              </a:ext>
            </a:extLst>
          </p:cNvPr>
          <p:cNvPicPr>
            <a:picLocks noChangeAspect="1"/>
          </p:cNvPicPr>
          <p:nvPr/>
        </p:nvPicPr>
        <p:blipFill rotWithShape="1">
          <a:blip r:embed="rId3"/>
          <a:srcRect l="40000" t="49527" r="52826" b="39769"/>
          <a:stretch/>
        </p:blipFill>
        <p:spPr>
          <a:xfrm>
            <a:off x="2195065" y="5060135"/>
            <a:ext cx="874643" cy="733756"/>
          </a:xfrm>
          <a:prstGeom prst="rect">
            <a:avLst/>
          </a:prstGeom>
        </p:spPr>
      </p:pic>
      <p:pic>
        <p:nvPicPr>
          <p:cNvPr id="20" name="Picture 19">
            <a:extLst>
              <a:ext uri="{FF2B5EF4-FFF2-40B4-BE49-F238E27FC236}">
                <a16:creationId xmlns:a16="http://schemas.microsoft.com/office/drawing/2014/main" id="{A0BC787D-0165-4EB8-A23E-2EF9AFC4B3BA}"/>
              </a:ext>
            </a:extLst>
          </p:cNvPr>
          <p:cNvPicPr>
            <a:picLocks noChangeAspect="1"/>
          </p:cNvPicPr>
          <p:nvPr/>
        </p:nvPicPr>
        <p:blipFill rotWithShape="1">
          <a:blip r:embed="rId2"/>
          <a:srcRect l="40840" t="69818" r="56816" b="26030"/>
          <a:stretch/>
        </p:blipFill>
        <p:spPr>
          <a:xfrm>
            <a:off x="4262482" y="7330732"/>
            <a:ext cx="285750" cy="284651"/>
          </a:xfrm>
          <a:prstGeom prst="rect">
            <a:avLst/>
          </a:prstGeom>
        </p:spPr>
      </p:pic>
      <p:pic>
        <p:nvPicPr>
          <p:cNvPr id="21" name="Picture 20">
            <a:extLst>
              <a:ext uri="{FF2B5EF4-FFF2-40B4-BE49-F238E27FC236}">
                <a16:creationId xmlns:a16="http://schemas.microsoft.com/office/drawing/2014/main" id="{76281680-E970-458C-9834-160B4D4252B1}"/>
              </a:ext>
            </a:extLst>
          </p:cNvPr>
          <p:cNvPicPr>
            <a:picLocks noChangeAspect="1"/>
          </p:cNvPicPr>
          <p:nvPr/>
        </p:nvPicPr>
        <p:blipFill rotWithShape="1">
          <a:blip r:embed="rId2"/>
          <a:srcRect l="40979" t="79292" r="56847" b="16312"/>
          <a:stretch/>
        </p:blipFill>
        <p:spPr>
          <a:xfrm>
            <a:off x="3465476" y="7363016"/>
            <a:ext cx="265043" cy="301343"/>
          </a:xfrm>
          <a:prstGeom prst="rect">
            <a:avLst/>
          </a:prstGeom>
        </p:spPr>
      </p:pic>
    </p:spTree>
    <p:extLst>
      <p:ext uri="{BB962C8B-B14F-4D97-AF65-F5344CB8AC3E}">
        <p14:creationId xmlns:p14="http://schemas.microsoft.com/office/powerpoint/2010/main" val="24128481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06. UML (Activity diagrams) and SE best practices</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903582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1" y="4655859"/>
            <a:ext cx="6059484" cy="2280424"/>
          </a:xfrm>
        </p:spPr>
        <p:txBody>
          <a:bodyPr>
            <a:normAutofit/>
          </a:bodyPr>
          <a:lstStyle/>
          <a:p>
            <a:pPr marL="0" indent="0">
              <a:buNone/>
            </a:pPr>
            <a:r>
              <a:rPr lang="en-GB" sz="1600" b="1" u="sng" dirty="0">
                <a:solidFill>
                  <a:srgbClr val="00B050"/>
                </a:solidFill>
              </a:rPr>
              <a:t>Behavioural models </a:t>
            </a:r>
            <a:br>
              <a:rPr lang="en-GB" sz="1600" b="1" u="sng" dirty="0">
                <a:solidFill>
                  <a:srgbClr val="00B050"/>
                </a:solidFill>
              </a:rPr>
            </a:br>
            <a:br>
              <a:rPr lang="en-GB" sz="1600" b="1" u="sng" dirty="0">
                <a:solidFill>
                  <a:srgbClr val="00B050"/>
                </a:solidFill>
              </a:rPr>
            </a:br>
            <a:r>
              <a:rPr lang="en-GB" sz="1600" b="1" dirty="0">
                <a:solidFill>
                  <a:srgbClr val="00B050"/>
                </a:solidFill>
              </a:rPr>
              <a:t>1. </a:t>
            </a:r>
            <a:r>
              <a:rPr lang="en-GB" sz="1600" dirty="0">
                <a:solidFill>
                  <a:srgbClr val="00B050"/>
                </a:solidFill>
              </a:rPr>
              <a:t>Behavioural models are models of the dynamic behaviour of a system as it is executing. They show what happens or what is supposed to happen when a system responds to a stimulus from its environment.</a:t>
            </a:r>
          </a:p>
          <a:p>
            <a:pPr marL="0" indent="0">
              <a:buNone/>
            </a:pPr>
            <a:r>
              <a:rPr lang="en-GB" sz="1600" b="1" dirty="0">
                <a:solidFill>
                  <a:srgbClr val="00B050"/>
                </a:solidFill>
              </a:rPr>
              <a:t>2. You can think of these stimuli as being of two types: </a:t>
            </a:r>
            <a:br>
              <a:rPr lang="en-GB" sz="1600" dirty="0">
                <a:solidFill>
                  <a:srgbClr val="00B050"/>
                </a:solidFill>
              </a:rPr>
            </a:br>
            <a:r>
              <a:rPr lang="en-GB" sz="1600" dirty="0">
                <a:solidFill>
                  <a:srgbClr val="00B050"/>
                </a:solidFill>
              </a:rPr>
              <a:t>• Data: Some data arrives that has to be processed by the system. </a:t>
            </a:r>
            <a:br>
              <a:rPr lang="en-GB" sz="1600" dirty="0">
                <a:solidFill>
                  <a:srgbClr val="00B050"/>
                </a:solidFill>
              </a:rPr>
            </a:br>
            <a:r>
              <a:rPr lang="en-GB" sz="1600" dirty="0">
                <a:solidFill>
                  <a:srgbClr val="00B050"/>
                </a:solidFill>
              </a:rPr>
              <a:t>• Events: Some event happens that triggers system processing. Events may have associated data, although this is not always the case.</a:t>
            </a:r>
          </a:p>
        </p:txBody>
      </p:sp>
      <p:sp>
        <p:nvSpPr>
          <p:cNvPr id="4" name="Content Placeholder 2">
            <a:extLst>
              <a:ext uri="{FF2B5EF4-FFF2-40B4-BE49-F238E27FC236}">
                <a16:creationId xmlns:a16="http://schemas.microsoft.com/office/drawing/2014/main" id="{43A5F8A8-C2E5-42EE-9E52-2FA3E286F419}"/>
              </a:ext>
            </a:extLst>
          </p:cNvPr>
          <p:cNvSpPr txBox="1">
            <a:spLocks/>
          </p:cNvSpPr>
          <p:nvPr/>
        </p:nvSpPr>
        <p:spPr>
          <a:xfrm>
            <a:off x="6059487" y="0"/>
            <a:ext cx="6132516"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u="sng" dirty="0">
                <a:solidFill>
                  <a:srgbClr val="0070C0"/>
                </a:solidFill>
              </a:rPr>
              <a:t>Data-driven modelling</a:t>
            </a:r>
          </a:p>
          <a:p>
            <a:pPr marL="0" indent="0">
              <a:buNone/>
            </a:pPr>
            <a:r>
              <a:rPr lang="en-GB" sz="1800" dirty="0">
                <a:solidFill>
                  <a:srgbClr val="0070C0"/>
                </a:solidFill>
              </a:rPr>
              <a:t>• Many business systems are data-processing systems that are primarily driven by data. They are controlled by the data input to the system, with relatively little external event processing. </a:t>
            </a:r>
          </a:p>
          <a:p>
            <a:pPr marL="0" indent="0">
              <a:buNone/>
            </a:pPr>
            <a:r>
              <a:rPr lang="en-GB" sz="1800" dirty="0">
                <a:solidFill>
                  <a:srgbClr val="0070C0"/>
                </a:solidFill>
              </a:rPr>
              <a:t>• Data-driven models show the sequence of actions involved in processing input data and generating an associated output. </a:t>
            </a:r>
          </a:p>
          <a:p>
            <a:pPr marL="0" indent="0">
              <a:buNone/>
            </a:pPr>
            <a:r>
              <a:rPr lang="en-GB" sz="1800" dirty="0">
                <a:solidFill>
                  <a:srgbClr val="0070C0"/>
                </a:solidFill>
              </a:rPr>
              <a:t>• They are particularly useful during the analysis of requirements as they can be used to show end-to-end processing in a system. </a:t>
            </a:r>
          </a:p>
        </p:txBody>
      </p:sp>
      <p:sp>
        <p:nvSpPr>
          <p:cNvPr id="5" name="Rectangle 4">
            <a:extLst>
              <a:ext uri="{FF2B5EF4-FFF2-40B4-BE49-F238E27FC236}">
                <a16:creationId xmlns:a16="http://schemas.microsoft.com/office/drawing/2014/main" id="{B66792F7-EC72-45E5-9487-B138C5136E27}"/>
              </a:ext>
            </a:extLst>
          </p:cNvPr>
          <p:cNvSpPr/>
          <p:nvPr/>
        </p:nvSpPr>
        <p:spPr>
          <a:xfrm>
            <a:off x="6059488" y="3164681"/>
            <a:ext cx="6132512" cy="3693319"/>
          </a:xfrm>
          <a:prstGeom prst="rect">
            <a:avLst/>
          </a:prstGeom>
        </p:spPr>
        <p:txBody>
          <a:bodyPr wrap="square">
            <a:spAutoFit/>
          </a:bodyPr>
          <a:lstStyle/>
          <a:p>
            <a:r>
              <a:rPr lang="en-GB" b="1" u="sng" dirty="0">
                <a:solidFill>
                  <a:srgbClr val="7030A0"/>
                </a:solidFill>
              </a:rPr>
              <a:t>Activity diagrams</a:t>
            </a:r>
          </a:p>
          <a:p>
            <a:r>
              <a:rPr lang="en-GB" dirty="0">
                <a:solidFill>
                  <a:srgbClr val="7030A0"/>
                </a:solidFill>
              </a:rPr>
              <a:t>• Visually describe behaviour composed of collections of actions (eg, algorithms of operations, or workflows of business processes). </a:t>
            </a:r>
          </a:p>
          <a:p>
            <a:r>
              <a:rPr lang="en-GB" dirty="0">
                <a:solidFill>
                  <a:srgbClr val="7030A0"/>
                </a:solidFill>
              </a:rPr>
              <a:t>• Activity: specification of behaviour as coordinated sequencing of subordinate units whose individual elements are actions. </a:t>
            </a:r>
          </a:p>
          <a:p>
            <a:r>
              <a:rPr lang="en-GB" dirty="0">
                <a:solidFill>
                  <a:srgbClr val="7030A0"/>
                </a:solidFill>
              </a:rPr>
              <a:t>• Action: represents single step within an activity, that is, one that is not further decomposed. An action may be complex in its effect and not atomic. </a:t>
            </a:r>
          </a:p>
          <a:p>
            <a:r>
              <a:rPr lang="en-GB" dirty="0">
                <a:solidFill>
                  <a:srgbClr val="7030A0"/>
                </a:solidFill>
              </a:rPr>
              <a:t>• Activities can be a generalisation of programming constructs such as sequencing, conditionals and loops. </a:t>
            </a:r>
          </a:p>
          <a:p>
            <a:r>
              <a:rPr lang="en-GB" dirty="0">
                <a:solidFill>
                  <a:srgbClr val="7030A0"/>
                </a:solidFill>
              </a:rPr>
              <a:t>• Any well-structured activity can be expressed instead of a state machine, but activity notation is simpler.  </a:t>
            </a:r>
          </a:p>
        </p:txBody>
      </p:sp>
      <p:sp>
        <p:nvSpPr>
          <p:cNvPr id="6" name="Rectangle 5">
            <a:extLst>
              <a:ext uri="{FF2B5EF4-FFF2-40B4-BE49-F238E27FC236}">
                <a16:creationId xmlns:a16="http://schemas.microsoft.com/office/drawing/2014/main" id="{1FA24BE2-3A35-45BE-97ED-3BAE3C9AA512}"/>
              </a:ext>
            </a:extLst>
          </p:cNvPr>
          <p:cNvSpPr/>
          <p:nvPr/>
        </p:nvSpPr>
        <p:spPr>
          <a:xfrm>
            <a:off x="0" y="-5418"/>
            <a:ext cx="6096000" cy="4770537"/>
          </a:xfrm>
          <a:prstGeom prst="rect">
            <a:avLst/>
          </a:prstGeom>
        </p:spPr>
        <p:txBody>
          <a:bodyPr>
            <a:spAutoFit/>
          </a:bodyPr>
          <a:lstStyle/>
          <a:p>
            <a:r>
              <a:rPr lang="en-GB" sz="1600" b="1" u="sng" dirty="0">
                <a:solidFill>
                  <a:srgbClr val="C00000"/>
                </a:solidFill>
              </a:rPr>
              <a:t>What can you model with UML? </a:t>
            </a:r>
          </a:p>
          <a:p>
            <a:r>
              <a:rPr lang="en-GB" sz="1600" dirty="0">
                <a:solidFill>
                  <a:srgbClr val="C00000"/>
                </a:solidFill>
              </a:rPr>
              <a:t>UML 2.0 defines fourteen types of diagrams, divided into three categories: Seven diagram types represent static application structure; three represent general types of behaviour; and four represent different aspects of interactions:</a:t>
            </a:r>
            <a:br>
              <a:rPr lang="en-GB" sz="1600" dirty="0">
                <a:solidFill>
                  <a:srgbClr val="C00000"/>
                </a:solidFill>
              </a:rPr>
            </a:br>
            <a:br>
              <a:rPr lang="en-GB" sz="1600" dirty="0">
                <a:solidFill>
                  <a:srgbClr val="C00000"/>
                </a:solidFill>
              </a:rPr>
            </a:br>
            <a:r>
              <a:rPr lang="en-GB" sz="1600" b="1" dirty="0">
                <a:solidFill>
                  <a:srgbClr val="C00000"/>
                </a:solidFill>
              </a:rPr>
              <a:t>Structure Diagrams</a:t>
            </a:r>
          </a:p>
          <a:p>
            <a:r>
              <a:rPr lang="en-GB" sz="1600" dirty="0">
                <a:solidFill>
                  <a:srgbClr val="C00000"/>
                </a:solidFill>
              </a:rPr>
              <a:t>include the Class Diagram, Object Diagram, Component Diagram, Composite Structure Diagram, Package Diagram, Deployment Diagram and Profile Diagram. </a:t>
            </a:r>
            <a:br>
              <a:rPr lang="en-GB" sz="1600" dirty="0">
                <a:solidFill>
                  <a:srgbClr val="C00000"/>
                </a:solidFill>
              </a:rPr>
            </a:br>
            <a:br>
              <a:rPr lang="en-GB" sz="1600" dirty="0">
                <a:solidFill>
                  <a:srgbClr val="C00000"/>
                </a:solidFill>
              </a:rPr>
            </a:br>
            <a:r>
              <a:rPr lang="en-GB" sz="1600" b="1" dirty="0">
                <a:solidFill>
                  <a:srgbClr val="C00000"/>
                </a:solidFill>
              </a:rPr>
              <a:t>Behaviour Diagrams</a:t>
            </a:r>
          </a:p>
          <a:p>
            <a:r>
              <a:rPr lang="en-GB" sz="1600" dirty="0">
                <a:solidFill>
                  <a:srgbClr val="C00000"/>
                </a:solidFill>
              </a:rPr>
              <a:t>include the Use Case Diagram (used by some methodologies during requirements gathering); Activity Diagram, and State Machine Diagram. </a:t>
            </a:r>
            <a:br>
              <a:rPr lang="en-GB" sz="1600" dirty="0">
                <a:solidFill>
                  <a:srgbClr val="C00000"/>
                </a:solidFill>
              </a:rPr>
            </a:br>
            <a:br>
              <a:rPr lang="en-GB" sz="1600" dirty="0">
                <a:solidFill>
                  <a:srgbClr val="C00000"/>
                </a:solidFill>
              </a:rPr>
            </a:br>
            <a:r>
              <a:rPr lang="en-GB" sz="1600" b="1" dirty="0">
                <a:solidFill>
                  <a:srgbClr val="C00000"/>
                </a:solidFill>
              </a:rPr>
              <a:t>Interaction Diagrams</a:t>
            </a:r>
          </a:p>
          <a:p>
            <a:r>
              <a:rPr lang="en-GB" sz="1600" dirty="0">
                <a:solidFill>
                  <a:srgbClr val="C00000"/>
                </a:solidFill>
              </a:rPr>
              <a:t>all derived from the more general Behaviour Diagram, include the Sequence Diagram, Communication Diagram, Timing Diagram, and Interaction Overview Diagram.</a:t>
            </a:r>
          </a:p>
        </p:txBody>
      </p:sp>
    </p:spTree>
    <p:extLst>
      <p:ext uri="{BB962C8B-B14F-4D97-AF65-F5344CB8AC3E}">
        <p14:creationId xmlns:p14="http://schemas.microsoft.com/office/powerpoint/2010/main" val="7885441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a:extLst>
              <a:ext uri="{FF2B5EF4-FFF2-40B4-BE49-F238E27FC236}">
                <a16:creationId xmlns:a16="http://schemas.microsoft.com/office/drawing/2014/main" id="{66F4CA2C-0849-4EF1-B18A-5BA46C449454}"/>
              </a:ext>
            </a:extLst>
          </p:cNvPr>
          <p:cNvGraphicFramePr>
            <a:graphicFrameLocks noGrp="1"/>
          </p:cNvGraphicFramePr>
          <p:nvPr>
            <p:extLst>
              <p:ext uri="{D42A27DB-BD31-4B8C-83A1-F6EECF244321}">
                <p14:modId xmlns:p14="http://schemas.microsoft.com/office/powerpoint/2010/main" val="918867571"/>
              </p:ext>
            </p:extLst>
          </p:nvPr>
        </p:nvGraphicFramePr>
        <p:xfrm>
          <a:off x="-2868" y="-10464"/>
          <a:ext cx="12194868" cy="6868461"/>
        </p:xfrm>
        <a:graphic>
          <a:graphicData uri="http://schemas.openxmlformats.org/drawingml/2006/table">
            <a:tbl>
              <a:tblPr firstRow="1" bandRow="1">
                <a:tableStyleId>{5940675A-B579-460E-94D1-54222C63F5DA}</a:tableStyleId>
              </a:tblPr>
              <a:tblGrid>
                <a:gridCol w="1738903">
                  <a:extLst>
                    <a:ext uri="{9D8B030D-6E8A-4147-A177-3AD203B41FA5}">
                      <a16:colId xmlns:a16="http://schemas.microsoft.com/office/drawing/2014/main" val="1544772945"/>
                    </a:ext>
                  </a:extLst>
                </a:gridCol>
                <a:gridCol w="1599965">
                  <a:extLst>
                    <a:ext uri="{9D8B030D-6E8A-4147-A177-3AD203B41FA5}">
                      <a16:colId xmlns:a16="http://schemas.microsoft.com/office/drawing/2014/main" val="4067297927"/>
                    </a:ext>
                  </a:extLst>
                </a:gridCol>
                <a:gridCol w="4428000">
                  <a:extLst>
                    <a:ext uri="{9D8B030D-6E8A-4147-A177-3AD203B41FA5}">
                      <a16:colId xmlns:a16="http://schemas.microsoft.com/office/drawing/2014/main" val="2919699927"/>
                    </a:ext>
                  </a:extLst>
                </a:gridCol>
                <a:gridCol w="611374">
                  <a:extLst>
                    <a:ext uri="{9D8B030D-6E8A-4147-A177-3AD203B41FA5}">
                      <a16:colId xmlns:a16="http://schemas.microsoft.com/office/drawing/2014/main" val="1517096920"/>
                    </a:ext>
                  </a:extLst>
                </a:gridCol>
                <a:gridCol w="3816626">
                  <a:extLst>
                    <a:ext uri="{9D8B030D-6E8A-4147-A177-3AD203B41FA5}">
                      <a16:colId xmlns:a16="http://schemas.microsoft.com/office/drawing/2014/main" val="3011701563"/>
                    </a:ext>
                  </a:extLst>
                </a:gridCol>
              </a:tblGrid>
              <a:tr h="363889">
                <a:tc>
                  <a:txBody>
                    <a:bodyPr/>
                    <a:lstStyle/>
                    <a:p>
                      <a:r>
                        <a:rPr lang="en-GB" sz="1600" b="1" dirty="0"/>
                        <a:t>Name</a:t>
                      </a:r>
                    </a:p>
                  </a:txBody>
                  <a:tcPr/>
                </a:tc>
                <a:tc>
                  <a:txBody>
                    <a:bodyPr/>
                    <a:lstStyle/>
                    <a:p>
                      <a:r>
                        <a:rPr lang="en-GB" sz="1600" b="1" dirty="0"/>
                        <a:t>Syntax</a:t>
                      </a:r>
                    </a:p>
                  </a:txBody>
                  <a:tcPr/>
                </a:tc>
                <a:tc gridSpan="3">
                  <a:txBody>
                    <a:bodyPr/>
                    <a:lstStyle/>
                    <a:p>
                      <a:r>
                        <a:rPr lang="en-GB" sz="1600" b="1" dirty="0"/>
                        <a:t>Description</a:t>
                      </a:r>
                    </a:p>
                  </a:txBody>
                  <a:tcPr/>
                </a:tc>
                <a:tc hMerge="1">
                  <a:txBody>
                    <a:bodyPr/>
                    <a:lstStyle/>
                    <a:p>
                      <a:endParaRPr lang="en-GB"/>
                    </a:p>
                  </a:txBody>
                  <a:tcPr/>
                </a:tc>
                <a:tc hMerge="1">
                  <a:txBody>
                    <a:bodyPr/>
                    <a:lstStyle/>
                    <a:p>
                      <a:endParaRPr lang="en-GB" sz="1600" b="1" dirty="0"/>
                    </a:p>
                  </a:txBody>
                  <a:tcPr/>
                </a:tc>
                <a:extLst>
                  <a:ext uri="{0D108BD9-81ED-4DB2-BD59-A6C34878D82A}">
                    <a16:rowId xmlns:a16="http://schemas.microsoft.com/office/drawing/2014/main" val="3567819982"/>
                  </a:ext>
                </a:extLst>
              </a:tr>
              <a:tr h="2782906">
                <a:tc>
                  <a:txBody>
                    <a:bodyPr/>
                    <a:lstStyle/>
                    <a:p>
                      <a:r>
                        <a:rPr lang="en-GB" sz="1600" b="1" dirty="0"/>
                        <a:t>Action node</a:t>
                      </a:r>
                    </a:p>
                    <a:p>
                      <a:r>
                        <a:rPr lang="en-GB" sz="1600" b="1" dirty="0"/>
                        <a:t>Activity node</a:t>
                      </a:r>
                    </a:p>
                  </a:txBody>
                  <a:tcPr/>
                </a:tc>
                <a:tc>
                  <a:txBody>
                    <a:bodyPr/>
                    <a:lstStyle/>
                    <a:p>
                      <a:endParaRPr lang="en-GB" sz="1600" dirty="0"/>
                    </a:p>
                  </a:txBody>
                  <a:tcPr/>
                </a:tc>
                <a:tc>
                  <a:txBody>
                    <a:bodyPr/>
                    <a:lstStyle/>
                    <a:p>
                      <a:r>
                        <a:rPr lang="en-GB" sz="1600" b="1" dirty="0"/>
                        <a:t>Represents an action (atomic!)</a:t>
                      </a:r>
                    </a:p>
                    <a:p>
                      <a:br>
                        <a:rPr lang="en-GB" sz="1600" b="0" dirty="0"/>
                      </a:br>
                      <a:r>
                        <a:rPr lang="en-GB" sz="1600" b="0" dirty="0"/>
                        <a:t>• Basic element to specify user-defined behaviour</a:t>
                      </a:r>
                    </a:p>
                    <a:p>
                      <a:br>
                        <a:rPr lang="en-GB" sz="1600" b="0" dirty="0"/>
                      </a:br>
                      <a:r>
                        <a:rPr lang="en-GB" sz="1600" b="0" dirty="0"/>
                        <a:t>• No specific rules for the description of an action = Definition in natural language or in any programming language</a:t>
                      </a:r>
                    </a:p>
                    <a:p>
                      <a:br>
                        <a:rPr lang="en-GB" sz="1600" b="0" dirty="0"/>
                      </a:br>
                      <a:r>
                        <a:rPr lang="en-GB" sz="1600" b="0" dirty="0"/>
                        <a:t>• Process input values to produce output values</a:t>
                      </a:r>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t>Represents an activity (can be broken down further)</a:t>
                      </a:r>
                      <a:br>
                        <a:rPr lang="en-GB" sz="1600" b="0" dirty="0"/>
                      </a:br>
                      <a:r>
                        <a:rPr lang="en-GB" sz="1600" b="0" dirty="0"/>
                        <a:t>•Specification of user-defined behaviour at different levels of granularity </a:t>
                      </a:r>
                      <a:br>
                        <a:rPr lang="en-GB" sz="1600" b="0" dirty="0"/>
                      </a:br>
                      <a:r>
                        <a:rPr lang="en-GB" sz="1600" b="0" dirty="0"/>
                        <a:t>• An activity is a directed graph </a:t>
                      </a:r>
                      <a:br>
                        <a:rPr lang="en-GB" sz="1600" b="0" dirty="0"/>
                      </a:br>
                      <a:r>
                        <a:rPr lang="en-GB" sz="1600" b="0" dirty="0"/>
                        <a:t>- Nodes: actions and activities </a:t>
                      </a:r>
                      <a:br>
                        <a:rPr lang="en-GB" sz="1600" b="0" dirty="0"/>
                      </a:br>
                      <a:r>
                        <a:rPr lang="en-GB" sz="1600" b="0" dirty="0"/>
                        <a:t>- Edges: for control and object flow </a:t>
                      </a:r>
                      <a:br>
                        <a:rPr lang="en-GB" sz="1600" b="0" dirty="0"/>
                      </a:br>
                      <a:r>
                        <a:rPr lang="en-GB" sz="1600" b="0" dirty="0"/>
                        <a:t>• Control flow and object flow define the execution </a:t>
                      </a:r>
                      <a:br>
                        <a:rPr lang="en-GB" sz="1600" b="0" dirty="0"/>
                      </a:br>
                      <a:r>
                        <a:rPr lang="en-GB" sz="1600" b="0" dirty="0"/>
                        <a:t>• Optional: </a:t>
                      </a:r>
                      <a:br>
                        <a:rPr lang="en-GB" sz="1600" b="0" dirty="0"/>
                      </a:br>
                      <a:r>
                        <a:rPr lang="en-GB" sz="1600" b="0" dirty="0"/>
                        <a:t>- Parameter </a:t>
                      </a:r>
                      <a:br>
                        <a:rPr lang="en-GB" sz="1600" b="0" dirty="0"/>
                      </a:br>
                      <a:r>
                        <a:rPr lang="en-GB" sz="1600" b="0" dirty="0"/>
                        <a:t>- Pre-and postconditions</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dirty="0"/>
                    </a:p>
                  </a:txBody>
                  <a:tcPr/>
                </a:tc>
                <a:extLst>
                  <a:ext uri="{0D108BD9-81ED-4DB2-BD59-A6C34878D82A}">
                    <a16:rowId xmlns:a16="http://schemas.microsoft.com/office/drawing/2014/main" val="2044650479"/>
                  </a:ext>
                </a:extLst>
              </a:tr>
              <a:tr h="363889">
                <a:tc>
                  <a:txBody>
                    <a:bodyPr/>
                    <a:lstStyle/>
                    <a:p>
                      <a:r>
                        <a:rPr lang="en-GB" sz="1600" b="1" dirty="0"/>
                        <a:t>Initial node</a:t>
                      </a:r>
                    </a:p>
                  </a:txBody>
                  <a:tcPr/>
                </a:tc>
                <a:tc>
                  <a:txBody>
                    <a:bodyPr/>
                    <a:lstStyle/>
                    <a:p>
                      <a:endParaRPr lang="en-GB" sz="1600" dirty="0"/>
                    </a:p>
                  </a:txBody>
                  <a:tcPr/>
                </a:tc>
                <a:tc gridSpan="3">
                  <a:txBody>
                    <a:bodyPr/>
                    <a:lstStyle/>
                    <a:p>
                      <a:r>
                        <a:rPr lang="en-GB" sz="1600" b="1" dirty="0"/>
                        <a:t>Start of the execution of an activity</a:t>
                      </a:r>
                      <a:r>
                        <a:rPr lang="en-GB" sz="1600" b="0" dirty="0"/>
                        <a:t> - Multiple initial nodes to model concurrency</a:t>
                      </a:r>
                    </a:p>
                  </a:txBody>
                  <a:tcPr/>
                </a:tc>
                <a:tc hMerge="1">
                  <a:txBody>
                    <a:bodyPr/>
                    <a:lstStyle/>
                    <a:p>
                      <a:endParaRPr lang="en-GB"/>
                    </a:p>
                  </a:txBody>
                  <a:tcPr/>
                </a:tc>
                <a:tc hMerge="1">
                  <a:txBody>
                    <a:bodyPr/>
                    <a:lstStyle/>
                    <a:p>
                      <a:endParaRPr lang="en-GB" sz="1600" b="0" dirty="0"/>
                    </a:p>
                  </a:txBody>
                  <a:tcPr/>
                </a:tc>
                <a:extLst>
                  <a:ext uri="{0D108BD9-81ED-4DB2-BD59-A6C34878D82A}">
                    <a16:rowId xmlns:a16="http://schemas.microsoft.com/office/drawing/2014/main" val="360515551"/>
                  </a:ext>
                </a:extLst>
              </a:tr>
              <a:tr h="363889">
                <a:tc>
                  <a:txBody>
                    <a:bodyPr/>
                    <a:lstStyle/>
                    <a:p>
                      <a:r>
                        <a:rPr lang="en-GB" sz="1600" b="1" dirty="0"/>
                        <a:t>Activity final node</a:t>
                      </a:r>
                    </a:p>
                  </a:txBody>
                  <a:tcPr/>
                </a:tc>
                <a:tc>
                  <a:txBody>
                    <a:bodyPr/>
                    <a:lstStyle/>
                    <a:p>
                      <a:endParaRPr lang="en-GB" sz="1600" dirty="0"/>
                    </a:p>
                  </a:txBody>
                  <a:tcPr/>
                </a:tc>
                <a:tc gridSpan="3">
                  <a:txBody>
                    <a:bodyPr/>
                    <a:lstStyle/>
                    <a:p>
                      <a:r>
                        <a:rPr lang="en-GB" sz="1600" b="0" dirty="0"/>
                        <a:t>End of ALL execution paths of an activity</a:t>
                      </a:r>
                    </a:p>
                  </a:txBody>
                  <a:tcPr/>
                </a:tc>
                <a:tc hMerge="1">
                  <a:txBody>
                    <a:bodyPr/>
                    <a:lstStyle/>
                    <a:p>
                      <a:endParaRPr lang="en-GB"/>
                    </a:p>
                  </a:txBody>
                  <a:tcPr/>
                </a:tc>
                <a:tc hMerge="1">
                  <a:txBody>
                    <a:bodyPr/>
                    <a:lstStyle/>
                    <a:p>
                      <a:endParaRPr lang="en-GB" sz="1600" b="0" dirty="0"/>
                    </a:p>
                  </a:txBody>
                  <a:tcPr/>
                </a:tc>
                <a:extLst>
                  <a:ext uri="{0D108BD9-81ED-4DB2-BD59-A6C34878D82A}">
                    <a16:rowId xmlns:a16="http://schemas.microsoft.com/office/drawing/2014/main" val="2422532209"/>
                  </a:ext>
                </a:extLst>
              </a:tr>
              <a:tr h="363889">
                <a:tc>
                  <a:txBody>
                    <a:bodyPr/>
                    <a:lstStyle/>
                    <a:p>
                      <a:r>
                        <a:rPr lang="en-GB" sz="1600" b="1" dirty="0"/>
                        <a:t>Flow final node</a:t>
                      </a:r>
                    </a:p>
                  </a:txBody>
                  <a:tcPr/>
                </a:tc>
                <a:tc>
                  <a:txBody>
                    <a:bodyPr/>
                    <a:lstStyle/>
                    <a:p>
                      <a:endParaRPr lang="en-GB" sz="1600" dirty="0"/>
                    </a:p>
                  </a:txBody>
                  <a:tcPr/>
                </a:tc>
                <a:tc gridSpan="3">
                  <a:txBody>
                    <a:bodyPr/>
                    <a:lstStyle/>
                    <a:p>
                      <a:r>
                        <a:rPr lang="en-GB" sz="1600" b="0" dirty="0"/>
                        <a:t>End of ONE execution path of an activity</a:t>
                      </a:r>
                    </a:p>
                  </a:txBody>
                  <a:tcPr>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sz="1600" b="0"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316909"/>
                  </a:ext>
                </a:extLst>
              </a:tr>
              <a:tr h="18043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t>Edge</a:t>
                      </a:r>
                    </a:p>
                  </a:txBody>
                  <a:tcPr/>
                </a:tc>
                <a:tc>
                  <a:txBody>
                    <a:bodyPr/>
                    <a:lstStyle/>
                    <a:p>
                      <a:endParaRPr lang="en-GB" sz="1600" dirty="0"/>
                    </a:p>
                  </a:txBody>
                  <a:tcPr>
                    <a:lnR w="12700" cap="flat" cmpd="sng" algn="ctr">
                      <a:solidFill>
                        <a:schemeClr val="tx1"/>
                      </a:solidFill>
                      <a:prstDash val="solid"/>
                      <a:round/>
                      <a:headEnd type="none" w="med" len="med"/>
                      <a:tailEnd type="none" w="med" len="med"/>
                    </a:lnR>
                  </a:tcPr>
                </a:tc>
                <a:tc gridSpan="2">
                  <a:txBody>
                    <a:bodyPr/>
                    <a:lstStyle/>
                    <a:p>
                      <a:r>
                        <a:rPr lang="en-GB" sz="1600" b="1" dirty="0"/>
                        <a:t>Connection between the nodes of an activity</a:t>
                      </a:r>
                      <a:br>
                        <a:rPr lang="en-GB" sz="1600" b="0" dirty="0"/>
                      </a:br>
                      <a:r>
                        <a:rPr lang="en-GB" sz="1600" b="0" dirty="0"/>
                        <a:t>• Connect activities and actions to one another </a:t>
                      </a:r>
                      <a:br>
                        <a:rPr lang="en-GB" sz="1600" b="0" dirty="0"/>
                      </a:br>
                      <a:r>
                        <a:rPr lang="en-GB" sz="1600" b="0" dirty="0"/>
                        <a:t>• Express the execution order </a:t>
                      </a:r>
                      <a:br>
                        <a:rPr lang="en-GB" sz="1600" b="0" dirty="0"/>
                      </a:br>
                      <a:r>
                        <a:rPr lang="en-GB" sz="1600" b="0" dirty="0"/>
                        <a:t>• Guard (condition) </a:t>
                      </a:r>
                      <a:br>
                        <a:rPr lang="en-GB" sz="1600" b="0" dirty="0"/>
                      </a:br>
                      <a:r>
                        <a:rPr lang="en-GB" sz="1600" b="0" dirty="0"/>
                        <a:t>- Control and object flow only continue if guards in square brackets evaluate to true</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b="0" dirty="0"/>
                        <a:t>Types </a:t>
                      </a:r>
                      <a:br>
                        <a:rPr lang="en-GB" sz="1600" b="0" dirty="0"/>
                      </a:br>
                      <a:r>
                        <a:rPr lang="en-GB" sz="1600" b="0" dirty="0"/>
                        <a:t>• Control flow edges </a:t>
                      </a:r>
                      <a:br>
                        <a:rPr lang="en-GB" sz="1600" b="0" dirty="0"/>
                      </a:br>
                      <a:r>
                        <a:rPr lang="en-GB" sz="1600" b="0" dirty="0"/>
                        <a:t>- Define the order between nodes </a:t>
                      </a:r>
                      <a:br>
                        <a:rPr lang="en-GB" sz="1600" b="0" dirty="0"/>
                      </a:br>
                      <a:r>
                        <a:rPr lang="en-GB" sz="1600" b="0" dirty="0"/>
                        <a:t>• Object flow edges </a:t>
                      </a:r>
                      <a:br>
                        <a:rPr lang="en-GB" sz="1600" b="0" dirty="0"/>
                      </a:br>
                      <a:r>
                        <a:rPr lang="en-GB" sz="1600" b="0" dirty="0"/>
                        <a:t>- Used to exchange data or objects </a:t>
                      </a:r>
                      <a:br>
                        <a:rPr lang="en-GB" sz="1600" b="0" dirty="0"/>
                      </a:br>
                      <a:r>
                        <a:rPr lang="en-GB" sz="1600" b="0" dirty="0"/>
                        <a:t>- Express a data/causal dependency between nodes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b="0" dirty="0"/>
                        <a:t>Types </a:t>
                      </a:r>
                      <a:br>
                        <a:rPr lang="en-GB" sz="1600" b="0" dirty="0"/>
                      </a:br>
                      <a:r>
                        <a:rPr lang="en-GB" sz="1600" b="0" dirty="0"/>
                        <a:t>• Control flow edges </a:t>
                      </a:r>
                      <a:br>
                        <a:rPr lang="en-GB" sz="1600" b="0" dirty="0"/>
                      </a:br>
                      <a:r>
                        <a:rPr lang="en-GB" sz="1600" b="0" dirty="0"/>
                        <a:t>- Define the order between nodes </a:t>
                      </a:r>
                      <a:br>
                        <a:rPr lang="en-GB" sz="1600" b="0" dirty="0"/>
                      </a:br>
                      <a:r>
                        <a:rPr lang="en-GB" sz="1600" b="0" dirty="0"/>
                        <a:t>• Object flow edges </a:t>
                      </a:r>
                      <a:br>
                        <a:rPr lang="en-GB" sz="1600" b="0" dirty="0"/>
                      </a:br>
                      <a:r>
                        <a:rPr lang="en-GB" sz="1600" b="0" dirty="0"/>
                        <a:t>- Used to exchange data or objects </a:t>
                      </a:r>
                      <a:br>
                        <a:rPr lang="en-GB" sz="1600" b="0" dirty="0"/>
                      </a:br>
                      <a:r>
                        <a:rPr lang="en-GB" sz="1600" b="0" dirty="0"/>
                        <a:t>- Express a data/causal dependency between nodes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1844311"/>
                  </a:ext>
                </a:extLst>
              </a:tr>
              <a:tr h="825697">
                <a:tc>
                  <a:txBody>
                    <a:bodyPr/>
                    <a:lstStyle/>
                    <a:p>
                      <a:r>
                        <a:rPr lang="en-GB" sz="1600" b="1" dirty="0"/>
                        <a:t>Call Behaviour Action</a:t>
                      </a:r>
                    </a:p>
                  </a:txBody>
                  <a:tcPr/>
                </a:tc>
                <a:tc>
                  <a:txBody>
                    <a:bodyPr/>
                    <a:lstStyle/>
                    <a:p>
                      <a:endParaRPr lang="en-GB" sz="1600" dirty="0"/>
                    </a:p>
                  </a:txBody>
                  <a:tcPr>
                    <a:lnR w="12700" cap="flat" cmpd="sng" algn="ctr">
                      <a:solidFill>
                        <a:schemeClr val="tx1"/>
                      </a:solidFill>
                      <a:prstDash val="solid"/>
                      <a:round/>
                      <a:headEnd type="none" w="med" len="med"/>
                      <a:tailEnd type="none" w="med" len="med"/>
                    </a:lnR>
                  </a:tcPr>
                </a:tc>
                <a:tc gridSpan="2">
                  <a:txBody>
                    <a:bodyPr/>
                    <a:lstStyle/>
                    <a:p>
                      <a:r>
                        <a:rPr lang="en-GB" sz="1600" b="1" dirty="0"/>
                        <a:t>Action A refers to an activity of the same name</a:t>
                      </a:r>
                      <a:br>
                        <a:rPr lang="en-GB" sz="1600" b="0" dirty="0"/>
                      </a:br>
                      <a:r>
                        <a:rPr lang="en-GB" sz="1600" b="0" dirty="0"/>
                        <a:t>• The execution of an action can call an activity </a:t>
                      </a:r>
                      <a:br>
                        <a:rPr lang="en-GB" sz="1600" b="0" dirty="0"/>
                      </a:br>
                      <a:r>
                        <a:rPr lang="en-GB" sz="1600" b="0" dirty="0"/>
                        <a:t>• Content of the called activity can be modelled elsewhere</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b="0" dirty="0"/>
                        <a:t>Advantages: </a:t>
                      </a:r>
                      <a:br>
                        <a:rPr lang="en-GB" sz="1600" b="0" dirty="0"/>
                      </a:br>
                      <a:r>
                        <a:rPr lang="en-GB" sz="1600" b="0" dirty="0"/>
                        <a:t>• Model becomes clearer </a:t>
                      </a:r>
                      <a:br>
                        <a:rPr lang="en-GB" sz="1600" b="0" dirty="0"/>
                      </a:br>
                      <a:r>
                        <a:rPr lang="en-GB" sz="1600" b="0" dirty="0"/>
                        <a:t>• Reusability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b="0" dirty="0"/>
                        <a:t>Advantages: </a:t>
                      </a:r>
                      <a:br>
                        <a:rPr lang="en-GB" sz="1600" b="0" dirty="0"/>
                      </a:br>
                      <a:r>
                        <a:rPr lang="en-GB" sz="1600" b="0" dirty="0"/>
                        <a:t>• Model becomes clearer </a:t>
                      </a:r>
                      <a:br>
                        <a:rPr lang="en-GB" sz="1600" b="0" dirty="0"/>
                      </a:br>
                      <a:r>
                        <a:rPr lang="en-GB" sz="1600" b="0" dirty="0"/>
                        <a:t>• Reusability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6040229"/>
                  </a:ext>
                </a:extLst>
              </a:tr>
            </a:tbl>
          </a:graphicData>
        </a:graphic>
      </p:graphicFrame>
      <p:pic>
        <p:nvPicPr>
          <p:cNvPr id="27" name="Picture 26">
            <a:extLst>
              <a:ext uri="{FF2B5EF4-FFF2-40B4-BE49-F238E27FC236}">
                <a16:creationId xmlns:a16="http://schemas.microsoft.com/office/drawing/2014/main" id="{4D92E161-C650-4389-BFC6-CDD7C9FA07BB}"/>
              </a:ext>
            </a:extLst>
          </p:cNvPr>
          <p:cNvPicPr>
            <a:picLocks noChangeAspect="1"/>
          </p:cNvPicPr>
          <p:nvPr/>
        </p:nvPicPr>
        <p:blipFill rotWithShape="1">
          <a:blip r:embed="rId2"/>
          <a:srcRect l="36685" t="29845" r="52663" b="63002"/>
          <a:stretch/>
        </p:blipFill>
        <p:spPr>
          <a:xfrm>
            <a:off x="2007707" y="405599"/>
            <a:ext cx="1298714" cy="490330"/>
          </a:xfrm>
          <a:prstGeom prst="rect">
            <a:avLst/>
          </a:prstGeom>
        </p:spPr>
      </p:pic>
      <p:pic>
        <p:nvPicPr>
          <p:cNvPr id="28" name="Picture 27">
            <a:extLst>
              <a:ext uri="{FF2B5EF4-FFF2-40B4-BE49-F238E27FC236}">
                <a16:creationId xmlns:a16="http://schemas.microsoft.com/office/drawing/2014/main" id="{7E28AE5F-5388-41F8-8887-8A33EF3676C8}"/>
              </a:ext>
            </a:extLst>
          </p:cNvPr>
          <p:cNvPicPr>
            <a:picLocks noChangeAspect="1"/>
          </p:cNvPicPr>
          <p:nvPr/>
        </p:nvPicPr>
        <p:blipFill rotWithShape="1">
          <a:blip r:embed="rId2"/>
          <a:srcRect l="36794" t="39318" r="52772" b="52224"/>
          <a:stretch/>
        </p:blipFill>
        <p:spPr>
          <a:xfrm>
            <a:off x="2034211" y="895929"/>
            <a:ext cx="1272210" cy="579783"/>
          </a:xfrm>
          <a:prstGeom prst="rect">
            <a:avLst/>
          </a:prstGeom>
        </p:spPr>
      </p:pic>
      <p:pic>
        <p:nvPicPr>
          <p:cNvPr id="29" name="Picture 28">
            <a:extLst>
              <a:ext uri="{FF2B5EF4-FFF2-40B4-BE49-F238E27FC236}">
                <a16:creationId xmlns:a16="http://schemas.microsoft.com/office/drawing/2014/main" id="{3A904604-FC76-4F9B-AD3B-AF01DBD81416}"/>
              </a:ext>
            </a:extLst>
          </p:cNvPr>
          <p:cNvPicPr>
            <a:picLocks noChangeAspect="1"/>
          </p:cNvPicPr>
          <p:nvPr/>
        </p:nvPicPr>
        <p:blipFill rotWithShape="1">
          <a:blip r:embed="rId2"/>
          <a:srcRect l="40924" t="58652" r="56359" b="37481"/>
          <a:stretch/>
        </p:blipFill>
        <p:spPr>
          <a:xfrm>
            <a:off x="2259504" y="3186708"/>
            <a:ext cx="331305" cy="265043"/>
          </a:xfrm>
          <a:prstGeom prst="rect">
            <a:avLst/>
          </a:prstGeom>
        </p:spPr>
      </p:pic>
      <p:pic>
        <p:nvPicPr>
          <p:cNvPr id="30" name="Picture 29">
            <a:extLst>
              <a:ext uri="{FF2B5EF4-FFF2-40B4-BE49-F238E27FC236}">
                <a16:creationId xmlns:a16="http://schemas.microsoft.com/office/drawing/2014/main" id="{4E5B2819-3A1A-41AC-93E4-87FD38F25B2A}"/>
              </a:ext>
            </a:extLst>
          </p:cNvPr>
          <p:cNvPicPr>
            <a:picLocks noChangeAspect="1"/>
          </p:cNvPicPr>
          <p:nvPr/>
        </p:nvPicPr>
        <p:blipFill rotWithShape="1">
          <a:blip r:embed="rId2"/>
          <a:srcRect l="40707" t="78178" r="56358" b="17569"/>
          <a:stretch/>
        </p:blipFill>
        <p:spPr>
          <a:xfrm>
            <a:off x="2236319" y="3527752"/>
            <a:ext cx="357809" cy="291548"/>
          </a:xfrm>
          <a:prstGeom prst="rect">
            <a:avLst/>
          </a:prstGeom>
        </p:spPr>
      </p:pic>
      <p:pic>
        <p:nvPicPr>
          <p:cNvPr id="35" name="Picture 34">
            <a:extLst>
              <a:ext uri="{FF2B5EF4-FFF2-40B4-BE49-F238E27FC236}">
                <a16:creationId xmlns:a16="http://schemas.microsoft.com/office/drawing/2014/main" id="{FEEAF8D2-3427-495B-B525-510D1322976E}"/>
              </a:ext>
            </a:extLst>
          </p:cNvPr>
          <p:cNvPicPr>
            <a:picLocks noChangeAspect="1"/>
          </p:cNvPicPr>
          <p:nvPr/>
        </p:nvPicPr>
        <p:blipFill rotWithShape="1">
          <a:blip r:embed="rId3"/>
          <a:srcRect l="40489" t="34824" r="56359" b="61310"/>
          <a:stretch/>
        </p:blipFill>
        <p:spPr>
          <a:xfrm>
            <a:off x="2236319" y="3885470"/>
            <a:ext cx="384313" cy="265048"/>
          </a:xfrm>
          <a:prstGeom prst="rect">
            <a:avLst/>
          </a:prstGeom>
        </p:spPr>
      </p:pic>
      <p:pic>
        <p:nvPicPr>
          <p:cNvPr id="36" name="Picture 35">
            <a:extLst>
              <a:ext uri="{FF2B5EF4-FFF2-40B4-BE49-F238E27FC236}">
                <a16:creationId xmlns:a16="http://schemas.microsoft.com/office/drawing/2014/main" id="{366C9D1D-F32A-4250-9364-09D0E0173390}"/>
              </a:ext>
            </a:extLst>
          </p:cNvPr>
          <p:cNvPicPr>
            <a:picLocks noChangeAspect="1"/>
          </p:cNvPicPr>
          <p:nvPr/>
        </p:nvPicPr>
        <p:blipFill rotWithShape="1">
          <a:blip r:embed="rId3"/>
          <a:srcRect l="35652" t="42219" r="51250" b="49782"/>
          <a:stretch/>
        </p:blipFill>
        <p:spPr>
          <a:xfrm>
            <a:off x="869342" y="4235454"/>
            <a:ext cx="1046921" cy="359457"/>
          </a:xfrm>
          <a:prstGeom prst="rect">
            <a:avLst/>
          </a:prstGeom>
        </p:spPr>
      </p:pic>
      <p:pic>
        <p:nvPicPr>
          <p:cNvPr id="3" name="Picture 2">
            <a:extLst>
              <a:ext uri="{FF2B5EF4-FFF2-40B4-BE49-F238E27FC236}">
                <a16:creationId xmlns:a16="http://schemas.microsoft.com/office/drawing/2014/main" id="{FE38FC3F-BF81-42DC-9D7A-7D4C2D1F96FF}"/>
              </a:ext>
            </a:extLst>
          </p:cNvPr>
          <p:cNvPicPr>
            <a:picLocks noChangeAspect="1"/>
          </p:cNvPicPr>
          <p:nvPr/>
        </p:nvPicPr>
        <p:blipFill rotWithShape="1">
          <a:blip r:embed="rId4"/>
          <a:srcRect l="47065" t="19587" r="15543" b="37192"/>
          <a:stretch/>
        </p:blipFill>
        <p:spPr>
          <a:xfrm>
            <a:off x="746836" y="1475712"/>
            <a:ext cx="2569532" cy="1669895"/>
          </a:xfrm>
          <a:prstGeom prst="rect">
            <a:avLst/>
          </a:prstGeom>
        </p:spPr>
      </p:pic>
      <p:pic>
        <p:nvPicPr>
          <p:cNvPr id="4" name="Picture 3">
            <a:extLst>
              <a:ext uri="{FF2B5EF4-FFF2-40B4-BE49-F238E27FC236}">
                <a16:creationId xmlns:a16="http://schemas.microsoft.com/office/drawing/2014/main" id="{68E627C8-9920-4D95-86D7-3D744710F65C}"/>
              </a:ext>
            </a:extLst>
          </p:cNvPr>
          <p:cNvPicPr>
            <a:picLocks noChangeAspect="1"/>
          </p:cNvPicPr>
          <p:nvPr/>
        </p:nvPicPr>
        <p:blipFill rotWithShape="1">
          <a:blip r:embed="rId5"/>
          <a:srcRect l="54783" t="29962" r="15543" b="35645"/>
          <a:stretch/>
        </p:blipFill>
        <p:spPr>
          <a:xfrm>
            <a:off x="951947" y="4631782"/>
            <a:ext cx="2364421" cy="1540718"/>
          </a:xfrm>
          <a:prstGeom prst="rect">
            <a:avLst/>
          </a:prstGeom>
        </p:spPr>
      </p:pic>
      <p:pic>
        <p:nvPicPr>
          <p:cNvPr id="5" name="Picture 4">
            <a:extLst>
              <a:ext uri="{FF2B5EF4-FFF2-40B4-BE49-F238E27FC236}">
                <a16:creationId xmlns:a16="http://schemas.microsoft.com/office/drawing/2014/main" id="{FB6EAF83-7A70-415B-8D5D-D2A015E3CD97}"/>
              </a:ext>
            </a:extLst>
          </p:cNvPr>
          <p:cNvPicPr>
            <a:picLocks noChangeAspect="1"/>
          </p:cNvPicPr>
          <p:nvPr/>
        </p:nvPicPr>
        <p:blipFill rotWithShape="1">
          <a:blip r:embed="rId5"/>
          <a:srcRect l="56000" t="69046" r="30326" b="23994"/>
          <a:stretch/>
        </p:blipFill>
        <p:spPr>
          <a:xfrm>
            <a:off x="1992474" y="4234790"/>
            <a:ext cx="1323894" cy="378873"/>
          </a:xfrm>
          <a:prstGeom prst="rect">
            <a:avLst/>
          </a:prstGeom>
        </p:spPr>
      </p:pic>
      <p:pic>
        <p:nvPicPr>
          <p:cNvPr id="46" name="Picture 45">
            <a:extLst>
              <a:ext uri="{FF2B5EF4-FFF2-40B4-BE49-F238E27FC236}">
                <a16:creationId xmlns:a16="http://schemas.microsoft.com/office/drawing/2014/main" id="{2E7DF1FF-2D45-492F-B2B0-4329EC220851}"/>
              </a:ext>
            </a:extLst>
          </p:cNvPr>
          <p:cNvPicPr>
            <a:picLocks noChangeAspect="1"/>
          </p:cNvPicPr>
          <p:nvPr/>
        </p:nvPicPr>
        <p:blipFill rotWithShape="1">
          <a:blip r:embed="rId3"/>
          <a:srcRect l="36196" t="55220" r="52771" b="37094"/>
          <a:stretch/>
        </p:blipFill>
        <p:spPr>
          <a:xfrm>
            <a:off x="1753556" y="6212815"/>
            <a:ext cx="1552865" cy="608204"/>
          </a:xfrm>
          <a:prstGeom prst="rect">
            <a:avLst/>
          </a:prstGeom>
        </p:spPr>
      </p:pic>
    </p:spTree>
    <p:extLst>
      <p:ext uri="{BB962C8B-B14F-4D97-AF65-F5344CB8AC3E}">
        <p14:creationId xmlns:p14="http://schemas.microsoft.com/office/powerpoint/2010/main" val="2513905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3">
            <a:extLst>
              <a:ext uri="{FF2B5EF4-FFF2-40B4-BE49-F238E27FC236}">
                <a16:creationId xmlns:a16="http://schemas.microsoft.com/office/drawing/2014/main" id="{4FFF617C-ADDC-44FD-BF9D-5519C54E4AF6}"/>
              </a:ext>
            </a:extLst>
          </p:cNvPr>
          <p:cNvSpPr txBox="1">
            <a:spLocks/>
          </p:cNvSpPr>
          <p:nvPr/>
        </p:nvSpPr>
        <p:spPr>
          <a:xfrm>
            <a:off x="0" y="0"/>
            <a:ext cx="6024563" cy="13827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50"/>
                </a:solidFill>
              </a:rPr>
              <a:t>4. Implementation</a:t>
            </a:r>
            <a:br>
              <a:rPr lang="en-GB" sz="1300" b="1" u="sng" dirty="0">
                <a:solidFill>
                  <a:srgbClr val="00B050"/>
                </a:solidFill>
              </a:rPr>
            </a:br>
            <a:r>
              <a:rPr lang="en-GB" sz="1300" b="1" dirty="0">
                <a:solidFill>
                  <a:srgbClr val="00B050"/>
                </a:solidFill>
              </a:rPr>
              <a:t>Building the software following the design documents</a:t>
            </a:r>
            <a:br>
              <a:rPr lang="en-GB" sz="1300" b="1" dirty="0">
                <a:solidFill>
                  <a:srgbClr val="00B050"/>
                </a:solidFill>
              </a:rPr>
            </a:br>
            <a:r>
              <a:rPr lang="en-GB" sz="1300" b="1" dirty="0">
                <a:solidFill>
                  <a:srgbClr val="00B050"/>
                </a:solidFill>
              </a:rPr>
              <a:t>• Using appropriate languages and tools</a:t>
            </a:r>
            <a:br>
              <a:rPr lang="en-GB" sz="1300" b="1" dirty="0">
                <a:solidFill>
                  <a:srgbClr val="00B050"/>
                </a:solidFill>
              </a:rPr>
            </a:br>
            <a:r>
              <a:rPr lang="en-GB" sz="1300" b="1" dirty="0">
                <a:solidFill>
                  <a:srgbClr val="00B050"/>
                </a:solidFill>
              </a:rPr>
              <a:t>• Involving relevant expertise from different areas</a:t>
            </a:r>
            <a:br>
              <a:rPr lang="en-GB" sz="1300" b="1" dirty="0">
                <a:solidFill>
                  <a:srgbClr val="00B050"/>
                </a:solidFill>
              </a:rPr>
            </a:br>
            <a:r>
              <a:rPr lang="en-GB" sz="1300" b="1" dirty="0">
                <a:solidFill>
                  <a:srgbClr val="00B050"/>
                </a:solidFill>
              </a:rPr>
              <a:t>• Including code for physical and development views </a:t>
            </a:r>
            <a:br>
              <a:rPr lang="en-GB" sz="1300" dirty="0">
                <a:solidFill>
                  <a:srgbClr val="00B050"/>
                </a:solidFill>
              </a:rPr>
            </a:br>
            <a:r>
              <a:rPr lang="en-GB" sz="1300" dirty="0">
                <a:solidFill>
                  <a:srgbClr val="00B050"/>
                </a:solidFill>
              </a:rPr>
              <a:t>- Infrastructure as code</a:t>
            </a:r>
          </a:p>
        </p:txBody>
      </p:sp>
      <p:sp>
        <p:nvSpPr>
          <p:cNvPr id="18" name="Content Placeholder 3">
            <a:extLst>
              <a:ext uri="{FF2B5EF4-FFF2-40B4-BE49-F238E27FC236}">
                <a16:creationId xmlns:a16="http://schemas.microsoft.com/office/drawing/2014/main" id="{97BC829B-CD27-40D5-B4E0-65646A55ADE8}"/>
              </a:ext>
            </a:extLst>
          </p:cNvPr>
          <p:cNvSpPr txBox="1">
            <a:spLocks/>
          </p:cNvSpPr>
          <p:nvPr/>
        </p:nvSpPr>
        <p:spPr>
          <a:xfrm>
            <a:off x="0" y="1126434"/>
            <a:ext cx="6024563"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92D050"/>
                </a:solidFill>
              </a:rPr>
              <a:t>5. Testing</a:t>
            </a:r>
            <a:br>
              <a:rPr lang="en-GB" sz="1300" b="1" u="sng" dirty="0">
                <a:solidFill>
                  <a:srgbClr val="92D050"/>
                </a:solidFill>
              </a:rPr>
            </a:br>
            <a:r>
              <a:rPr lang="en-GB" sz="1300" b="1" dirty="0">
                <a:solidFill>
                  <a:srgbClr val="92D050"/>
                </a:solidFill>
              </a:rPr>
              <a:t>Aim is to discover errors before they make it into production </a:t>
            </a:r>
            <a:br>
              <a:rPr lang="en-GB" sz="1300" dirty="0">
                <a:solidFill>
                  <a:srgbClr val="92D050"/>
                </a:solidFill>
              </a:rPr>
            </a:br>
            <a:r>
              <a:rPr lang="en-GB" sz="1300" dirty="0">
                <a:solidFill>
                  <a:srgbClr val="92D050"/>
                </a:solidFill>
              </a:rPr>
              <a:t>• White-box testing: Test cases determined based on understanding of code / design structure, aiming to test each program path </a:t>
            </a:r>
            <a:br>
              <a:rPr lang="en-GB" sz="1300" dirty="0">
                <a:solidFill>
                  <a:srgbClr val="92D050"/>
                </a:solidFill>
              </a:rPr>
            </a:br>
            <a:r>
              <a:rPr lang="en-GB" sz="1300" dirty="0">
                <a:solidFill>
                  <a:srgbClr val="92D050"/>
                </a:solidFill>
              </a:rPr>
              <a:t>• Black-box testing: Test cases determined based on requirements without regard for code structure</a:t>
            </a:r>
            <a:br>
              <a:rPr lang="en-GB" sz="1300" dirty="0">
                <a:solidFill>
                  <a:srgbClr val="92D050"/>
                </a:solidFill>
              </a:rPr>
            </a:br>
            <a:r>
              <a:rPr lang="en-GB" sz="1300" b="1" dirty="0">
                <a:solidFill>
                  <a:srgbClr val="92D050"/>
                </a:solidFill>
              </a:rPr>
              <a:t>Levels of testing </a:t>
            </a:r>
            <a:br>
              <a:rPr lang="en-GB" sz="1300" dirty="0">
                <a:solidFill>
                  <a:srgbClr val="92D050"/>
                </a:solidFill>
              </a:rPr>
            </a:br>
            <a:r>
              <a:rPr lang="en-GB" sz="1300" dirty="0">
                <a:solidFill>
                  <a:srgbClr val="92D050"/>
                </a:solidFill>
              </a:rPr>
              <a:t>• Unit tests: test each component in isolation </a:t>
            </a:r>
            <a:br>
              <a:rPr lang="en-GB" sz="1300" dirty="0">
                <a:solidFill>
                  <a:srgbClr val="92D050"/>
                </a:solidFill>
              </a:rPr>
            </a:br>
            <a:r>
              <a:rPr lang="en-GB" sz="1300" dirty="0">
                <a:solidFill>
                  <a:srgbClr val="92D050"/>
                </a:solidFill>
              </a:rPr>
              <a:t>• Integration tests: test that components interact correctly </a:t>
            </a:r>
            <a:br>
              <a:rPr lang="en-GB" sz="1300" dirty="0">
                <a:solidFill>
                  <a:srgbClr val="92D050"/>
                </a:solidFill>
              </a:rPr>
            </a:br>
            <a:r>
              <a:rPr lang="en-GB" sz="1300" dirty="0">
                <a:solidFill>
                  <a:srgbClr val="92D050"/>
                </a:solidFill>
              </a:rPr>
              <a:t>• System (end-to-end) testing: test entire system </a:t>
            </a:r>
            <a:br>
              <a:rPr lang="en-GB" sz="1300" dirty="0">
                <a:solidFill>
                  <a:srgbClr val="92D050"/>
                </a:solidFill>
              </a:rPr>
            </a:br>
            <a:r>
              <a:rPr lang="en-GB" sz="1300" dirty="0">
                <a:solidFill>
                  <a:srgbClr val="92D050"/>
                </a:solidFill>
              </a:rPr>
              <a:t>• Acceptance tests (UATs): test against requirements (black-box testing of use-case scenarios)</a:t>
            </a:r>
            <a:br>
              <a:rPr lang="en-GB" sz="1300" dirty="0">
                <a:solidFill>
                  <a:srgbClr val="92D050"/>
                </a:solidFill>
              </a:rPr>
            </a:br>
            <a:r>
              <a:rPr lang="en-GB" sz="1300" b="1" dirty="0">
                <a:solidFill>
                  <a:srgbClr val="92D050"/>
                </a:solidFill>
              </a:rPr>
              <a:t>Regression testing </a:t>
            </a:r>
            <a:br>
              <a:rPr lang="en-GB" sz="1300" dirty="0">
                <a:solidFill>
                  <a:srgbClr val="92D050"/>
                </a:solidFill>
              </a:rPr>
            </a:br>
            <a:r>
              <a:rPr lang="en-GB" sz="1300" dirty="0">
                <a:solidFill>
                  <a:srgbClr val="92D050"/>
                </a:solidFill>
              </a:rPr>
              <a:t>• Tests should be automated so that they can be re-run after each change </a:t>
            </a:r>
            <a:br>
              <a:rPr lang="en-GB" sz="1300" dirty="0">
                <a:solidFill>
                  <a:srgbClr val="92D050"/>
                </a:solidFill>
              </a:rPr>
            </a:br>
            <a:r>
              <a:rPr lang="en-GB" sz="1300" dirty="0">
                <a:solidFill>
                  <a:srgbClr val="92D050"/>
                </a:solidFill>
              </a:rPr>
              <a:t>• Ensures no “regressions” occur; that is, errors are not introduced inadvertently</a:t>
            </a:r>
          </a:p>
        </p:txBody>
      </p:sp>
      <p:sp>
        <p:nvSpPr>
          <p:cNvPr id="7" name="Content Placeholder 3">
            <a:extLst>
              <a:ext uri="{FF2B5EF4-FFF2-40B4-BE49-F238E27FC236}">
                <a16:creationId xmlns:a16="http://schemas.microsoft.com/office/drawing/2014/main" id="{18DD3E3B-31D9-479A-9806-FD82663C6F93}"/>
              </a:ext>
            </a:extLst>
          </p:cNvPr>
          <p:cNvSpPr txBox="1">
            <a:spLocks/>
          </p:cNvSpPr>
          <p:nvPr/>
        </p:nvSpPr>
        <p:spPr>
          <a:xfrm>
            <a:off x="0" y="3871292"/>
            <a:ext cx="2348532" cy="34289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FF0000"/>
                </a:solidFill>
              </a:rPr>
              <a:t>6. Deployment</a:t>
            </a:r>
          </a:p>
          <a:p>
            <a:pPr marL="0" indent="0">
              <a:buNone/>
            </a:pPr>
            <a:r>
              <a:rPr lang="en-GB" sz="1300" b="1" dirty="0">
                <a:solidFill>
                  <a:srgbClr val="FF0000"/>
                </a:solidFill>
              </a:rPr>
              <a:t>Roll out software onto production system</a:t>
            </a:r>
            <a:br>
              <a:rPr lang="en-GB" sz="1300" b="1" dirty="0">
                <a:solidFill>
                  <a:srgbClr val="FF0000"/>
                </a:solidFill>
              </a:rPr>
            </a:br>
            <a:br>
              <a:rPr lang="en-GB" sz="1300" b="1" u="sng" dirty="0">
                <a:solidFill>
                  <a:srgbClr val="FF0000"/>
                </a:solidFill>
              </a:rPr>
            </a:br>
            <a:r>
              <a:rPr lang="en-GB" sz="1300" dirty="0">
                <a:solidFill>
                  <a:srgbClr val="FF0000"/>
                </a:solidFill>
              </a:rPr>
              <a:t>• May require sophisticated support systems itself</a:t>
            </a:r>
            <a:br>
              <a:rPr lang="en-GB" sz="1300" dirty="0">
                <a:solidFill>
                  <a:srgbClr val="FF0000"/>
                </a:solidFill>
              </a:rPr>
            </a:br>
            <a:r>
              <a:rPr lang="en-GB" sz="1300" dirty="0">
                <a:solidFill>
                  <a:srgbClr val="FF0000"/>
                </a:solidFill>
              </a:rPr>
              <a:t> </a:t>
            </a:r>
            <a:br>
              <a:rPr lang="en-GB" sz="1300" dirty="0">
                <a:solidFill>
                  <a:srgbClr val="FF0000"/>
                </a:solidFill>
              </a:rPr>
            </a:br>
            <a:r>
              <a:rPr lang="en-GB" sz="1300" dirty="0">
                <a:solidFill>
                  <a:srgbClr val="FF0000"/>
                </a:solidFill>
              </a:rPr>
              <a:t>• May need consideration of transition phase </a:t>
            </a:r>
            <a:br>
              <a:rPr lang="en-GB" sz="1300" dirty="0">
                <a:solidFill>
                  <a:srgbClr val="FF0000"/>
                </a:solidFill>
              </a:rPr>
            </a:br>
            <a:br>
              <a:rPr lang="en-GB" sz="1300" dirty="0">
                <a:solidFill>
                  <a:srgbClr val="FF0000"/>
                </a:solidFill>
              </a:rPr>
            </a:br>
            <a:r>
              <a:rPr lang="en-GB" sz="1300" dirty="0">
                <a:solidFill>
                  <a:srgbClr val="FF0000"/>
                </a:solidFill>
              </a:rPr>
              <a:t>• Roll out itself is potentially a dangerous activity and may need substantial planning </a:t>
            </a:r>
            <a:br>
              <a:rPr lang="en-GB" sz="1300" dirty="0">
                <a:solidFill>
                  <a:srgbClr val="FF0000"/>
                </a:solidFill>
              </a:rPr>
            </a:br>
            <a:br>
              <a:rPr lang="en-GB" sz="1300" dirty="0">
                <a:solidFill>
                  <a:srgbClr val="FF0000"/>
                </a:solidFill>
              </a:rPr>
            </a:br>
            <a:r>
              <a:rPr lang="en-GB" sz="1300" dirty="0">
                <a:solidFill>
                  <a:srgbClr val="FF0000"/>
                </a:solidFill>
              </a:rPr>
              <a:t>• May require training of users</a:t>
            </a:r>
          </a:p>
        </p:txBody>
      </p:sp>
      <p:sp>
        <p:nvSpPr>
          <p:cNvPr id="8" name="Content Placeholder 3">
            <a:extLst>
              <a:ext uri="{FF2B5EF4-FFF2-40B4-BE49-F238E27FC236}">
                <a16:creationId xmlns:a16="http://schemas.microsoft.com/office/drawing/2014/main" id="{511D639E-082E-44B5-8606-77376522F705}"/>
              </a:ext>
            </a:extLst>
          </p:cNvPr>
          <p:cNvSpPr txBox="1">
            <a:spLocks/>
          </p:cNvSpPr>
          <p:nvPr/>
        </p:nvSpPr>
        <p:spPr>
          <a:xfrm>
            <a:off x="2312020" y="3871292"/>
            <a:ext cx="3783980" cy="34289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C00000"/>
                </a:solidFill>
              </a:rPr>
              <a:t>7. Maintenance</a:t>
            </a:r>
          </a:p>
          <a:p>
            <a:pPr marL="0" indent="0">
              <a:buNone/>
            </a:pPr>
            <a:r>
              <a:rPr lang="en-GB" sz="1300" b="1" dirty="0">
                <a:solidFill>
                  <a:srgbClr val="C00000"/>
                </a:solidFill>
              </a:rPr>
              <a:t>All post-delivery activities, including: </a:t>
            </a:r>
            <a:br>
              <a:rPr lang="en-GB" sz="1300" b="1" u="sng" dirty="0">
                <a:solidFill>
                  <a:srgbClr val="C00000"/>
                </a:solidFill>
              </a:rPr>
            </a:br>
            <a:br>
              <a:rPr lang="en-GB" sz="1300" b="1" u="sng" dirty="0">
                <a:solidFill>
                  <a:srgbClr val="C00000"/>
                </a:solidFill>
              </a:rPr>
            </a:br>
            <a:r>
              <a:rPr lang="en-GB" sz="1300" dirty="0">
                <a:solidFill>
                  <a:srgbClr val="C00000"/>
                </a:solidFill>
              </a:rPr>
              <a:t>• Correction: bug-fixing and correcting defects </a:t>
            </a:r>
            <a:br>
              <a:rPr lang="en-GB" sz="1300" dirty="0">
                <a:solidFill>
                  <a:srgbClr val="C00000"/>
                </a:solidFill>
              </a:rPr>
            </a:br>
            <a:r>
              <a:rPr lang="en-GB" sz="1300" dirty="0">
                <a:solidFill>
                  <a:srgbClr val="C00000"/>
                </a:solidFill>
              </a:rPr>
              <a:t>• Adaption: changing system to operate in new/updated environment </a:t>
            </a:r>
            <a:br>
              <a:rPr lang="en-GB" sz="1300" dirty="0">
                <a:solidFill>
                  <a:srgbClr val="C00000"/>
                </a:solidFill>
              </a:rPr>
            </a:br>
            <a:r>
              <a:rPr lang="en-GB" sz="1300" dirty="0">
                <a:solidFill>
                  <a:srgbClr val="C00000"/>
                </a:solidFill>
              </a:rPr>
              <a:t>• Enhancement: extension to handle new requirements </a:t>
            </a:r>
            <a:br>
              <a:rPr lang="en-GB" sz="1300" dirty="0">
                <a:solidFill>
                  <a:srgbClr val="C00000"/>
                </a:solidFill>
              </a:rPr>
            </a:br>
            <a:r>
              <a:rPr lang="en-GB" sz="1300" dirty="0">
                <a:solidFill>
                  <a:srgbClr val="C00000"/>
                </a:solidFill>
              </a:rPr>
              <a:t>• Prevention: re-engineering to improve structure of system and enhance its future evolution </a:t>
            </a:r>
            <a:br>
              <a:rPr lang="en-GB" sz="1300" dirty="0">
                <a:solidFill>
                  <a:srgbClr val="C00000"/>
                </a:solidFill>
              </a:rPr>
            </a:br>
            <a:r>
              <a:rPr lang="en-GB" sz="1300" dirty="0">
                <a:solidFill>
                  <a:srgbClr val="C00000"/>
                </a:solidFill>
              </a:rPr>
              <a:t>• Decommissioning: manage termination of use of system.</a:t>
            </a:r>
            <a:br>
              <a:rPr lang="en-GB" sz="1300" dirty="0">
                <a:solidFill>
                  <a:srgbClr val="C00000"/>
                </a:solidFill>
              </a:rPr>
            </a:br>
            <a:br>
              <a:rPr lang="en-GB" sz="1300" dirty="0">
                <a:solidFill>
                  <a:srgbClr val="C00000"/>
                </a:solidFill>
              </a:rPr>
            </a:br>
            <a:r>
              <a:rPr lang="en-GB" sz="1300" b="1" dirty="0">
                <a:solidFill>
                  <a:srgbClr val="C00000"/>
                </a:solidFill>
              </a:rPr>
              <a:t>These activities can consume far more resources than development of entirely new systems</a:t>
            </a:r>
          </a:p>
        </p:txBody>
      </p:sp>
      <p:sp>
        <p:nvSpPr>
          <p:cNvPr id="10" name="Content Placeholder 2">
            <a:extLst>
              <a:ext uri="{FF2B5EF4-FFF2-40B4-BE49-F238E27FC236}">
                <a16:creationId xmlns:a16="http://schemas.microsoft.com/office/drawing/2014/main" id="{98BAF197-7338-4A84-9E55-682A82438A52}"/>
              </a:ext>
            </a:extLst>
          </p:cNvPr>
          <p:cNvSpPr>
            <a:spLocks noGrp="1"/>
          </p:cNvSpPr>
          <p:nvPr>
            <p:ph idx="1"/>
          </p:nvPr>
        </p:nvSpPr>
        <p:spPr>
          <a:xfrm>
            <a:off x="6043489" y="2178346"/>
            <a:ext cx="6148509" cy="1214142"/>
          </a:xfrm>
        </p:spPr>
        <p:txBody>
          <a:bodyPr>
            <a:normAutofit/>
          </a:bodyPr>
          <a:lstStyle/>
          <a:p>
            <a:pPr marL="0" indent="0">
              <a:buNone/>
            </a:pPr>
            <a:r>
              <a:rPr lang="en-GB" sz="1300" b="1" u="sng" dirty="0">
                <a:solidFill>
                  <a:srgbClr val="00B050"/>
                </a:solidFill>
              </a:rPr>
              <a:t>Incremental (~agile) approaches</a:t>
            </a:r>
            <a:br>
              <a:rPr lang="en-GB" sz="1300" b="1" u="sng" dirty="0">
                <a:solidFill>
                  <a:srgbClr val="00B050"/>
                </a:solidFill>
              </a:rPr>
            </a:br>
            <a:r>
              <a:rPr lang="en-GB" sz="1300" b="1" dirty="0">
                <a:solidFill>
                  <a:srgbClr val="00B050"/>
                </a:solidFill>
              </a:rPr>
              <a:t>Develop and deliver software in a series of planned increments</a:t>
            </a:r>
            <a:br>
              <a:rPr lang="en-GB" sz="1300" b="1" dirty="0">
                <a:solidFill>
                  <a:srgbClr val="00B050"/>
                </a:solidFill>
              </a:rPr>
            </a:br>
            <a:r>
              <a:rPr lang="en-GB" sz="1300" dirty="0">
                <a:solidFill>
                  <a:srgbClr val="00B050"/>
                </a:solidFill>
              </a:rPr>
              <a:t>• Design and plan increments </a:t>
            </a:r>
            <a:br>
              <a:rPr lang="en-GB" sz="1300" dirty="0">
                <a:solidFill>
                  <a:srgbClr val="00B050"/>
                </a:solidFill>
              </a:rPr>
            </a:br>
            <a:r>
              <a:rPr lang="en-GB" sz="1300" dirty="0">
                <a:solidFill>
                  <a:srgbClr val="00B050"/>
                </a:solidFill>
              </a:rPr>
              <a:t>• Each increment provides additional functionality </a:t>
            </a:r>
            <a:br>
              <a:rPr lang="en-GB" sz="1300" dirty="0">
                <a:solidFill>
                  <a:srgbClr val="00B050"/>
                </a:solidFill>
              </a:rPr>
            </a:br>
            <a:r>
              <a:rPr lang="en-GB" sz="1300" dirty="0">
                <a:solidFill>
                  <a:srgbClr val="00B050"/>
                </a:solidFill>
              </a:rPr>
              <a:t>• Planning horizon is across multiple increments </a:t>
            </a:r>
            <a:br>
              <a:rPr lang="en-GB" sz="1300" dirty="0">
                <a:solidFill>
                  <a:srgbClr val="00B050"/>
                </a:solidFill>
              </a:rPr>
            </a:br>
            <a:r>
              <a:rPr lang="en-GB" sz="1300" dirty="0">
                <a:solidFill>
                  <a:srgbClr val="00B050"/>
                </a:solidFill>
              </a:rPr>
              <a:t>- Can lay architectural/design foundations in earlier increments</a:t>
            </a:r>
          </a:p>
        </p:txBody>
      </p:sp>
      <p:sp>
        <p:nvSpPr>
          <p:cNvPr id="11" name="Content Placeholder 2">
            <a:extLst>
              <a:ext uri="{FF2B5EF4-FFF2-40B4-BE49-F238E27FC236}">
                <a16:creationId xmlns:a16="http://schemas.microsoft.com/office/drawing/2014/main" id="{BBE00D4B-E1B1-47D8-B21E-F35C73AF1D2F}"/>
              </a:ext>
            </a:extLst>
          </p:cNvPr>
          <p:cNvSpPr txBox="1">
            <a:spLocks/>
          </p:cNvSpPr>
          <p:nvPr/>
        </p:nvSpPr>
        <p:spPr>
          <a:xfrm>
            <a:off x="6024563" y="3502711"/>
            <a:ext cx="3045600" cy="15315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70C0"/>
                </a:solidFill>
              </a:rPr>
              <a:t>Pros and cons of incremental approaches</a:t>
            </a:r>
          </a:p>
          <a:p>
            <a:pPr marL="0" indent="0">
              <a:buNone/>
            </a:pPr>
            <a:r>
              <a:rPr lang="en-GB" sz="1300" b="1" dirty="0">
                <a:solidFill>
                  <a:srgbClr val="0070C0"/>
                </a:solidFill>
              </a:rPr>
              <a:t>Pros </a:t>
            </a:r>
            <a:br>
              <a:rPr lang="en-GB" sz="1300" dirty="0">
                <a:solidFill>
                  <a:srgbClr val="0070C0"/>
                </a:solidFill>
              </a:rPr>
            </a:br>
            <a:r>
              <a:rPr lang="en-GB" sz="1300" dirty="0">
                <a:solidFill>
                  <a:srgbClr val="0070C0"/>
                </a:solidFill>
              </a:rPr>
              <a:t>• Early value and continues value add </a:t>
            </a:r>
            <a:br>
              <a:rPr lang="en-GB" sz="1300" dirty="0">
                <a:solidFill>
                  <a:srgbClr val="0070C0"/>
                </a:solidFill>
              </a:rPr>
            </a:br>
            <a:r>
              <a:rPr lang="en-GB" sz="1300" dirty="0">
                <a:solidFill>
                  <a:srgbClr val="0070C0"/>
                </a:solidFill>
              </a:rPr>
              <a:t>• Flexibly adjust to changing requirements </a:t>
            </a:r>
            <a:br>
              <a:rPr lang="en-GB" sz="1300" dirty="0">
                <a:solidFill>
                  <a:srgbClr val="0070C0"/>
                </a:solidFill>
              </a:rPr>
            </a:br>
            <a:r>
              <a:rPr lang="en-GB" sz="1300" dirty="0">
                <a:solidFill>
                  <a:srgbClr val="0070C0"/>
                </a:solidFill>
              </a:rPr>
              <a:t>• Risk of failure increases with project length = increments are short </a:t>
            </a:r>
            <a:br>
              <a:rPr lang="en-GB" sz="1300" dirty="0">
                <a:solidFill>
                  <a:srgbClr val="0070C0"/>
                </a:solidFill>
              </a:rPr>
            </a:br>
            <a:r>
              <a:rPr lang="en-GB" sz="1300" dirty="0">
                <a:solidFill>
                  <a:srgbClr val="0070C0"/>
                </a:solidFill>
              </a:rPr>
              <a:t>• Project always delivers something</a:t>
            </a:r>
          </a:p>
        </p:txBody>
      </p:sp>
      <p:sp>
        <p:nvSpPr>
          <p:cNvPr id="12" name="Rectangle 11">
            <a:extLst>
              <a:ext uri="{FF2B5EF4-FFF2-40B4-BE49-F238E27FC236}">
                <a16:creationId xmlns:a16="http://schemas.microsoft.com/office/drawing/2014/main" id="{C8265AEB-D3FE-4B5A-87FC-3E3E3DD6402D}"/>
              </a:ext>
            </a:extLst>
          </p:cNvPr>
          <p:cNvSpPr/>
          <p:nvPr/>
        </p:nvSpPr>
        <p:spPr>
          <a:xfrm>
            <a:off x="6024562" y="4997726"/>
            <a:ext cx="6167437" cy="1892826"/>
          </a:xfrm>
          <a:prstGeom prst="rect">
            <a:avLst/>
          </a:prstGeom>
        </p:spPr>
        <p:txBody>
          <a:bodyPr wrap="square">
            <a:spAutoFit/>
          </a:bodyPr>
          <a:lstStyle/>
          <a:p>
            <a:r>
              <a:rPr lang="en-GB" sz="1300" b="1" u="sng" dirty="0">
                <a:solidFill>
                  <a:srgbClr val="7030A0"/>
                </a:solidFill>
              </a:rPr>
              <a:t>Agile Lifecycles</a:t>
            </a:r>
          </a:p>
          <a:p>
            <a:r>
              <a:rPr lang="en-GB" sz="1300" b="1" dirty="0">
                <a:solidFill>
                  <a:srgbClr val="7030A0"/>
                </a:solidFill>
              </a:rPr>
              <a:t>Agile approaches favour incremental / iterative approaches </a:t>
            </a:r>
            <a:br>
              <a:rPr lang="en-GB" sz="1300" b="1" dirty="0">
                <a:solidFill>
                  <a:srgbClr val="7030A0"/>
                </a:solidFill>
              </a:rPr>
            </a:br>
            <a:r>
              <a:rPr lang="en-GB" sz="1300" b="1" dirty="0">
                <a:solidFill>
                  <a:srgbClr val="7030A0"/>
                </a:solidFill>
              </a:rPr>
              <a:t>• Often driven by feature list </a:t>
            </a:r>
            <a:br>
              <a:rPr lang="en-GB" sz="1300" dirty="0">
                <a:solidFill>
                  <a:srgbClr val="7030A0"/>
                </a:solidFill>
              </a:rPr>
            </a:br>
            <a:r>
              <a:rPr lang="en-GB" sz="1300" dirty="0">
                <a:solidFill>
                  <a:srgbClr val="7030A0"/>
                </a:solidFill>
              </a:rPr>
              <a:t>- Aka “Kanban board”, “product/spring backlog”, … </a:t>
            </a:r>
            <a:br>
              <a:rPr lang="en-GB" sz="1300" dirty="0">
                <a:solidFill>
                  <a:srgbClr val="7030A0"/>
                </a:solidFill>
              </a:rPr>
            </a:br>
            <a:r>
              <a:rPr lang="en-GB" sz="1300" dirty="0">
                <a:solidFill>
                  <a:srgbClr val="7030A0"/>
                </a:solidFill>
              </a:rPr>
              <a:t>- Regularly reviewed and (re-)prioritised with product owner / relevant stakeholders</a:t>
            </a:r>
          </a:p>
          <a:p>
            <a:r>
              <a:rPr lang="en-GB" sz="1300" b="1" dirty="0">
                <a:solidFill>
                  <a:srgbClr val="7030A0"/>
                </a:solidFill>
              </a:rPr>
              <a:t>• Planning horizon often very short-term </a:t>
            </a:r>
            <a:br>
              <a:rPr lang="en-GB" sz="1300" dirty="0">
                <a:solidFill>
                  <a:srgbClr val="7030A0"/>
                </a:solidFill>
              </a:rPr>
            </a:br>
            <a:r>
              <a:rPr lang="en-GB" sz="1300" dirty="0">
                <a:solidFill>
                  <a:srgbClr val="7030A0"/>
                </a:solidFill>
              </a:rPr>
              <a:t>- Architectural concerns sometimes only really captured through “Minimum Viable Product” </a:t>
            </a:r>
            <a:br>
              <a:rPr lang="en-GB" sz="1300" dirty="0">
                <a:solidFill>
                  <a:srgbClr val="7030A0"/>
                </a:solidFill>
              </a:rPr>
            </a:br>
            <a:r>
              <a:rPr lang="en-GB" sz="1300" dirty="0">
                <a:solidFill>
                  <a:srgbClr val="7030A0"/>
                </a:solidFill>
              </a:rPr>
              <a:t>- In SCRUM, sometimes through a “Sprint 0”, which does initial planning work</a:t>
            </a:r>
          </a:p>
        </p:txBody>
      </p:sp>
      <p:sp>
        <p:nvSpPr>
          <p:cNvPr id="13" name="Rectangle 12">
            <a:extLst>
              <a:ext uri="{FF2B5EF4-FFF2-40B4-BE49-F238E27FC236}">
                <a16:creationId xmlns:a16="http://schemas.microsoft.com/office/drawing/2014/main" id="{BB71AEE5-C30A-4B7A-9389-E3670CDF93A3}"/>
              </a:ext>
            </a:extLst>
          </p:cNvPr>
          <p:cNvSpPr/>
          <p:nvPr/>
        </p:nvSpPr>
        <p:spPr>
          <a:xfrm>
            <a:off x="6024562" y="-18263"/>
            <a:ext cx="3045600" cy="1492716"/>
          </a:xfrm>
          <a:prstGeom prst="rect">
            <a:avLst/>
          </a:prstGeom>
        </p:spPr>
        <p:txBody>
          <a:bodyPr wrap="square">
            <a:spAutoFit/>
          </a:bodyPr>
          <a:lstStyle/>
          <a:p>
            <a:r>
              <a:rPr lang="en-GB" sz="1300" b="1" u="sng" dirty="0">
                <a:solidFill>
                  <a:srgbClr val="C00000"/>
                </a:solidFill>
              </a:rPr>
              <a:t>Problems with sequential approaches</a:t>
            </a:r>
          </a:p>
          <a:p>
            <a:r>
              <a:rPr lang="en-GB" sz="1300" b="1" dirty="0">
                <a:solidFill>
                  <a:srgbClr val="C00000"/>
                </a:solidFill>
              </a:rPr>
              <a:t>What if requirements change? </a:t>
            </a:r>
            <a:br>
              <a:rPr lang="en-GB" sz="1300" b="1" u="sng" dirty="0">
                <a:solidFill>
                  <a:srgbClr val="C00000"/>
                </a:solidFill>
              </a:rPr>
            </a:br>
            <a:r>
              <a:rPr lang="en-GB" sz="1300" dirty="0">
                <a:solidFill>
                  <a:srgbClr val="C00000"/>
                </a:solidFill>
              </a:rPr>
              <a:t>• Once captured, requirements assumed to stay fixed </a:t>
            </a:r>
            <a:br>
              <a:rPr lang="en-GB" sz="1300" dirty="0">
                <a:solidFill>
                  <a:srgbClr val="C00000"/>
                </a:solidFill>
              </a:rPr>
            </a:br>
            <a:r>
              <a:rPr lang="en-GB" sz="1300" dirty="0">
                <a:solidFill>
                  <a:srgbClr val="C00000"/>
                </a:solidFill>
              </a:rPr>
              <a:t>• But may have misunderstood requirements </a:t>
            </a:r>
            <a:br>
              <a:rPr lang="en-GB" sz="1300" dirty="0">
                <a:solidFill>
                  <a:srgbClr val="C00000"/>
                </a:solidFill>
              </a:rPr>
            </a:br>
            <a:r>
              <a:rPr lang="en-GB" sz="1300" dirty="0">
                <a:solidFill>
                  <a:srgbClr val="C00000"/>
                </a:solidFill>
              </a:rPr>
              <a:t>• Requirements may change </a:t>
            </a:r>
            <a:br>
              <a:rPr lang="en-GB" sz="1300" dirty="0">
                <a:solidFill>
                  <a:srgbClr val="C00000"/>
                </a:solidFill>
              </a:rPr>
            </a:br>
            <a:r>
              <a:rPr lang="en-GB" sz="1300" dirty="0">
                <a:solidFill>
                  <a:srgbClr val="C00000"/>
                </a:solidFill>
              </a:rPr>
              <a:t>- “Wicked problems” = stakeholders only understand their requirements when they see a (partial) solution</a:t>
            </a:r>
          </a:p>
        </p:txBody>
      </p:sp>
      <p:sp>
        <p:nvSpPr>
          <p:cNvPr id="5" name="Rectangle 4">
            <a:extLst>
              <a:ext uri="{FF2B5EF4-FFF2-40B4-BE49-F238E27FC236}">
                <a16:creationId xmlns:a16="http://schemas.microsoft.com/office/drawing/2014/main" id="{E6CBABBF-BA5E-4764-AF92-F562DC9D2DDC}"/>
              </a:ext>
            </a:extLst>
          </p:cNvPr>
          <p:cNvSpPr/>
          <p:nvPr/>
        </p:nvSpPr>
        <p:spPr>
          <a:xfrm>
            <a:off x="9146400" y="3794896"/>
            <a:ext cx="3045600" cy="1092607"/>
          </a:xfrm>
          <a:prstGeom prst="rect">
            <a:avLst/>
          </a:prstGeom>
        </p:spPr>
        <p:txBody>
          <a:bodyPr>
            <a:spAutoFit/>
          </a:bodyPr>
          <a:lstStyle/>
          <a:p>
            <a:r>
              <a:rPr lang="en-GB" sz="1300" b="1" dirty="0">
                <a:solidFill>
                  <a:srgbClr val="0070C0"/>
                </a:solidFill>
              </a:rPr>
              <a:t>Cons </a:t>
            </a:r>
            <a:br>
              <a:rPr lang="en-GB" sz="1300" dirty="0">
                <a:solidFill>
                  <a:srgbClr val="0070C0"/>
                </a:solidFill>
              </a:rPr>
            </a:br>
            <a:r>
              <a:rPr lang="en-GB" sz="1300" dirty="0">
                <a:solidFill>
                  <a:srgbClr val="0070C0"/>
                </a:solidFill>
              </a:rPr>
              <a:t>• Difficult to identify end of project </a:t>
            </a:r>
            <a:br>
              <a:rPr lang="en-GB" sz="1300" dirty="0">
                <a:solidFill>
                  <a:srgbClr val="0070C0"/>
                </a:solidFill>
              </a:rPr>
            </a:br>
            <a:r>
              <a:rPr lang="en-GB" sz="1300" dirty="0">
                <a:solidFill>
                  <a:srgbClr val="0070C0"/>
                </a:solidFill>
              </a:rPr>
              <a:t>• Difficult to plan costs and budgets </a:t>
            </a:r>
            <a:br>
              <a:rPr lang="en-GB" sz="1300" dirty="0">
                <a:solidFill>
                  <a:srgbClr val="0070C0"/>
                </a:solidFill>
              </a:rPr>
            </a:br>
            <a:r>
              <a:rPr lang="en-GB" sz="1300" dirty="0">
                <a:solidFill>
                  <a:srgbClr val="0070C0"/>
                </a:solidFill>
              </a:rPr>
              <a:t>• Can easily deteriorate into code and fix </a:t>
            </a:r>
            <a:br>
              <a:rPr lang="en-GB" sz="1300" dirty="0">
                <a:solidFill>
                  <a:srgbClr val="0070C0"/>
                </a:solidFill>
              </a:rPr>
            </a:br>
            <a:r>
              <a:rPr lang="en-GB" sz="1300" dirty="0">
                <a:solidFill>
                  <a:srgbClr val="0070C0"/>
                </a:solidFill>
              </a:rPr>
              <a:t>• Technical debt</a:t>
            </a:r>
          </a:p>
        </p:txBody>
      </p:sp>
      <p:sp>
        <p:nvSpPr>
          <p:cNvPr id="6" name="Rectangle 5">
            <a:extLst>
              <a:ext uri="{FF2B5EF4-FFF2-40B4-BE49-F238E27FC236}">
                <a16:creationId xmlns:a16="http://schemas.microsoft.com/office/drawing/2014/main" id="{A2E217B6-E402-4538-BAEC-EDFF621B6A41}"/>
              </a:ext>
            </a:extLst>
          </p:cNvPr>
          <p:cNvSpPr/>
          <p:nvPr/>
        </p:nvSpPr>
        <p:spPr>
          <a:xfrm>
            <a:off x="9146399" y="172278"/>
            <a:ext cx="3045600" cy="1492716"/>
          </a:xfrm>
          <a:prstGeom prst="rect">
            <a:avLst/>
          </a:prstGeom>
        </p:spPr>
        <p:txBody>
          <a:bodyPr>
            <a:spAutoFit/>
          </a:bodyPr>
          <a:lstStyle/>
          <a:p>
            <a:r>
              <a:rPr lang="en-GB" sz="1300" b="1" dirty="0">
                <a:solidFill>
                  <a:srgbClr val="C00000"/>
                </a:solidFill>
              </a:rPr>
              <a:t>Time-to-market and loss of system relevance </a:t>
            </a:r>
            <a:br>
              <a:rPr lang="en-GB" sz="1300" b="1" u="sng" dirty="0">
                <a:solidFill>
                  <a:srgbClr val="C00000"/>
                </a:solidFill>
              </a:rPr>
            </a:br>
            <a:r>
              <a:rPr lang="en-GB" sz="1300" dirty="0">
                <a:solidFill>
                  <a:srgbClr val="C00000"/>
                </a:solidFill>
              </a:rPr>
              <a:t>• System only available at end of process </a:t>
            </a:r>
            <a:br>
              <a:rPr lang="en-GB" sz="1300" dirty="0">
                <a:solidFill>
                  <a:srgbClr val="C00000"/>
                </a:solidFill>
              </a:rPr>
            </a:br>
            <a:r>
              <a:rPr lang="en-GB" sz="1300" dirty="0">
                <a:solidFill>
                  <a:srgbClr val="C00000"/>
                </a:solidFill>
              </a:rPr>
              <a:t>• Might be 6 months or 2 years…</a:t>
            </a:r>
          </a:p>
          <a:p>
            <a:r>
              <a:rPr lang="en-GB" sz="1300" b="1" dirty="0">
                <a:solidFill>
                  <a:srgbClr val="C00000"/>
                </a:solidFill>
              </a:rPr>
              <a:t>Incorporation of risk/value in process? </a:t>
            </a:r>
            <a:br>
              <a:rPr lang="en-GB" sz="1300" b="1" u="sng" dirty="0">
                <a:solidFill>
                  <a:srgbClr val="C00000"/>
                </a:solidFill>
              </a:rPr>
            </a:br>
            <a:r>
              <a:rPr lang="en-GB" sz="1300" dirty="0">
                <a:solidFill>
                  <a:srgbClr val="C00000"/>
                </a:solidFill>
              </a:rPr>
              <a:t>• Always building complete system </a:t>
            </a:r>
            <a:br>
              <a:rPr lang="en-GB" sz="1300" dirty="0">
                <a:solidFill>
                  <a:srgbClr val="C00000"/>
                </a:solidFill>
              </a:rPr>
            </a:br>
            <a:r>
              <a:rPr lang="en-GB" sz="1300" dirty="0">
                <a:solidFill>
                  <a:srgbClr val="C00000"/>
                </a:solidFill>
              </a:rPr>
              <a:t>• What if a step at the end fails? </a:t>
            </a:r>
            <a:br>
              <a:rPr lang="en-GB" sz="1300" dirty="0">
                <a:solidFill>
                  <a:srgbClr val="C00000"/>
                </a:solidFill>
              </a:rPr>
            </a:br>
            <a:r>
              <a:rPr lang="en-GB" sz="1300" dirty="0">
                <a:solidFill>
                  <a:srgbClr val="C00000"/>
                </a:solidFill>
              </a:rPr>
              <a:t>• What if a component built at the start loses value for customer?</a:t>
            </a:r>
          </a:p>
        </p:txBody>
      </p:sp>
    </p:spTree>
    <p:extLst>
      <p:ext uri="{BB962C8B-B14F-4D97-AF65-F5344CB8AC3E}">
        <p14:creationId xmlns:p14="http://schemas.microsoft.com/office/powerpoint/2010/main" val="3258469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7DBB5BD0-1BB7-4C8B-8EF7-7FCB6650E1A4}"/>
              </a:ext>
            </a:extLst>
          </p:cNvPr>
          <p:cNvGraphicFramePr>
            <a:graphicFrameLocks noGrp="1"/>
          </p:cNvGraphicFramePr>
          <p:nvPr>
            <p:extLst>
              <p:ext uri="{D42A27DB-BD31-4B8C-83A1-F6EECF244321}">
                <p14:modId xmlns:p14="http://schemas.microsoft.com/office/powerpoint/2010/main" val="4141789851"/>
              </p:ext>
            </p:extLst>
          </p:nvPr>
        </p:nvGraphicFramePr>
        <p:xfrm>
          <a:off x="0" y="0"/>
          <a:ext cx="12206504" cy="6878640"/>
        </p:xfrm>
        <a:graphic>
          <a:graphicData uri="http://schemas.openxmlformats.org/drawingml/2006/table">
            <a:tbl>
              <a:tblPr firstRow="1" bandRow="1">
                <a:tableStyleId>{5940675A-B579-460E-94D1-54222C63F5DA}</a:tableStyleId>
              </a:tblPr>
              <a:tblGrid>
                <a:gridCol w="1868557">
                  <a:extLst>
                    <a:ext uri="{9D8B030D-6E8A-4147-A177-3AD203B41FA5}">
                      <a16:colId xmlns:a16="http://schemas.microsoft.com/office/drawing/2014/main" val="1544772945"/>
                    </a:ext>
                  </a:extLst>
                </a:gridCol>
                <a:gridCol w="1481947">
                  <a:extLst>
                    <a:ext uri="{9D8B030D-6E8A-4147-A177-3AD203B41FA5}">
                      <a16:colId xmlns:a16="http://schemas.microsoft.com/office/drawing/2014/main" val="4067297927"/>
                    </a:ext>
                  </a:extLst>
                </a:gridCol>
                <a:gridCol w="4428000">
                  <a:extLst>
                    <a:ext uri="{9D8B030D-6E8A-4147-A177-3AD203B41FA5}">
                      <a16:colId xmlns:a16="http://schemas.microsoft.com/office/drawing/2014/main" val="2919699927"/>
                    </a:ext>
                  </a:extLst>
                </a:gridCol>
                <a:gridCol w="4428000">
                  <a:extLst>
                    <a:ext uri="{9D8B030D-6E8A-4147-A177-3AD203B41FA5}">
                      <a16:colId xmlns:a16="http://schemas.microsoft.com/office/drawing/2014/main" val="4071103988"/>
                    </a:ext>
                  </a:extLst>
                </a:gridCol>
              </a:tblGrid>
              <a:tr h="121920">
                <a:tc>
                  <a:txBody>
                    <a:bodyPr/>
                    <a:lstStyle/>
                    <a:p>
                      <a:r>
                        <a:rPr lang="en-GB" sz="1600" b="1" dirty="0"/>
                        <a:t>Name</a:t>
                      </a:r>
                    </a:p>
                  </a:txBody>
                  <a:tcPr/>
                </a:tc>
                <a:tc>
                  <a:txBody>
                    <a:bodyPr/>
                    <a:lstStyle/>
                    <a:p>
                      <a:r>
                        <a:rPr lang="en-GB" sz="1600" b="1" dirty="0"/>
                        <a:t>Syntax</a:t>
                      </a:r>
                    </a:p>
                  </a:txBody>
                  <a:tcPr/>
                </a:tc>
                <a:tc gridSpan="2">
                  <a:txBody>
                    <a:bodyPr/>
                    <a:lstStyle/>
                    <a:p>
                      <a:r>
                        <a:rPr lang="en-GB" sz="1600" b="1" dirty="0"/>
                        <a:t>Description</a:t>
                      </a:r>
                    </a:p>
                  </a:txBody>
                  <a:tcPr/>
                </a:tc>
                <a:tc hMerge="1">
                  <a:txBody>
                    <a:bodyPr/>
                    <a:lstStyle/>
                    <a:p>
                      <a:endParaRPr lang="en-GB"/>
                    </a:p>
                  </a:txBody>
                  <a:tcPr/>
                </a:tc>
                <a:extLst>
                  <a:ext uri="{0D108BD9-81ED-4DB2-BD59-A6C34878D82A}">
                    <a16:rowId xmlns:a16="http://schemas.microsoft.com/office/drawing/2014/main" val="3567819982"/>
                  </a:ext>
                </a:extLst>
              </a:tr>
              <a:tr h="1005840">
                <a:tc>
                  <a:txBody>
                    <a:bodyPr/>
                    <a:lstStyle/>
                    <a:p>
                      <a:r>
                        <a:rPr lang="en-GB" sz="1600" b="1" dirty="0"/>
                        <a:t>Decision node</a:t>
                      </a:r>
                      <a:br>
                        <a:rPr lang="en-GB" sz="1600" b="1" dirty="0"/>
                      </a:br>
                      <a:r>
                        <a:rPr lang="en-GB" sz="1600" b="1" dirty="0"/>
                        <a:t>Merge node</a:t>
                      </a:r>
                    </a:p>
                  </a:txBody>
                  <a:tcPr/>
                </a:tc>
                <a:tc>
                  <a:txBody>
                    <a:bodyPr/>
                    <a:lstStyle/>
                    <a:p>
                      <a:endParaRPr lang="en-GB" sz="1600" dirty="0"/>
                    </a:p>
                  </a:txBody>
                  <a:tcPr/>
                </a:tc>
                <a:tc>
                  <a:txBody>
                    <a:bodyPr/>
                    <a:lstStyle/>
                    <a:p>
                      <a:r>
                        <a:rPr lang="en-GB" sz="1600" b="1" dirty="0"/>
                        <a:t>Splitting of one execution path into alternative execution paths</a:t>
                      </a:r>
                      <a:br>
                        <a:rPr lang="en-GB" sz="1600" b="1" dirty="0"/>
                      </a:br>
                      <a:r>
                        <a:rPr lang="en-GB" sz="1600" b="0" dirty="0"/>
                        <a:t>• To define alternative branches</a:t>
                      </a:r>
                    </a:p>
                    <a:p>
                      <a:r>
                        <a:rPr lang="en-GB" sz="1600" b="0" dirty="0"/>
                        <a:t>• Also known as branch</a:t>
                      </a:r>
                    </a:p>
                    <a:p>
                      <a:r>
                        <a:rPr lang="en-GB" sz="1600" b="0" dirty="0"/>
                        <a:t>• Outgoing edges have guards </a:t>
                      </a:r>
                      <a:br>
                        <a:rPr lang="en-GB" sz="1600" b="0" dirty="0"/>
                      </a:br>
                      <a:r>
                        <a:rPr lang="en-GB" sz="1600" b="0" dirty="0"/>
                        <a:t>- Syntax: [Boolean expression] </a:t>
                      </a:r>
                      <a:br>
                        <a:rPr lang="en-GB" sz="1600" b="0" dirty="0"/>
                      </a:br>
                      <a:r>
                        <a:rPr lang="en-GB" sz="1600" b="0" dirty="0"/>
                        <a:t>- Guards must be mutually exclusive</a:t>
                      </a:r>
                      <a:br>
                        <a:rPr lang="en-GB" sz="1600" b="0" dirty="0"/>
                      </a:br>
                      <a:r>
                        <a:rPr lang="en-GB" sz="1600" b="0" dirty="0"/>
                        <a:t>- Predefined: [else]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t>Merging of alternative execution paths into one execution path</a:t>
                      </a:r>
                    </a:p>
                    <a:p>
                      <a:r>
                        <a:rPr lang="en-GB" sz="1600" b="0" dirty="0"/>
                        <a:t>• To bring alternative sub paths together</a:t>
                      </a:r>
                    </a:p>
                    <a:p>
                      <a:r>
                        <a:rPr lang="en-GB" sz="1600" b="0" dirty="0"/>
                        <a:t>• Decision and merge nodes can also be used to model loops</a:t>
                      </a:r>
                    </a:p>
                  </a:txBody>
                  <a:tcPr/>
                </a:tc>
                <a:extLst>
                  <a:ext uri="{0D108BD9-81ED-4DB2-BD59-A6C34878D82A}">
                    <a16:rowId xmlns:a16="http://schemas.microsoft.com/office/drawing/2014/main" val="1845889090"/>
                  </a:ext>
                </a:extLst>
              </a:tr>
              <a:tr h="0">
                <a:tc>
                  <a:txBody>
                    <a:bodyPr/>
                    <a:lstStyle/>
                    <a:p>
                      <a:r>
                        <a:rPr lang="en-GB" sz="1600" b="1" dirty="0"/>
                        <a:t>Parallelization node</a:t>
                      </a:r>
                    </a:p>
                    <a:p>
                      <a:r>
                        <a:rPr lang="en-GB" sz="1600" b="1" dirty="0"/>
                        <a:t>Synchronization node</a:t>
                      </a:r>
                    </a:p>
                  </a:txBody>
                  <a:tcPr/>
                </a:tc>
                <a:tc>
                  <a:txBody>
                    <a:bodyPr/>
                    <a:lstStyle/>
                    <a:p>
                      <a:endParaRPr lang="en-GB" sz="1600" dirty="0"/>
                    </a:p>
                  </a:txBody>
                  <a:tcPr/>
                </a:tc>
                <a:tc>
                  <a:txBody>
                    <a:bodyPr/>
                    <a:lstStyle/>
                    <a:p>
                      <a:r>
                        <a:rPr lang="en-GB" sz="1600" b="1" dirty="0"/>
                        <a:t>Splitting of one execution path into concurrent execution paths</a:t>
                      </a:r>
                      <a:br>
                        <a:rPr lang="en-GB" sz="1600" b="1" dirty="0"/>
                      </a:br>
                      <a:r>
                        <a:rPr lang="en-GB" sz="1600" b="0" dirty="0"/>
                        <a:t>• Also known as fork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dirty="0"/>
                        <a:t>Merging of concurrent execution paths into one execution path</a:t>
                      </a:r>
                    </a:p>
                    <a:p>
                      <a:r>
                        <a:rPr lang="en-GB" sz="1600" b="0" dirty="0"/>
                        <a:t>• Also known as join</a:t>
                      </a:r>
                    </a:p>
                  </a:txBody>
                  <a:tcPr/>
                </a:tc>
                <a:extLst>
                  <a:ext uri="{0D108BD9-81ED-4DB2-BD59-A6C34878D82A}">
                    <a16:rowId xmlns:a16="http://schemas.microsoft.com/office/drawing/2014/main" val="1178818558"/>
                  </a:ext>
                </a:extLst>
              </a:tr>
              <a:tr h="0">
                <a:tc>
                  <a:txBody>
                    <a:bodyPr/>
                    <a:lstStyle/>
                    <a:p>
                      <a:r>
                        <a:rPr lang="en-GB" sz="1600" b="1" dirty="0"/>
                        <a:t>Send signal action</a:t>
                      </a:r>
                    </a:p>
                  </a:txBody>
                  <a:tcPr/>
                </a:tc>
                <a:tc>
                  <a:txBody>
                    <a:bodyPr/>
                    <a:lstStyle/>
                    <a:p>
                      <a:endParaRPr lang="en-GB" sz="1600" dirty="0"/>
                    </a:p>
                  </a:txBody>
                  <a:tcPr/>
                </a:tc>
                <a:tc gridSpan="2">
                  <a:txBody>
                    <a:bodyPr/>
                    <a:lstStyle/>
                    <a:p>
                      <a:r>
                        <a:rPr lang="en-GB" sz="1600" b="0" dirty="0"/>
                        <a:t>Transmission of a signal to a receiver</a:t>
                      </a:r>
                    </a:p>
                  </a:txBody>
                  <a:tcPr/>
                </a:tc>
                <a:tc hMerge="1">
                  <a:txBody>
                    <a:bodyPr/>
                    <a:lstStyle/>
                    <a:p>
                      <a:endParaRPr lang="en-GB"/>
                    </a:p>
                  </a:txBody>
                  <a:tcPr/>
                </a:tc>
                <a:extLst>
                  <a:ext uri="{0D108BD9-81ED-4DB2-BD59-A6C34878D82A}">
                    <a16:rowId xmlns:a16="http://schemas.microsoft.com/office/drawing/2014/main" val="2418437357"/>
                  </a:ext>
                </a:extLst>
              </a:tr>
              <a:tr h="0">
                <a:tc>
                  <a:txBody>
                    <a:bodyPr/>
                    <a:lstStyle/>
                    <a:p>
                      <a:r>
                        <a:rPr lang="en-GB" sz="1600" b="1" dirty="0"/>
                        <a:t>Asynchronous accept (timing) event action</a:t>
                      </a:r>
                    </a:p>
                  </a:txBody>
                  <a:tcPr/>
                </a:tc>
                <a:tc>
                  <a:txBody>
                    <a:bodyPr/>
                    <a:lstStyle/>
                    <a:p>
                      <a:endParaRPr lang="en-GB" sz="1600" dirty="0"/>
                    </a:p>
                  </a:txBody>
                  <a:tcPr/>
                </a:tc>
                <a:tc gridSpan="2">
                  <a:txBody>
                    <a:bodyPr/>
                    <a:lstStyle/>
                    <a:p>
                      <a:r>
                        <a:rPr lang="en-GB" sz="1600" b="0" dirty="0"/>
                        <a:t>Wait for an event </a:t>
                      </a:r>
                      <a:r>
                        <a:rPr lang="en-GB" sz="1600" b="1" dirty="0"/>
                        <a:t>E</a:t>
                      </a:r>
                      <a:r>
                        <a:rPr lang="en-GB" sz="1600" b="0" dirty="0"/>
                        <a:t> or a time event </a:t>
                      </a:r>
                      <a:r>
                        <a:rPr lang="en-GB" sz="1600" b="1" dirty="0"/>
                        <a:t>T</a:t>
                      </a:r>
                    </a:p>
                  </a:txBody>
                  <a:tcPr/>
                </a:tc>
                <a:tc hMerge="1">
                  <a:txBody>
                    <a:bodyPr/>
                    <a:lstStyle/>
                    <a:p>
                      <a:endParaRPr lang="en-GB"/>
                    </a:p>
                  </a:txBody>
                  <a:tcPr/>
                </a:tc>
                <a:extLst>
                  <a:ext uri="{0D108BD9-81ED-4DB2-BD59-A6C34878D82A}">
                    <a16:rowId xmlns:a16="http://schemas.microsoft.com/office/drawing/2014/main" val="33030302"/>
                  </a:ext>
                </a:extLst>
              </a:tr>
              <a:tr h="2520000">
                <a:tc>
                  <a:txBody>
                    <a:bodyPr/>
                    <a:lstStyle/>
                    <a:p>
                      <a:r>
                        <a:rPr lang="en-GB" sz="1600" b="1" dirty="0"/>
                        <a:t>Object node</a:t>
                      </a:r>
                    </a:p>
                  </a:txBody>
                  <a:tcPr/>
                </a:tc>
                <a:tc>
                  <a:txBody>
                    <a:bodyPr/>
                    <a:lstStyle/>
                    <a:p>
                      <a:endParaRPr lang="en-GB" sz="1600" dirty="0"/>
                    </a:p>
                  </a:txBody>
                  <a:tcPr/>
                </a:tc>
                <a:tc>
                  <a:txBody>
                    <a:bodyPr/>
                    <a:lstStyle/>
                    <a:p>
                      <a:r>
                        <a:rPr lang="en-GB" sz="1600" b="1" dirty="0"/>
                        <a:t>Contains data or objects</a:t>
                      </a:r>
                      <a:br>
                        <a:rPr lang="en-GB" sz="1600" b="1" dirty="0"/>
                      </a:br>
                      <a:r>
                        <a:rPr lang="en-GB" sz="1600" b="0" dirty="0"/>
                        <a:t>• Represents the exchange of data/objects </a:t>
                      </a:r>
                      <a:br>
                        <a:rPr lang="en-GB" sz="1600" b="1" dirty="0"/>
                      </a:br>
                      <a:r>
                        <a:rPr lang="en-GB" sz="1600" b="0" dirty="0"/>
                        <a:t>• Is the source and target of an object flow edge </a:t>
                      </a:r>
                      <a:br>
                        <a:rPr lang="en-GB" sz="1600" b="0" dirty="0"/>
                      </a:br>
                      <a:r>
                        <a:rPr lang="en-GB" sz="1600" b="0" dirty="0"/>
                        <a:t>• Optional information: type, state</a:t>
                      </a:r>
                    </a:p>
                  </a:txBody>
                  <a:tcPr/>
                </a:tc>
                <a:tc>
                  <a:txBody>
                    <a:bodyPr/>
                    <a:lstStyle/>
                    <a:p>
                      <a:r>
                        <a:rPr lang="en-GB" sz="1600" b="0" dirty="0"/>
                        <a:t>• Notation variant: object node as parameter </a:t>
                      </a:r>
                      <a:br>
                        <a:rPr lang="en-GB" sz="1600" b="1" dirty="0"/>
                      </a:br>
                      <a:r>
                        <a:rPr lang="en-GB" sz="1600" b="0" dirty="0"/>
                        <a:t>- For activities</a:t>
                      </a:r>
                      <a:br>
                        <a:rPr lang="en-GB" sz="1600" b="0" dirty="0"/>
                      </a:br>
                      <a:r>
                        <a:rPr lang="en-GB" sz="1600" b="0" dirty="0"/>
                        <a:t>- For actions (“pins”)</a:t>
                      </a:r>
                      <a:endParaRPr lang="en-GB" sz="1600" b="1" dirty="0"/>
                    </a:p>
                  </a:txBody>
                  <a:tcPr/>
                </a:tc>
                <a:extLst>
                  <a:ext uri="{0D108BD9-81ED-4DB2-BD59-A6C34878D82A}">
                    <a16:rowId xmlns:a16="http://schemas.microsoft.com/office/drawing/2014/main" val="104268345"/>
                  </a:ext>
                </a:extLst>
              </a:tr>
            </a:tbl>
          </a:graphicData>
        </a:graphic>
      </p:graphicFrame>
      <p:pic>
        <p:nvPicPr>
          <p:cNvPr id="11" name="Picture 10">
            <a:extLst>
              <a:ext uri="{FF2B5EF4-FFF2-40B4-BE49-F238E27FC236}">
                <a16:creationId xmlns:a16="http://schemas.microsoft.com/office/drawing/2014/main" id="{821364FE-213E-430D-A781-F8F2C6C01764}"/>
              </a:ext>
            </a:extLst>
          </p:cNvPr>
          <p:cNvPicPr>
            <a:picLocks noChangeAspect="1"/>
          </p:cNvPicPr>
          <p:nvPr/>
        </p:nvPicPr>
        <p:blipFill rotWithShape="1">
          <a:blip r:embed="rId2"/>
          <a:srcRect l="39728" t="33132" r="53316" b="61262"/>
          <a:stretch/>
        </p:blipFill>
        <p:spPr>
          <a:xfrm>
            <a:off x="1868556" y="570424"/>
            <a:ext cx="1479269" cy="670294"/>
          </a:xfrm>
          <a:prstGeom prst="rect">
            <a:avLst/>
          </a:prstGeom>
        </p:spPr>
      </p:pic>
      <p:pic>
        <p:nvPicPr>
          <p:cNvPr id="12" name="Picture 11">
            <a:extLst>
              <a:ext uri="{FF2B5EF4-FFF2-40B4-BE49-F238E27FC236}">
                <a16:creationId xmlns:a16="http://schemas.microsoft.com/office/drawing/2014/main" id="{53308F4F-8C5C-41EA-BE16-DC4872D73702}"/>
              </a:ext>
            </a:extLst>
          </p:cNvPr>
          <p:cNvPicPr>
            <a:picLocks noChangeAspect="1"/>
          </p:cNvPicPr>
          <p:nvPr/>
        </p:nvPicPr>
        <p:blipFill rotWithShape="1">
          <a:blip r:embed="rId2"/>
          <a:srcRect l="38913" t="44151" r="53315" b="50243"/>
          <a:stretch/>
        </p:blipFill>
        <p:spPr>
          <a:xfrm>
            <a:off x="1868556" y="1471634"/>
            <a:ext cx="1479270" cy="599984"/>
          </a:xfrm>
          <a:prstGeom prst="rect">
            <a:avLst/>
          </a:prstGeom>
        </p:spPr>
      </p:pic>
      <p:pic>
        <p:nvPicPr>
          <p:cNvPr id="13" name="Picture 12">
            <a:extLst>
              <a:ext uri="{FF2B5EF4-FFF2-40B4-BE49-F238E27FC236}">
                <a16:creationId xmlns:a16="http://schemas.microsoft.com/office/drawing/2014/main" id="{44ABD512-23E2-4F04-AC13-2608741C2262}"/>
              </a:ext>
            </a:extLst>
          </p:cNvPr>
          <p:cNvPicPr>
            <a:picLocks noChangeAspect="1"/>
          </p:cNvPicPr>
          <p:nvPr/>
        </p:nvPicPr>
        <p:blipFill rotWithShape="1">
          <a:blip r:embed="rId2"/>
          <a:srcRect l="40489" t="57298" r="54185" b="34244"/>
          <a:stretch/>
        </p:blipFill>
        <p:spPr>
          <a:xfrm>
            <a:off x="1868556" y="2391535"/>
            <a:ext cx="735492" cy="656689"/>
          </a:xfrm>
          <a:prstGeom prst="rect">
            <a:avLst/>
          </a:prstGeom>
        </p:spPr>
      </p:pic>
      <p:pic>
        <p:nvPicPr>
          <p:cNvPr id="14" name="Picture 13">
            <a:extLst>
              <a:ext uri="{FF2B5EF4-FFF2-40B4-BE49-F238E27FC236}">
                <a16:creationId xmlns:a16="http://schemas.microsoft.com/office/drawing/2014/main" id="{AC0094F2-6B89-458A-9967-9EFDF08C21D9}"/>
              </a:ext>
            </a:extLst>
          </p:cNvPr>
          <p:cNvPicPr>
            <a:picLocks noChangeAspect="1"/>
          </p:cNvPicPr>
          <p:nvPr/>
        </p:nvPicPr>
        <p:blipFill rotWithShape="1">
          <a:blip r:embed="rId2"/>
          <a:srcRect l="40380" t="68511" r="54403" b="23030"/>
          <a:stretch/>
        </p:blipFill>
        <p:spPr>
          <a:xfrm>
            <a:off x="2612334" y="2391535"/>
            <a:ext cx="735491" cy="670369"/>
          </a:xfrm>
          <a:prstGeom prst="rect">
            <a:avLst/>
          </a:prstGeom>
        </p:spPr>
      </p:pic>
      <p:pic>
        <p:nvPicPr>
          <p:cNvPr id="19" name="Picture 18">
            <a:extLst>
              <a:ext uri="{FF2B5EF4-FFF2-40B4-BE49-F238E27FC236}">
                <a16:creationId xmlns:a16="http://schemas.microsoft.com/office/drawing/2014/main" id="{AF077538-6055-48A1-B214-27403D518B4A}"/>
              </a:ext>
            </a:extLst>
          </p:cNvPr>
          <p:cNvPicPr>
            <a:picLocks noChangeAspect="1"/>
          </p:cNvPicPr>
          <p:nvPr/>
        </p:nvPicPr>
        <p:blipFill rotWithShape="1">
          <a:blip r:embed="rId3"/>
          <a:srcRect l="38913" t="26559" r="54729" b="66481"/>
          <a:stretch/>
        </p:blipFill>
        <p:spPr>
          <a:xfrm>
            <a:off x="2204828" y="3116654"/>
            <a:ext cx="775251" cy="477098"/>
          </a:xfrm>
          <a:prstGeom prst="rect">
            <a:avLst/>
          </a:prstGeom>
        </p:spPr>
      </p:pic>
      <p:pic>
        <p:nvPicPr>
          <p:cNvPr id="20" name="Picture 19">
            <a:extLst>
              <a:ext uri="{FF2B5EF4-FFF2-40B4-BE49-F238E27FC236}">
                <a16:creationId xmlns:a16="http://schemas.microsoft.com/office/drawing/2014/main" id="{12D96518-2F09-420E-9F51-8844CFEF1835}"/>
              </a:ext>
            </a:extLst>
          </p:cNvPr>
          <p:cNvPicPr>
            <a:picLocks noChangeAspect="1"/>
          </p:cNvPicPr>
          <p:nvPr/>
        </p:nvPicPr>
        <p:blipFill rotWithShape="1">
          <a:blip r:embed="rId3"/>
          <a:srcRect l="35652" t="41469" r="51305" b="49008"/>
          <a:stretch/>
        </p:blipFill>
        <p:spPr>
          <a:xfrm>
            <a:off x="1868556" y="3706064"/>
            <a:ext cx="1461758" cy="599984"/>
          </a:xfrm>
          <a:prstGeom prst="rect">
            <a:avLst/>
          </a:prstGeom>
        </p:spPr>
      </p:pic>
      <p:pic>
        <p:nvPicPr>
          <p:cNvPr id="21" name="Picture 20">
            <a:extLst>
              <a:ext uri="{FF2B5EF4-FFF2-40B4-BE49-F238E27FC236}">
                <a16:creationId xmlns:a16="http://schemas.microsoft.com/office/drawing/2014/main" id="{37ED0FFE-D016-48F2-AAC2-2FC52DABD99F}"/>
              </a:ext>
            </a:extLst>
          </p:cNvPr>
          <p:cNvPicPr>
            <a:picLocks noChangeAspect="1"/>
          </p:cNvPicPr>
          <p:nvPr/>
        </p:nvPicPr>
        <p:blipFill rotWithShape="1">
          <a:blip r:embed="rId3"/>
          <a:srcRect l="36196" t="53014" r="52554" b="39414"/>
          <a:stretch/>
        </p:blipFill>
        <p:spPr>
          <a:xfrm>
            <a:off x="1866565" y="4415180"/>
            <a:ext cx="1413954" cy="535028"/>
          </a:xfrm>
          <a:prstGeom prst="rect">
            <a:avLst/>
          </a:prstGeom>
        </p:spPr>
      </p:pic>
      <p:pic>
        <p:nvPicPr>
          <p:cNvPr id="2" name="Picture 1">
            <a:extLst>
              <a:ext uri="{FF2B5EF4-FFF2-40B4-BE49-F238E27FC236}">
                <a16:creationId xmlns:a16="http://schemas.microsoft.com/office/drawing/2014/main" id="{661B1C5C-FE6C-4376-A60C-72A10DA26DA1}"/>
              </a:ext>
            </a:extLst>
          </p:cNvPr>
          <p:cNvPicPr>
            <a:picLocks noChangeAspect="1"/>
          </p:cNvPicPr>
          <p:nvPr/>
        </p:nvPicPr>
        <p:blipFill rotWithShape="1">
          <a:blip r:embed="rId4"/>
          <a:srcRect l="24130" t="39545" r="45109" b="52844"/>
          <a:stretch/>
        </p:blipFill>
        <p:spPr>
          <a:xfrm>
            <a:off x="-8617" y="5462183"/>
            <a:ext cx="3750364" cy="521736"/>
          </a:xfrm>
          <a:prstGeom prst="rect">
            <a:avLst/>
          </a:prstGeom>
        </p:spPr>
      </p:pic>
      <p:pic>
        <p:nvPicPr>
          <p:cNvPr id="4" name="Picture 3">
            <a:extLst>
              <a:ext uri="{FF2B5EF4-FFF2-40B4-BE49-F238E27FC236}">
                <a16:creationId xmlns:a16="http://schemas.microsoft.com/office/drawing/2014/main" id="{4B39176F-80F8-4C80-AE2B-E0A8F076C68D}"/>
              </a:ext>
            </a:extLst>
          </p:cNvPr>
          <p:cNvPicPr>
            <a:picLocks noChangeAspect="1"/>
          </p:cNvPicPr>
          <p:nvPr/>
        </p:nvPicPr>
        <p:blipFill rotWithShape="1">
          <a:blip r:embed="rId4"/>
          <a:srcRect l="8696" t="78982" r="37962" b="8297"/>
          <a:stretch/>
        </p:blipFill>
        <p:spPr>
          <a:xfrm>
            <a:off x="5841317" y="6004559"/>
            <a:ext cx="6365188" cy="853442"/>
          </a:xfrm>
          <a:prstGeom prst="rect">
            <a:avLst/>
          </a:prstGeom>
        </p:spPr>
      </p:pic>
      <p:pic>
        <p:nvPicPr>
          <p:cNvPr id="5" name="Picture 4">
            <a:extLst>
              <a:ext uri="{FF2B5EF4-FFF2-40B4-BE49-F238E27FC236}">
                <a16:creationId xmlns:a16="http://schemas.microsoft.com/office/drawing/2014/main" id="{37EBFE13-6B2C-4ED6-98FC-92592F80B820}"/>
              </a:ext>
            </a:extLst>
          </p:cNvPr>
          <p:cNvPicPr>
            <a:picLocks noChangeAspect="1"/>
          </p:cNvPicPr>
          <p:nvPr/>
        </p:nvPicPr>
        <p:blipFill rotWithShape="1">
          <a:blip r:embed="rId4"/>
          <a:srcRect l="8696" t="53926" r="25870" b="27979"/>
          <a:stretch/>
        </p:blipFill>
        <p:spPr>
          <a:xfrm>
            <a:off x="0" y="6004559"/>
            <a:ext cx="5489143" cy="853441"/>
          </a:xfrm>
          <a:prstGeom prst="rect">
            <a:avLst/>
          </a:prstGeom>
        </p:spPr>
      </p:pic>
    </p:spTree>
    <p:extLst>
      <p:ext uri="{BB962C8B-B14F-4D97-AF65-F5344CB8AC3E}">
        <p14:creationId xmlns:p14="http://schemas.microsoft.com/office/powerpoint/2010/main" val="7389283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7DBB5BD0-1BB7-4C8B-8EF7-7FCB6650E1A4}"/>
              </a:ext>
            </a:extLst>
          </p:cNvPr>
          <p:cNvGraphicFramePr>
            <a:graphicFrameLocks noGrp="1"/>
          </p:cNvGraphicFramePr>
          <p:nvPr>
            <p:extLst>
              <p:ext uri="{D42A27DB-BD31-4B8C-83A1-F6EECF244321}">
                <p14:modId xmlns:p14="http://schemas.microsoft.com/office/powerpoint/2010/main" val="2803510375"/>
              </p:ext>
            </p:extLst>
          </p:nvPr>
        </p:nvGraphicFramePr>
        <p:xfrm>
          <a:off x="0" y="-1"/>
          <a:ext cx="12191998" cy="6857999"/>
        </p:xfrm>
        <a:graphic>
          <a:graphicData uri="http://schemas.openxmlformats.org/drawingml/2006/table">
            <a:tbl>
              <a:tblPr firstRow="1" bandRow="1">
                <a:tableStyleId>{5940675A-B579-460E-94D1-54222C63F5DA}</a:tableStyleId>
              </a:tblPr>
              <a:tblGrid>
                <a:gridCol w="1410226">
                  <a:extLst>
                    <a:ext uri="{9D8B030D-6E8A-4147-A177-3AD203B41FA5}">
                      <a16:colId xmlns:a16="http://schemas.microsoft.com/office/drawing/2014/main" val="1544772945"/>
                    </a:ext>
                  </a:extLst>
                </a:gridCol>
                <a:gridCol w="1809022">
                  <a:extLst>
                    <a:ext uri="{9D8B030D-6E8A-4147-A177-3AD203B41FA5}">
                      <a16:colId xmlns:a16="http://schemas.microsoft.com/office/drawing/2014/main" val="4067297927"/>
                    </a:ext>
                  </a:extLst>
                </a:gridCol>
                <a:gridCol w="4486375">
                  <a:extLst>
                    <a:ext uri="{9D8B030D-6E8A-4147-A177-3AD203B41FA5}">
                      <a16:colId xmlns:a16="http://schemas.microsoft.com/office/drawing/2014/main" val="2919699927"/>
                    </a:ext>
                  </a:extLst>
                </a:gridCol>
                <a:gridCol w="4486375">
                  <a:extLst>
                    <a:ext uri="{9D8B030D-6E8A-4147-A177-3AD203B41FA5}">
                      <a16:colId xmlns:a16="http://schemas.microsoft.com/office/drawing/2014/main" val="4071103988"/>
                    </a:ext>
                  </a:extLst>
                </a:gridCol>
              </a:tblGrid>
              <a:tr h="339862">
                <a:tc>
                  <a:txBody>
                    <a:bodyPr/>
                    <a:lstStyle/>
                    <a:p>
                      <a:r>
                        <a:rPr lang="en-GB" sz="1600" b="1" dirty="0"/>
                        <a:t>Name</a:t>
                      </a:r>
                    </a:p>
                  </a:txBody>
                  <a:tcPr/>
                </a:tc>
                <a:tc>
                  <a:txBody>
                    <a:bodyPr/>
                    <a:lstStyle/>
                    <a:p>
                      <a:r>
                        <a:rPr lang="en-GB" sz="1600" b="1" dirty="0"/>
                        <a:t>Syntax</a:t>
                      </a:r>
                    </a:p>
                  </a:txBody>
                  <a:tcPr/>
                </a:tc>
                <a:tc gridSpan="2">
                  <a:txBody>
                    <a:bodyPr/>
                    <a:lstStyle/>
                    <a:p>
                      <a:r>
                        <a:rPr lang="en-GB" sz="1600" b="1" dirty="0"/>
                        <a:t>Description</a:t>
                      </a:r>
                    </a:p>
                  </a:txBody>
                  <a:tcPr/>
                </a:tc>
                <a:tc hMerge="1">
                  <a:txBody>
                    <a:bodyPr/>
                    <a:lstStyle/>
                    <a:p>
                      <a:endParaRPr lang="en-GB"/>
                    </a:p>
                  </a:txBody>
                  <a:tcPr/>
                </a:tc>
                <a:extLst>
                  <a:ext uri="{0D108BD9-81ED-4DB2-BD59-A6C34878D82A}">
                    <a16:rowId xmlns:a16="http://schemas.microsoft.com/office/drawing/2014/main" val="3567819982"/>
                  </a:ext>
                </a:extLst>
              </a:tr>
              <a:tr h="1328551">
                <a:tc>
                  <a:txBody>
                    <a:bodyPr/>
                    <a:lstStyle/>
                    <a:p>
                      <a:r>
                        <a:rPr lang="en-GB" sz="1600" b="1" dirty="0"/>
                        <a:t>Partition</a:t>
                      </a:r>
                    </a:p>
                  </a:txBody>
                  <a:tcPr/>
                </a:tc>
                <a:tc>
                  <a:txBody>
                    <a:bodyPr/>
                    <a:lstStyle/>
                    <a:p>
                      <a:endParaRPr lang="en-GB" sz="1600" dirty="0"/>
                    </a:p>
                  </a:txBody>
                  <a:tcPr/>
                </a:tc>
                <a:tc>
                  <a:txBody>
                    <a:bodyPr/>
                    <a:lstStyle/>
                    <a:p>
                      <a:r>
                        <a:rPr lang="en-GB" sz="1600" b="1" dirty="0"/>
                        <a:t>Grouping of nodes and edges within an activity</a:t>
                      </a:r>
                      <a:br>
                        <a:rPr lang="en-GB" sz="1600" b="1" dirty="0"/>
                      </a:br>
                      <a:r>
                        <a:rPr lang="en-GB" sz="1600" b="0" dirty="0"/>
                        <a:t>• “Swimlane” </a:t>
                      </a:r>
                      <a:br>
                        <a:rPr lang="en-GB" sz="1600" b="0" dirty="0"/>
                      </a:br>
                      <a:r>
                        <a:rPr lang="en-GB" sz="1600" b="0" dirty="0"/>
                        <a:t>• Graphically or textual </a:t>
                      </a:r>
                      <a:br>
                        <a:rPr lang="en-GB" sz="1600" b="0" dirty="0"/>
                      </a:br>
                      <a:r>
                        <a:rPr lang="en-GB" sz="1600" b="0" dirty="0"/>
                        <a:t>• Allows the grouping of nodes and edges of an activity due to responsibilities </a:t>
                      </a:r>
                    </a:p>
                  </a:txBody>
                  <a:tcPr>
                    <a:lnR w="12700" cap="flat" cmpd="sng" algn="ctr">
                      <a:noFill/>
                      <a:prstDash val="solid"/>
                      <a:round/>
                      <a:headEnd type="none" w="med" len="med"/>
                      <a:tailEnd type="none" w="med" len="med"/>
                    </a:lnR>
                  </a:tcPr>
                </a:tc>
                <a:tc>
                  <a:txBody>
                    <a:bodyPr/>
                    <a:lstStyle/>
                    <a:p>
                      <a:r>
                        <a:rPr lang="en-GB" sz="1600" b="0" dirty="0"/>
                        <a:t>• Responsibilities reflect organizational units or roles </a:t>
                      </a:r>
                      <a:br>
                        <a:rPr lang="en-GB" sz="1600" b="0" dirty="0"/>
                      </a:br>
                      <a:r>
                        <a:rPr lang="en-GB" sz="1600" b="0" dirty="0"/>
                        <a:t>• Makes the diagram more structured </a:t>
                      </a:r>
                      <a:br>
                        <a:rPr lang="en-GB" sz="1600" b="0" dirty="0"/>
                      </a:br>
                      <a:r>
                        <a:rPr lang="en-GB" sz="1600" b="0" dirty="0"/>
                        <a:t>• Does not change the execution semantics</a:t>
                      </a:r>
                    </a:p>
                  </a:txBody>
                  <a:tcPr>
                    <a:lnL w="12700" cap="flat" cmpd="sng" algn="ctr">
                      <a:noFill/>
                      <a:prstDash val="solid"/>
                      <a:round/>
                      <a:headEnd type="none" w="med" len="med"/>
                      <a:tailEnd type="none" w="med" len="med"/>
                    </a:lnL>
                  </a:tcPr>
                </a:tc>
                <a:extLst>
                  <a:ext uri="{0D108BD9-81ED-4DB2-BD59-A6C34878D82A}">
                    <a16:rowId xmlns:a16="http://schemas.microsoft.com/office/drawing/2014/main" val="2509086904"/>
                  </a:ext>
                </a:extLst>
              </a:tr>
              <a:tr h="1231849">
                <a:tc>
                  <a:txBody>
                    <a:bodyPr/>
                    <a:lstStyle/>
                    <a:p>
                      <a:r>
                        <a:rPr lang="en-GB" sz="1600" b="1" dirty="0"/>
                        <a:t>Parameter for activities</a:t>
                      </a:r>
                      <a:br>
                        <a:rPr lang="en-GB" sz="1600" b="1" dirty="0"/>
                      </a:br>
                      <a:r>
                        <a:rPr lang="en-GB" sz="1600" b="1" dirty="0"/>
                        <a:t>Parameter for actions (pins)</a:t>
                      </a:r>
                    </a:p>
                  </a:txBody>
                  <a:tcPr/>
                </a:tc>
                <a:tc>
                  <a:txBody>
                    <a:bodyPr/>
                    <a:lstStyle/>
                    <a:p>
                      <a:endParaRPr lang="en-GB" sz="1600" dirty="0"/>
                    </a:p>
                  </a:txBody>
                  <a:tcPr/>
                </a:tc>
                <a:tc gridSpan="2">
                  <a:txBody>
                    <a:bodyPr/>
                    <a:lstStyle/>
                    <a:p>
                      <a:r>
                        <a:rPr lang="en-GB" sz="1600" b="0" dirty="0"/>
                        <a:t>Contains data and objects as input and output parameters</a:t>
                      </a:r>
                    </a:p>
                  </a:txBody>
                  <a:tcPr/>
                </a:tc>
                <a:tc hMerge="1">
                  <a:txBody>
                    <a:bodyPr/>
                    <a:lstStyle/>
                    <a:p>
                      <a:endParaRPr lang="en-GB"/>
                    </a:p>
                  </a:txBody>
                  <a:tcPr/>
                </a:tc>
                <a:extLst>
                  <a:ext uri="{0D108BD9-81ED-4DB2-BD59-A6C34878D82A}">
                    <a16:rowId xmlns:a16="http://schemas.microsoft.com/office/drawing/2014/main" val="1587212665"/>
                  </a:ext>
                </a:extLst>
              </a:tr>
              <a:tr h="339862">
                <a:tc>
                  <a:txBody>
                    <a:bodyPr/>
                    <a:lstStyle/>
                    <a:p>
                      <a:r>
                        <a:rPr lang="en-GB" sz="1600" b="1" dirty="0"/>
                        <a:t>Connector</a:t>
                      </a:r>
                    </a:p>
                  </a:txBody>
                  <a:tcPr/>
                </a:tc>
                <a:tc>
                  <a:txBody>
                    <a:bodyPr/>
                    <a:lstStyle/>
                    <a:p>
                      <a:endParaRPr lang="en-GB" sz="1600" dirty="0"/>
                    </a:p>
                  </a:txBody>
                  <a:tcPr/>
                </a:tc>
                <a:tc gridSpan="2">
                  <a:txBody>
                    <a:bodyPr/>
                    <a:lstStyle/>
                    <a:p>
                      <a:r>
                        <a:rPr lang="en-GB" sz="1600" b="0" dirty="0"/>
                        <a:t>Used if two consecutive actions are far apart in the diagram</a:t>
                      </a:r>
                    </a:p>
                  </a:txBody>
                  <a:tcPr/>
                </a:tc>
                <a:tc hMerge="1">
                  <a:txBody>
                    <a:bodyPr/>
                    <a:lstStyle/>
                    <a:p>
                      <a:endParaRPr lang="en-GB"/>
                    </a:p>
                  </a:txBody>
                  <a:tcPr/>
                </a:tc>
                <a:extLst>
                  <a:ext uri="{0D108BD9-81ED-4DB2-BD59-A6C34878D82A}">
                    <a16:rowId xmlns:a16="http://schemas.microsoft.com/office/drawing/2014/main" val="3395951938"/>
                  </a:ext>
                </a:extLst>
              </a:tr>
              <a:tr h="1822896">
                <a:tc>
                  <a:txBody>
                    <a:bodyPr/>
                    <a:lstStyle/>
                    <a:p>
                      <a:r>
                        <a:rPr lang="en-GB" sz="1600" b="1" dirty="0"/>
                        <a:t>Exception Handler</a:t>
                      </a:r>
                    </a:p>
                  </a:txBody>
                  <a:tcPr/>
                </a:tc>
                <a:tc>
                  <a:txBody>
                    <a:bodyPr/>
                    <a:lstStyle/>
                    <a:p>
                      <a:endParaRPr lang="en-GB" sz="1600" dirty="0"/>
                    </a:p>
                  </a:txBody>
                  <a:tcPr/>
                </a:tc>
                <a:tc>
                  <a:txBody>
                    <a:bodyPr/>
                    <a:lstStyle/>
                    <a:p>
                      <a:r>
                        <a:rPr lang="en-GB" sz="1600" b="1" dirty="0"/>
                        <a:t>Exception handler is executed instead of the action in the event of an error e</a:t>
                      </a:r>
                    </a:p>
                    <a:p>
                      <a:r>
                        <a:rPr lang="en-GB" sz="1600" b="0" dirty="0"/>
                        <a:t>• Predefined exceptions </a:t>
                      </a:r>
                      <a:br>
                        <a:rPr lang="en-GB" sz="1600" b="0" dirty="0"/>
                      </a:br>
                      <a:r>
                        <a:rPr lang="en-GB" sz="1600" b="0" dirty="0"/>
                        <a:t>• Defining how the system has to react in a specific error situation </a:t>
                      </a:r>
                      <a:br>
                        <a:rPr lang="en-GB" sz="1600" b="0" dirty="0"/>
                      </a:br>
                      <a:r>
                        <a:rPr lang="en-GB" sz="1600" b="0" dirty="0"/>
                        <a:t>• The exception handler replaces the action where the error occurred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t>If the error e occurs… </a:t>
                      </a:r>
                      <a:br>
                        <a:rPr lang="en-GB" sz="1600" b="0" dirty="0"/>
                      </a:br>
                      <a:r>
                        <a:rPr lang="en-GB" sz="1600" b="0" dirty="0"/>
                        <a:t>• The exception handler is activated </a:t>
                      </a:r>
                      <a:br>
                        <a:rPr lang="en-GB" sz="1600" b="0" dirty="0"/>
                      </a:br>
                      <a:r>
                        <a:rPr lang="en-GB" sz="1600" b="0" dirty="0"/>
                        <a:t>• The exception handler is executed instead of Action A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dirty="0"/>
                        <a:t>• Execution then continues regularly</a:t>
                      </a:r>
                    </a:p>
                    <a:p>
                      <a:endParaRPr lang="en-GB" sz="1600" b="1" dirty="0"/>
                    </a:p>
                  </a:txBody>
                  <a:tcPr/>
                </a:tc>
                <a:extLst>
                  <a:ext uri="{0D108BD9-81ED-4DB2-BD59-A6C34878D82A}">
                    <a16:rowId xmlns:a16="http://schemas.microsoft.com/office/drawing/2014/main" val="4272116007"/>
                  </a:ext>
                </a:extLst>
              </a:tr>
              <a:tr h="1794979">
                <a:tc>
                  <a:txBody>
                    <a:bodyPr/>
                    <a:lstStyle/>
                    <a:p>
                      <a:r>
                        <a:rPr lang="en-GB" sz="1600" b="1" dirty="0"/>
                        <a:t>Interruptible activity region</a:t>
                      </a:r>
                    </a:p>
                  </a:txBody>
                  <a:tcPr/>
                </a:tc>
                <a:tc>
                  <a:txBody>
                    <a:bodyPr/>
                    <a:lstStyle/>
                    <a:p>
                      <a:endParaRPr lang="en-GB" sz="1600" dirty="0"/>
                    </a:p>
                  </a:txBody>
                  <a:tcPr/>
                </a:tc>
                <a:tc>
                  <a:txBody>
                    <a:bodyPr/>
                    <a:lstStyle/>
                    <a:p>
                      <a:r>
                        <a:rPr lang="en-GB" sz="1600" b="1" dirty="0"/>
                        <a:t>Flow continues on a different path if event E is detected</a:t>
                      </a:r>
                      <a:br>
                        <a:rPr lang="en-GB" sz="1600" b="1" dirty="0"/>
                      </a:br>
                      <a:r>
                        <a:rPr lang="en-GB" sz="1600" b="1" dirty="0"/>
                        <a:t>• </a:t>
                      </a:r>
                      <a:r>
                        <a:rPr lang="en-GB" sz="1600" b="0" dirty="0"/>
                        <a:t>Defining a group of actions whose execution is to be terminated immediately if a specific event occurs. In that case, some other behaviour is executed</a:t>
                      </a:r>
                    </a:p>
                  </a:txBody>
                  <a:tcPr>
                    <a:lnR w="12700" cap="flat" cmpd="sng" algn="ctr">
                      <a:noFill/>
                      <a:prstDash val="solid"/>
                      <a:round/>
                      <a:headEnd type="none" w="med" len="med"/>
                      <a:tailEnd type="none" w="med" len="med"/>
                    </a:lnR>
                  </a:tcPr>
                </a:tc>
                <a:tc>
                  <a:txBody>
                    <a:bodyPr/>
                    <a:lstStyle/>
                    <a:p>
                      <a:r>
                        <a:rPr lang="en-GB" sz="1600" b="0" dirty="0"/>
                        <a:t>If E occurs while B or C are executed </a:t>
                      </a:r>
                      <a:br>
                        <a:rPr lang="en-GB" sz="1600" b="0" dirty="0"/>
                      </a:br>
                      <a:r>
                        <a:rPr lang="en-GB" sz="1600" b="0" dirty="0"/>
                        <a:t>• Exception handling is activated </a:t>
                      </a:r>
                      <a:br>
                        <a:rPr lang="en-GB" sz="1600" b="0" dirty="0"/>
                      </a:br>
                      <a:r>
                        <a:rPr lang="en-GB" sz="1600" b="0" dirty="0"/>
                        <a:t>• D is activated and executed</a:t>
                      </a:r>
                    </a:p>
                    <a:p>
                      <a:endParaRPr lang="en-GB" sz="1600" b="0" dirty="0"/>
                    </a:p>
                    <a:p>
                      <a:r>
                        <a:rPr lang="en-GB" sz="1600" b="0" dirty="0"/>
                        <a:t>No “jumping back” to the regular execution!</a:t>
                      </a:r>
                    </a:p>
                    <a:p>
                      <a:endParaRPr lang="en-GB" sz="1600" b="1" dirty="0"/>
                    </a:p>
                  </a:txBody>
                  <a:tcPr>
                    <a:lnL w="12700" cap="flat" cmpd="sng" algn="ctr">
                      <a:noFill/>
                      <a:prstDash val="solid"/>
                      <a:round/>
                      <a:headEnd type="none" w="med" len="med"/>
                      <a:tailEnd type="none" w="med" len="med"/>
                    </a:lnL>
                  </a:tcPr>
                </a:tc>
                <a:extLst>
                  <a:ext uri="{0D108BD9-81ED-4DB2-BD59-A6C34878D82A}">
                    <a16:rowId xmlns:a16="http://schemas.microsoft.com/office/drawing/2014/main" val="2171397881"/>
                  </a:ext>
                </a:extLst>
              </a:tr>
            </a:tbl>
          </a:graphicData>
        </a:graphic>
      </p:graphicFrame>
      <p:pic>
        <p:nvPicPr>
          <p:cNvPr id="18" name="Picture 17">
            <a:extLst>
              <a:ext uri="{FF2B5EF4-FFF2-40B4-BE49-F238E27FC236}">
                <a16:creationId xmlns:a16="http://schemas.microsoft.com/office/drawing/2014/main" id="{BEDBE950-62A0-4A8F-9FC3-BEAC3BD85400}"/>
              </a:ext>
            </a:extLst>
          </p:cNvPr>
          <p:cNvPicPr>
            <a:picLocks noChangeAspect="1"/>
          </p:cNvPicPr>
          <p:nvPr/>
        </p:nvPicPr>
        <p:blipFill rotWithShape="1">
          <a:blip r:embed="rId2"/>
          <a:srcRect l="35652" t="73792" r="51250" b="15055"/>
          <a:stretch/>
        </p:blipFill>
        <p:spPr>
          <a:xfrm>
            <a:off x="1625819" y="381256"/>
            <a:ext cx="1596886" cy="764452"/>
          </a:xfrm>
          <a:prstGeom prst="rect">
            <a:avLst/>
          </a:prstGeom>
        </p:spPr>
      </p:pic>
      <p:pic>
        <p:nvPicPr>
          <p:cNvPr id="22" name="Picture 21">
            <a:extLst>
              <a:ext uri="{FF2B5EF4-FFF2-40B4-BE49-F238E27FC236}">
                <a16:creationId xmlns:a16="http://schemas.microsoft.com/office/drawing/2014/main" id="{3E4CAA21-6317-4F91-BDB7-5C4608085C60}"/>
              </a:ext>
            </a:extLst>
          </p:cNvPr>
          <p:cNvPicPr>
            <a:picLocks noChangeAspect="1"/>
          </p:cNvPicPr>
          <p:nvPr/>
        </p:nvPicPr>
        <p:blipFill rotWithShape="1">
          <a:blip r:embed="rId3"/>
          <a:srcRect l="35652" t="66385" r="52120" b="26655"/>
          <a:stretch/>
        </p:blipFill>
        <p:spPr>
          <a:xfrm>
            <a:off x="1587163" y="2185176"/>
            <a:ext cx="1490869" cy="477098"/>
          </a:xfrm>
          <a:prstGeom prst="rect">
            <a:avLst/>
          </a:prstGeom>
        </p:spPr>
      </p:pic>
      <p:pic>
        <p:nvPicPr>
          <p:cNvPr id="23" name="Picture 22">
            <a:extLst>
              <a:ext uri="{FF2B5EF4-FFF2-40B4-BE49-F238E27FC236}">
                <a16:creationId xmlns:a16="http://schemas.microsoft.com/office/drawing/2014/main" id="{FCD553AE-1598-4A0A-A0ED-300A783C2736}"/>
              </a:ext>
            </a:extLst>
          </p:cNvPr>
          <p:cNvPicPr>
            <a:picLocks noChangeAspect="1"/>
          </p:cNvPicPr>
          <p:nvPr/>
        </p:nvPicPr>
        <p:blipFill rotWithShape="1">
          <a:blip r:embed="rId3"/>
          <a:srcRect l="35652" t="75207" r="52120" b="17182"/>
          <a:stretch/>
        </p:blipFill>
        <p:spPr>
          <a:xfrm>
            <a:off x="1625818" y="1614986"/>
            <a:ext cx="1490869" cy="521736"/>
          </a:xfrm>
          <a:prstGeom prst="rect">
            <a:avLst/>
          </a:prstGeom>
        </p:spPr>
      </p:pic>
      <p:pic>
        <p:nvPicPr>
          <p:cNvPr id="24" name="Picture 23">
            <a:extLst>
              <a:ext uri="{FF2B5EF4-FFF2-40B4-BE49-F238E27FC236}">
                <a16:creationId xmlns:a16="http://schemas.microsoft.com/office/drawing/2014/main" id="{B1F9250A-2EF2-4995-A43F-D24BEC9172AA}"/>
              </a:ext>
            </a:extLst>
          </p:cNvPr>
          <p:cNvPicPr>
            <a:picLocks noChangeAspect="1"/>
          </p:cNvPicPr>
          <p:nvPr/>
        </p:nvPicPr>
        <p:blipFill rotWithShape="1">
          <a:blip r:embed="rId4"/>
          <a:srcRect l="33152" t="43427" r="54619" b="42463"/>
          <a:stretch/>
        </p:blipFill>
        <p:spPr>
          <a:xfrm>
            <a:off x="1044623" y="3619066"/>
            <a:ext cx="2159722" cy="1401079"/>
          </a:xfrm>
          <a:prstGeom prst="rect">
            <a:avLst/>
          </a:prstGeom>
        </p:spPr>
      </p:pic>
      <p:pic>
        <p:nvPicPr>
          <p:cNvPr id="25" name="Picture 24">
            <a:extLst>
              <a:ext uri="{FF2B5EF4-FFF2-40B4-BE49-F238E27FC236}">
                <a16:creationId xmlns:a16="http://schemas.microsoft.com/office/drawing/2014/main" id="{E87CA862-981C-4A74-9153-3FA46BF9297B}"/>
              </a:ext>
            </a:extLst>
          </p:cNvPr>
          <p:cNvPicPr>
            <a:picLocks noChangeAspect="1"/>
          </p:cNvPicPr>
          <p:nvPr/>
        </p:nvPicPr>
        <p:blipFill rotWithShape="1">
          <a:blip r:embed="rId4"/>
          <a:srcRect l="33152" t="60586" r="53750" b="16593"/>
          <a:stretch/>
        </p:blipFill>
        <p:spPr>
          <a:xfrm>
            <a:off x="2432404" y="5057481"/>
            <a:ext cx="771941" cy="756198"/>
          </a:xfrm>
          <a:prstGeom prst="rect">
            <a:avLst/>
          </a:prstGeom>
        </p:spPr>
      </p:pic>
      <p:pic>
        <p:nvPicPr>
          <p:cNvPr id="3" name="Picture 2">
            <a:extLst>
              <a:ext uri="{FF2B5EF4-FFF2-40B4-BE49-F238E27FC236}">
                <a16:creationId xmlns:a16="http://schemas.microsoft.com/office/drawing/2014/main" id="{B020270D-D261-448E-9BA7-9898DA741A9A}"/>
              </a:ext>
            </a:extLst>
          </p:cNvPr>
          <p:cNvPicPr>
            <a:picLocks noChangeAspect="1"/>
          </p:cNvPicPr>
          <p:nvPr/>
        </p:nvPicPr>
        <p:blipFill rotWithShape="1">
          <a:blip r:embed="rId5"/>
          <a:srcRect l="30156" t="44370" r="40469" b="37336"/>
          <a:stretch/>
        </p:blipFill>
        <p:spPr>
          <a:xfrm>
            <a:off x="301248" y="5841518"/>
            <a:ext cx="2903097" cy="1016481"/>
          </a:xfrm>
          <a:prstGeom prst="rect">
            <a:avLst/>
          </a:prstGeom>
        </p:spPr>
      </p:pic>
      <p:pic>
        <p:nvPicPr>
          <p:cNvPr id="7" name="Picture 6">
            <a:extLst>
              <a:ext uri="{FF2B5EF4-FFF2-40B4-BE49-F238E27FC236}">
                <a16:creationId xmlns:a16="http://schemas.microsoft.com/office/drawing/2014/main" id="{0987FD07-6813-4842-B428-1EBB1379209A}"/>
              </a:ext>
            </a:extLst>
          </p:cNvPr>
          <p:cNvPicPr>
            <a:picLocks noChangeAspect="1"/>
          </p:cNvPicPr>
          <p:nvPr/>
        </p:nvPicPr>
        <p:blipFill rotWithShape="1">
          <a:blip r:embed="rId6"/>
          <a:srcRect l="65125" t="34215" r="18625" b="58825"/>
          <a:stretch/>
        </p:blipFill>
        <p:spPr>
          <a:xfrm>
            <a:off x="1241505" y="2902121"/>
            <a:ext cx="1981200" cy="477098"/>
          </a:xfrm>
          <a:prstGeom prst="rect">
            <a:avLst/>
          </a:prstGeom>
        </p:spPr>
      </p:pic>
    </p:spTree>
    <p:extLst>
      <p:ext uri="{BB962C8B-B14F-4D97-AF65-F5344CB8AC3E}">
        <p14:creationId xmlns:p14="http://schemas.microsoft.com/office/powerpoint/2010/main" val="22377042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2" y="0"/>
            <a:ext cx="3013200" cy="5365284"/>
          </a:xfrm>
        </p:spPr>
        <p:txBody>
          <a:bodyPr>
            <a:normAutofit/>
          </a:bodyPr>
          <a:lstStyle/>
          <a:p>
            <a:pPr marL="0" indent="0">
              <a:buNone/>
            </a:pPr>
            <a:r>
              <a:rPr lang="en-GB" sz="1300" b="1" u="sng" dirty="0"/>
              <a:t>General Diagramming Guidelines</a:t>
            </a:r>
            <a:br>
              <a:rPr lang="en-GB" sz="1300" dirty="0"/>
            </a:br>
            <a:r>
              <a:rPr lang="en-GB" sz="1300" dirty="0"/>
              <a:t>1. Avoid Crossing Lines</a:t>
            </a:r>
            <a:br>
              <a:rPr lang="en-GB" sz="1300" dirty="0"/>
            </a:br>
            <a:r>
              <a:rPr lang="en-GB" sz="1300" dirty="0"/>
              <a:t>2. Depict Crossing Lines as a Jump </a:t>
            </a:r>
            <a:br>
              <a:rPr lang="en-GB" sz="1300" dirty="0"/>
            </a:br>
            <a:r>
              <a:rPr lang="en-GB" sz="1300" dirty="0"/>
              <a:t>3. Avoid Diagonal or Curved Lines </a:t>
            </a:r>
            <a:br>
              <a:rPr lang="en-GB" sz="1300" dirty="0"/>
            </a:br>
            <a:r>
              <a:rPr lang="en-GB" sz="1300" dirty="0"/>
              <a:t>4. Apply Consistently Sized Symbols </a:t>
            </a:r>
            <a:br>
              <a:rPr lang="en-GB" sz="1300" dirty="0"/>
            </a:br>
            <a:r>
              <a:rPr lang="en-GB" sz="1300" dirty="0"/>
              <a:t>6. Align Labels Horizontally </a:t>
            </a:r>
            <a:br>
              <a:rPr lang="en-GB" sz="1300" dirty="0"/>
            </a:br>
            <a:r>
              <a:rPr lang="en-GB" sz="1300" dirty="0"/>
              <a:t>7. Arrange Symbols Symmetrically</a:t>
            </a:r>
            <a:br>
              <a:rPr lang="en-GB" sz="1300" dirty="0"/>
            </a:br>
            <a:r>
              <a:rPr lang="en-GB" sz="1300" dirty="0"/>
              <a:t>11. Organize Diagrams Left to Right, Top to Bottom </a:t>
            </a:r>
            <a:br>
              <a:rPr lang="en-GB" sz="1300" dirty="0"/>
            </a:br>
            <a:r>
              <a:rPr lang="en-GB" sz="1300" dirty="0"/>
              <a:t>14. Show Only What You Have to Show</a:t>
            </a:r>
            <a:br>
              <a:rPr lang="en-GB" sz="1300" dirty="0"/>
            </a:br>
            <a:r>
              <a:rPr lang="en-GB" sz="1300" dirty="0"/>
              <a:t>16. Reorganize Large Diagrams into Several Smaller Ones </a:t>
            </a:r>
            <a:br>
              <a:rPr lang="en-GB" sz="1300" dirty="0"/>
            </a:br>
            <a:r>
              <a:rPr lang="en-GB" sz="1300" dirty="0"/>
              <a:t>17. Prefer Single-Page Diagrams </a:t>
            </a:r>
            <a:br>
              <a:rPr lang="en-GB" sz="1300" dirty="0"/>
            </a:br>
            <a:r>
              <a:rPr lang="en-GB" sz="1300" dirty="0"/>
              <a:t>22. Apply Language Naming Conventions on Design Diagrams </a:t>
            </a:r>
            <a:br>
              <a:rPr lang="en-GB" sz="1300" dirty="0"/>
            </a:br>
            <a:r>
              <a:rPr lang="en-GB" sz="1300" dirty="0"/>
              <a:t>23. Name Common Elements Consistently Across Diagrams </a:t>
            </a:r>
            <a:br>
              <a:rPr lang="en-GB" sz="1300" dirty="0"/>
            </a:br>
            <a:r>
              <a:rPr lang="en-GB" sz="1300" dirty="0"/>
              <a:t>24. Indicate Unknowns with a Question Mark </a:t>
            </a:r>
            <a:endParaRPr lang="en-GB" sz="1300" dirty="0">
              <a:solidFill>
                <a:srgbClr val="C00000"/>
              </a:solidFill>
            </a:endParaRPr>
          </a:p>
        </p:txBody>
      </p:sp>
      <p:sp>
        <p:nvSpPr>
          <p:cNvPr id="4" name="Content Placeholder 2">
            <a:extLst>
              <a:ext uri="{FF2B5EF4-FFF2-40B4-BE49-F238E27FC236}">
                <a16:creationId xmlns:a16="http://schemas.microsoft.com/office/drawing/2014/main" id="{43A5F8A8-C2E5-42EE-9E52-2FA3E286F419}"/>
              </a:ext>
            </a:extLst>
          </p:cNvPr>
          <p:cNvSpPr txBox="1">
            <a:spLocks/>
          </p:cNvSpPr>
          <p:nvPr/>
        </p:nvSpPr>
        <p:spPr>
          <a:xfrm>
            <a:off x="-15852" y="3521766"/>
            <a:ext cx="3011363" cy="346551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50"/>
                </a:solidFill>
              </a:rPr>
              <a:t>UML Class Diagrams</a:t>
            </a:r>
            <a:br>
              <a:rPr lang="en-GB" sz="1300" dirty="0">
                <a:solidFill>
                  <a:srgbClr val="00B050"/>
                </a:solidFill>
              </a:rPr>
            </a:br>
            <a:r>
              <a:rPr lang="en-GB" sz="1300" dirty="0">
                <a:solidFill>
                  <a:srgbClr val="00B050"/>
                </a:solidFill>
              </a:rPr>
              <a:t>87. Identify Responsibilities on Domain Class Models </a:t>
            </a:r>
            <a:br>
              <a:rPr lang="en-GB" sz="1300" dirty="0">
                <a:solidFill>
                  <a:srgbClr val="00B050"/>
                </a:solidFill>
              </a:rPr>
            </a:br>
            <a:r>
              <a:rPr lang="en-GB" sz="1300" dirty="0">
                <a:solidFill>
                  <a:srgbClr val="00B050"/>
                </a:solidFill>
              </a:rPr>
              <a:t>88. Indicate Visibility Only on Design Models </a:t>
            </a:r>
            <a:br>
              <a:rPr lang="en-GB" sz="1300" dirty="0">
                <a:solidFill>
                  <a:srgbClr val="00B050"/>
                </a:solidFill>
              </a:rPr>
            </a:br>
            <a:r>
              <a:rPr lang="en-GB" sz="1300" dirty="0">
                <a:solidFill>
                  <a:srgbClr val="00B050"/>
                </a:solidFill>
              </a:rPr>
              <a:t>90. Indicate Types on Analysis Models Only When the Type Is an Actual Requirement </a:t>
            </a:r>
            <a:br>
              <a:rPr lang="en-GB" sz="1300" dirty="0">
                <a:solidFill>
                  <a:srgbClr val="00B050"/>
                </a:solidFill>
              </a:rPr>
            </a:br>
            <a:r>
              <a:rPr lang="en-GB" sz="1300" dirty="0">
                <a:solidFill>
                  <a:srgbClr val="00B050"/>
                </a:solidFill>
              </a:rPr>
              <a:t>91. Be Consistent with Attribute Names and Types </a:t>
            </a:r>
            <a:br>
              <a:rPr lang="en-GB" sz="1300" dirty="0">
                <a:solidFill>
                  <a:srgbClr val="00B050"/>
                </a:solidFill>
              </a:rPr>
            </a:br>
            <a:r>
              <a:rPr lang="en-GB" sz="1300" dirty="0">
                <a:solidFill>
                  <a:srgbClr val="00B050"/>
                </a:solidFill>
              </a:rPr>
              <a:t>93. Do Not Name Associations That Have Association Classes</a:t>
            </a:r>
            <a:br>
              <a:rPr lang="en-GB" sz="1300" dirty="0">
                <a:solidFill>
                  <a:srgbClr val="00B050"/>
                </a:solidFill>
              </a:rPr>
            </a:br>
            <a:r>
              <a:rPr lang="en-GB" sz="1300" dirty="0">
                <a:solidFill>
                  <a:srgbClr val="00B050"/>
                </a:solidFill>
              </a:rPr>
              <a:t>96. Prefer Complete Singular Nouns for Class Names </a:t>
            </a:r>
            <a:br>
              <a:rPr lang="en-GB" sz="1300" dirty="0">
                <a:solidFill>
                  <a:srgbClr val="00B050"/>
                </a:solidFill>
              </a:rPr>
            </a:br>
            <a:r>
              <a:rPr lang="en-GB" sz="1300" dirty="0">
                <a:solidFill>
                  <a:srgbClr val="00B050"/>
                </a:solidFill>
              </a:rPr>
              <a:t>97. Name Operations with Strong Verbs </a:t>
            </a:r>
            <a:br>
              <a:rPr lang="en-GB" sz="1300" dirty="0">
                <a:solidFill>
                  <a:srgbClr val="00B050"/>
                </a:solidFill>
              </a:rPr>
            </a:br>
            <a:r>
              <a:rPr lang="en-GB" sz="1300" dirty="0">
                <a:solidFill>
                  <a:srgbClr val="00B050"/>
                </a:solidFill>
              </a:rPr>
              <a:t>98. Name Attributes with Domain-Based Nouns </a:t>
            </a:r>
            <a:br>
              <a:rPr lang="en-GB" sz="1300" dirty="0">
                <a:solidFill>
                  <a:srgbClr val="00B050"/>
                </a:solidFill>
              </a:rPr>
            </a:br>
            <a:r>
              <a:rPr lang="en-GB" sz="1300" dirty="0">
                <a:solidFill>
                  <a:srgbClr val="00B050"/>
                </a:solidFill>
              </a:rPr>
              <a:t>117. Always Indicate the Multiplicity </a:t>
            </a:r>
            <a:br>
              <a:rPr lang="en-GB" sz="1300" dirty="0">
                <a:solidFill>
                  <a:srgbClr val="00B050"/>
                </a:solidFill>
              </a:rPr>
            </a:br>
            <a:r>
              <a:rPr lang="en-GB" sz="1300" dirty="0">
                <a:solidFill>
                  <a:srgbClr val="00B050"/>
                </a:solidFill>
              </a:rPr>
              <a:t>118. Avoid a Multiplicity of “*” </a:t>
            </a:r>
            <a:br>
              <a:rPr lang="en-GB" sz="1300" dirty="0">
                <a:solidFill>
                  <a:srgbClr val="00B050"/>
                </a:solidFill>
              </a:rPr>
            </a:br>
            <a:r>
              <a:rPr lang="en-GB" sz="1300" dirty="0">
                <a:solidFill>
                  <a:srgbClr val="00B050"/>
                </a:solidFill>
              </a:rPr>
              <a:t>128. Indicate Role Names on Recursive Associations </a:t>
            </a:r>
            <a:endParaRPr lang="en-GB" sz="1300" dirty="0">
              <a:solidFill>
                <a:srgbClr val="7030A0"/>
              </a:solidFill>
            </a:endParaRPr>
          </a:p>
        </p:txBody>
      </p:sp>
      <p:sp>
        <p:nvSpPr>
          <p:cNvPr id="2" name="Rectangle 1">
            <a:extLst>
              <a:ext uri="{FF2B5EF4-FFF2-40B4-BE49-F238E27FC236}">
                <a16:creationId xmlns:a16="http://schemas.microsoft.com/office/drawing/2014/main" id="{E18C98AE-9578-438B-A50D-6DD8054AFF59}"/>
              </a:ext>
            </a:extLst>
          </p:cNvPr>
          <p:cNvSpPr/>
          <p:nvPr/>
        </p:nvSpPr>
        <p:spPr>
          <a:xfrm>
            <a:off x="2958863" y="0"/>
            <a:ext cx="3065700" cy="4693593"/>
          </a:xfrm>
          <a:prstGeom prst="rect">
            <a:avLst/>
          </a:prstGeom>
        </p:spPr>
        <p:txBody>
          <a:bodyPr wrap="square">
            <a:spAutoFit/>
          </a:bodyPr>
          <a:lstStyle/>
          <a:p>
            <a:r>
              <a:rPr lang="en-GB" sz="1300" b="1" u="sng" dirty="0">
                <a:solidFill>
                  <a:srgbClr val="C00000"/>
                </a:solidFill>
              </a:rPr>
              <a:t>UML Use-Case Diagrams</a:t>
            </a:r>
            <a:br>
              <a:rPr lang="en-GB" sz="1300" dirty="0">
                <a:solidFill>
                  <a:srgbClr val="C00000"/>
                </a:solidFill>
              </a:rPr>
            </a:br>
            <a:r>
              <a:rPr lang="en-GB" sz="1300" dirty="0">
                <a:solidFill>
                  <a:srgbClr val="C00000"/>
                </a:solidFill>
              </a:rPr>
              <a:t>58. Begin Use-Case Names with a Strong Verb </a:t>
            </a:r>
            <a:br>
              <a:rPr lang="en-GB" sz="1300" dirty="0">
                <a:solidFill>
                  <a:srgbClr val="C00000"/>
                </a:solidFill>
              </a:rPr>
            </a:br>
            <a:r>
              <a:rPr lang="en-GB" sz="1300" dirty="0">
                <a:solidFill>
                  <a:srgbClr val="C00000"/>
                </a:solidFill>
              </a:rPr>
              <a:t>60. Imply Timing Considerations by Stacking Use Cases </a:t>
            </a:r>
            <a:br>
              <a:rPr lang="en-GB" sz="1300" dirty="0">
                <a:solidFill>
                  <a:srgbClr val="C00000"/>
                </a:solidFill>
              </a:rPr>
            </a:br>
            <a:r>
              <a:rPr lang="en-GB" sz="1300" dirty="0">
                <a:solidFill>
                  <a:srgbClr val="C00000"/>
                </a:solidFill>
              </a:rPr>
              <a:t>61. Place Your Primary Actor(s) in the Top Left Corner of the Diagram </a:t>
            </a:r>
            <a:br>
              <a:rPr lang="en-GB" sz="1300" dirty="0">
                <a:solidFill>
                  <a:srgbClr val="C00000"/>
                </a:solidFill>
              </a:rPr>
            </a:br>
            <a:r>
              <a:rPr lang="en-GB" sz="1300" dirty="0">
                <a:solidFill>
                  <a:srgbClr val="C00000"/>
                </a:solidFill>
              </a:rPr>
              <a:t>63. Name Actors with Singular, Domain-Relevant Nouns </a:t>
            </a:r>
            <a:br>
              <a:rPr lang="en-GB" sz="1300" dirty="0">
                <a:solidFill>
                  <a:srgbClr val="C00000"/>
                </a:solidFill>
              </a:rPr>
            </a:br>
            <a:r>
              <a:rPr lang="en-GB" sz="1300" dirty="0">
                <a:solidFill>
                  <a:srgbClr val="C00000"/>
                </a:solidFill>
              </a:rPr>
              <a:t>64. Associate Each Actor with One or More Use Cases </a:t>
            </a:r>
            <a:br>
              <a:rPr lang="en-GB" sz="1300" dirty="0">
                <a:solidFill>
                  <a:srgbClr val="C00000"/>
                </a:solidFill>
              </a:rPr>
            </a:br>
            <a:r>
              <a:rPr lang="en-GB" sz="1300" dirty="0">
                <a:solidFill>
                  <a:srgbClr val="C00000"/>
                </a:solidFill>
              </a:rPr>
              <a:t>65. Name Actors to Model Roles, Not Job Titles </a:t>
            </a:r>
            <a:br>
              <a:rPr lang="en-GB" sz="1300" dirty="0">
                <a:solidFill>
                  <a:srgbClr val="C00000"/>
                </a:solidFill>
              </a:rPr>
            </a:br>
            <a:r>
              <a:rPr lang="en-GB" sz="1300" dirty="0">
                <a:solidFill>
                  <a:srgbClr val="C00000"/>
                </a:solidFill>
              </a:rPr>
              <a:t>66. Use &lt;&lt;system&gt;&gt; to Indicate System Actors </a:t>
            </a:r>
            <a:br>
              <a:rPr lang="en-GB" sz="1300" dirty="0">
                <a:solidFill>
                  <a:srgbClr val="C00000"/>
                </a:solidFill>
              </a:rPr>
            </a:br>
            <a:r>
              <a:rPr lang="en-GB" sz="1300" dirty="0">
                <a:solidFill>
                  <a:srgbClr val="C00000"/>
                </a:solidFill>
              </a:rPr>
              <a:t>67. Don’t Allow Actors to Interact with One Another </a:t>
            </a:r>
            <a:br>
              <a:rPr lang="en-GB" sz="1300" dirty="0">
                <a:solidFill>
                  <a:srgbClr val="C00000"/>
                </a:solidFill>
              </a:rPr>
            </a:br>
            <a:r>
              <a:rPr lang="en-GB" sz="1300" dirty="0">
                <a:solidFill>
                  <a:srgbClr val="C00000"/>
                </a:solidFill>
              </a:rPr>
              <a:t>76. Avoid More Than Two Levels of Use-Case Associations </a:t>
            </a:r>
            <a:br>
              <a:rPr lang="en-GB" sz="1300" dirty="0">
                <a:solidFill>
                  <a:srgbClr val="C00000"/>
                </a:solidFill>
              </a:rPr>
            </a:br>
            <a:r>
              <a:rPr lang="en-GB" sz="1300" dirty="0">
                <a:solidFill>
                  <a:srgbClr val="C00000"/>
                </a:solidFill>
              </a:rPr>
              <a:t>77. Place an Included Use Case to the Right of the Invoking Use Case </a:t>
            </a:r>
            <a:br>
              <a:rPr lang="en-GB" sz="1300" dirty="0">
                <a:solidFill>
                  <a:srgbClr val="C00000"/>
                </a:solidFill>
              </a:rPr>
            </a:br>
            <a:r>
              <a:rPr lang="en-GB" sz="1300" dirty="0">
                <a:solidFill>
                  <a:srgbClr val="C00000"/>
                </a:solidFill>
              </a:rPr>
              <a:t>78. Place an Extending Use Case Below the Parent Use Case </a:t>
            </a:r>
            <a:endParaRPr lang="en-GB" sz="1300" dirty="0"/>
          </a:p>
        </p:txBody>
      </p:sp>
      <p:sp>
        <p:nvSpPr>
          <p:cNvPr id="5" name="Rectangle 4">
            <a:extLst>
              <a:ext uri="{FF2B5EF4-FFF2-40B4-BE49-F238E27FC236}">
                <a16:creationId xmlns:a16="http://schemas.microsoft.com/office/drawing/2014/main" id="{8ECF0776-F817-4374-BF88-1057526EA94C}"/>
              </a:ext>
            </a:extLst>
          </p:cNvPr>
          <p:cNvSpPr/>
          <p:nvPr/>
        </p:nvSpPr>
        <p:spPr>
          <a:xfrm>
            <a:off x="2958865" y="4567398"/>
            <a:ext cx="3065693" cy="2292935"/>
          </a:xfrm>
          <a:prstGeom prst="rect">
            <a:avLst/>
          </a:prstGeom>
        </p:spPr>
        <p:txBody>
          <a:bodyPr wrap="square">
            <a:spAutoFit/>
          </a:bodyPr>
          <a:lstStyle/>
          <a:p>
            <a:r>
              <a:rPr lang="en-GB" sz="1300" b="1" u="sng" dirty="0">
                <a:solidFill>
                  <a:srgbClr val="0070C0"/>
                </a:solidFill>
              </a:rPr>
              <a:t>UML State Machine Diagrams</a:t>
            </a:r>
            <a:br>
              <a:rPr lang="en-GB" sz="1300" dirty="0">
                <a:solidFill>
                  <a:srgbClr val="0070C0"/>
                </a:solidFill>
              </a:rPr>
            </a:br>
            <a:r>
              <a:rPr lang="en-GB" sz="1300" dirty="0">
                <a:solidFill>
                  <a:srgbClr val="0070C0"/>
                </a:solidFill>
              </a:rPr>
              <a:t>198. Create a State Machine Diagram When Behaviour Differs Based on State </a:t>
            </a:r>
            <a:br>
              <a:rPr lang="en-GB" sz="1300" dirty="0">
                <a:solidFill>
                  <a:srgbClr val="0070C0"/>
                </a:solidFill>
              </a:rPr>
            </a:br>
            <a:r>
              <a:rPr lang="en-GB" sz="1300" dirty="0">
                <a:solidFill>
                  <a:srgbClr val="0070C0"/>
                </a:solidFill>
              </a:rPr>
              <a:t>202. Question “Black-Hole” States </a:t>
            </a:r>
            <a:br>
              <a:rPr lang="en-GB" sz="1300" dirty="0">
                <a:solidFill>
                  <a:srgbClr val="0070C0"/>
                </a:solidFill>
              </a:rPr>
            </a:br>
            <a:r>
              <a:rPr lang="en-GB" sz="1300" dirty="0">
                <a:solidFill>
                  <a:srgbClr val="0070C0"/>
                </a:solidFill>
              </a:rPr>
              <a:t>203. Question “Miracle” States </a:t>
            </a:r>
            <a:br>
              <a:rPr lang="en-GB" sz="1300" dirty="0">
                <a:solidFill>
                  <a:srgbClr val="C00000"/>
                </a:solidFill>
              </a:rPr>
            </a:br>
            <a:br>
              <a:rPr lang="en-GB" sz="1300" dirty="0">
                <a:solidFill>
                  <a:srgbClr val="C00000"/>
                </a:solidFill>
              </a:rPr>
            </a:br>
            <a:r>
              <a:rPr lang="en-GB" sz="1300" b="1" u="sng" dirty="0">
                <a:solidFill>
                  <a:srgbClr val="7030A0"/>
                </a:solidFill>
              </a:rPr>
              <a:t>UML Activity Diagrams</a:t>
            </a:r>
            <a:br>
              <a:rPr lang="en-GB" sz="1300" dirty="0">
                <a:solidFill>
                  <a:srgbClr val="7030A0"/>
                </a:solidFill>
              </a:rPr>
            </a:br>
            <a:r>
              <a:rPr lang="en-GB" sz="1300" dirty="0">
                <a:solidFill>
                  <a:srgbClr val="7030A0"/>
                </a:solidFill>
              </a:rPr>
              <a:t>239. Ensure That Forks Have Corresponding Joins </a:t>
            </a:r>
            <a:br>
              <a:rPr lang="en-GB" sz="1300" dirty="0">
                <a:solidFill>
                  <a:srgbClr val="7030A0"/>
                </a:solidFill>
              </a:rPr>
            </a:br>
            <a:r>
              <a:rPr lang="en-GB" sz="1300" dirty="0">
                <a:solidFill>
                  <a:srgbClr val="7030A0"/>
                </a:solidFill>
              </a:rPr>
              <a:t>247. Apply Swim Lanes to Linear Processes </a:t>
            </a:r>
            <a:br>
              <a:rPr lang="en-GB" sz="1300" dirty="0">
                <a:solidFill>
                  <a:srgbClr val="7030A0"/>
                </a:solidFill>
              </a:rPr>
            </a:br>
            <a:r>
              <a:rPr lang="en-GB" sz="1300" dirty="0">
                <a:solidFill>
                  <a:srgbClr val="7030A0"/>
                </a:solidFill>
              </a:rPr>
              <a:t>248. Have Fewer than Five Swim Lanes </a:t>
            </a:r>
            <a:endParaRPr lang="en-GB" sz="1300" dirty="0"/>
          </a:p>
        </p:txBody>
      </p:sp>
      <p:sp>
        <p:nvSpPr>
          <p:cNvPr id="6" name="Content Placeholder 2">
            <a:extLst>
              <a:ext uri="{FF2B5EF4-FFF2-40B4-BE49-F238E27FC236}">
                <a16:creationId xmlns:a16="http://schemas.microsoft.com/office/drawing/2014/main" id="{B6A6D8E4-E574-438E-BC1D-E56109ECF9EC}"/>
              </a:ext>
            </a:extLst>
          </p:cNvPr>
          <p:cNvSpPr txBox="1">
            <a:spLocks/>
          </p:cNvSpPr>
          <p:nvPr/>
        </p:nvSpPr>
        <p:spPr>
          <a:xfrm>
            <a:off x="6024563" y="0"/>
            <a:ext cx="3045600" cy="33924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300" b="1" u="sng" dirty="0">
                <a:solidFill>
                  <a:srgbClr val="C00000"/>
                </a:solidFill>
              </a:rPr>
              <a:t>Design quality flaws (‘bad smells’)</a:t>
            </a:r>
            <a:br>
              <a:rPr lang="en-GB" sz="1300" b="1" dirty="0">
                <a:solidFill>
                  <a:srgbClr val="C00000"/>
                </a:solidFill>
              </a:rPr>
            </a:br>
            <a:br>
              <a:rPr lang="en-GB" sz="1300" b="1" dirty="0">
                <a:solidFill>
                  <a:srgbClr val="C00000"/>
                </a:solidFill>
              </a:rPr>
            </a:br>
            <a:r>
              <a:rPr lang="en-GB" sz="1300" b="1" dirty="0">
                <a:solidFill>
                  <a:srgbClr val="C00000"/>
                </a:solidFill>
              </a:rPr>
              <a:t>OO code can have quality flaws such as:</a:t>
            </a:r>
            <a:br>
              <a:rPr lang="en-GB" sz="1300" dirty="0">
                <a:solidFill>
                  <a:srgbClr val="C00000"/>
                </a:solidFill>
              </a:rPr>
            </a:br>
            <a:r>
              <a:rPr lang="en-GB" sz="1300" dirty="0">
                <a:solidFill>
                  <a:srgbClr val="C00000"/>
                </a:solidFill>
              </a:rPr>
              <a:t>1. God Class </a:t>
            </a:r>
            <a:br>
              <a:rPr lang="en-GB" sz="1300" dirty="0">
                <a:solidFill>
                  <a:srgbClr val="C00000"/>
                </a:solidFill>
              </a:rPr>
            </a:br>
            <a:r>
              <a:rPr lang="en-GB" sz="1300" dirty="0">
                <a:solidFill>
                  <a:srgbClr val="C00000"/>
                </a:solidFill>
              </a:rPr>
              <a:t>2. Excessive Class Length</a:t>
            </a:r>
            <a:br>
              <a:rPr lang="en-GB" sz="1300" dirty="0">
                <a:solidFill>
                  <a:srgbClr val="C00000"/>
                </a:solidFill>
              </a:rPr>
            </a:br>
            <a:r>
              <a:rPr lang="en-GB" sz="1300" dirty="0">
                <a:solidFill>
                  <a:srgbClr val="C00000"/>
                </a:solidFill>
              </a:rPr>
              <a:t>3. Excessive Method Length</a:t>
            </a:r>
            <a:br>
              <a:rPr lang="en-GB" sz="1300" dirty="0">
                <a:solidFill>
                  <a:srgbClr val="C00000"/>
                </a:solidFill>
              </a:rPr>
            </a:br>
            <a:r>
              <a:rPr lang="en-GB" sz="1300" dirty="0">
                <a:solidFill>
                  <a:srgbClr val="C00000"/>
                </a:solidFill>
              </a:rPr>
              <a:t>4. Excessive Inheritance use </a:t>
            </a:r>
            <a:br>
              <a:rPr lang="en-GB" sz="1300" dirty="0">
                <a:solidFill>
                  <a:srgbClr val="C00000"/>
                </a:solidFill>
              </a:rPr>
            </a:br>
            <a:r>
              <a:rPr lang="en-GB" sz="1300" dirty="0">
                <a:solidFill>
                  <a:srgbClr val="C00000"/>
                </a:solidFill>
              </a:rPr>
              <a:t>5. Excessive Parameter List</a:t>
            </a:r>
            <a:br>
              <a:rPr lang="en-GB" sz="1300" dirty="0">
                <a:solidFill>
                  <a:srgbClr val="C00000"/>
                </a:solidFill>
              </a:rPr>
            </a:br>
            <a:r>
              <a:rPr lang="en-GB" sz="1300" dirty="0">
                <a:solidFill>
                  <a:srgbClr val="C00000"/>
                </a:solidFill>
              </a:rPr>
              <a:t>6. Duplicate Code</a:t>
            </a:r>
            <a:br>
              <a:rPr lang="en-GB" sz="1300" dirty="0">
                <a:solidFill>
                  <a:srgbClr val="C00000"/>
                </a:solidFill>
              </a:rPr>
            </a:br>
            <a:r>
              <a:rPr lang="en-GB" sz="1300" dirty="0">
                <a:solidFill>
                  <a:srgbClr val="C00000"/>
                </a:solidFill>
              </a:rPr>
              <a:t>7. Cyclomatic Complexity</a:t>
            </a:r>
            <a:br>
              <a:rPr lang="en-GB" sz="1300" dirty="0">
                <a:solidFill>
                  <a:srgbClr val="C00000"/>
                </a:solidFill>
              </a:rPr>
            </a:br>
            <a:r>
              <a:rPr lang="en-GB" sz="1300" dirty="0">
                <a:solidFill>
                  <a:srgbClr val="C00000"/>
                </a:solidFill>
              </a:rPr>
              <a:t>8. Too Many Methods </a:t>
            </a:r>
            <a:br>
              <a:rPr lang="en-GB" sz="1300" dirty="0">
                <a:solidFill>
                  <a:srgbClr val="C00000"/>
                </a:solidFill>
              </a:rPr>
            </a:br>
            <a:r>
              <a:rPr lang="en-GB" sz="1300" dirty="0">
                <a:solidFill>
                  <a:srgbClr val="C00000"/>
                </a:solidFill>
              </a:rPr>
              <a:t>9. Too Many Fields</a:t>
            </a:r>
            <a:br>
              <a:rPr lang="en-GB" sz="1300" dirty="0"/>
            </a:br>
            <a:br>
              <a:rPr lang="en-GB" sz="1300" dirty="0">
                <a:solidFill>
                  <a:srgbClr val="C00000"/>
                </a:solidFill>
              </a:rPr>
            </a:br>
            <a:endParaRPr lang="en-GB" sz="1300" dirty="0">
              <a:solidFill>
                <a:srgbClr val="C00000"/>
              </a:solidFill>
            </a:endParaRPr>
          </a:p>
        </p:txBody>
      </p:sp>
      <p:sp>
        <p:nvSpPr>
          <p:cNvPr id="7" name="Content Placeholder 2">
            <a:extLst>
              <a:ext uri="{FF2B5EF4-FFF2-40B4-BE49-F238E27FC236}">
                <a16:creationId xmlns:a16="http://schemas.microsoft.com/office/drawing/2014/main" id="{AA0A37A9-3E5A-46A1-B0C1-40E9E3EB5A60}"/>
              </a:ext>
            </a:extLst>
          </p:cNvPr>
          <p:cNvSpPr txBox="1">
            <a:spLocks/>
          </p:cNvSpPr>
          <p:nvPr/>
        </p:nvSpPr>
        <p:spPr>
          <a:xfrm>
            <a:off x="6040417" y="2190682"/>
            <a:ext cx="6151580" cy="2119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50"/>
                </a:solidFill>
              </a:rPr>
              <a:t>Refactoring of models</a:t>
            </a:r>
            <a:br>
              <a:rPr lang="en-GB" sz="1300" b="1" u="sng" dirty="0">
                <a:solidFill>
                  <a:srgbClr val="00B050"/>
                </a:solidFill>
              </a:rPr>
            </a:br>
            <a:r>
              <a:rPr lang="en-GB" sz="1300" b="1" dirty="0">
                <a:solidFill>
                  <a:srgbClr val="00B050"/>
                </a:solidFill>
              </a:rPr>
              <a:t>1. Refactoring: modifying model to improve its structure, whilst keeping same semantics. </a:t>
            </a:r>
            <a:br>
              <a:rPr lang="en-GB" sz="1300" b="1" dirty="0">
                <a:solidFill>
                  <a:srgbClr val="00B050"/>
                </a:solidFill>
              </a:rPr>
            </a:br>
            <a:r>
              <a:rPr lang="en-GB" sz="1300" b="1" dirty="0">
                <a:solidFill>
                  <a:srgbClr val="00B050"/>
                </a:solidFill>
              </a:rPr>
              <a:t>2. Class diagrams can be refactored to improve structure, remove redundancies + improve correspondence to requirements: </a:t>
            </a:r>
            <a:br>
              <a:rPr lang="en-GB" sz="1300" b="1" dirty="0">
                <a:solidFill>
                  <a:srgbClr val="00B050"/>
                </a:solidFill>
              </a:rPr>
            </a:br>
            <a:r>
              <a:rPr lang="en-GB" sz="1300" dirty="0">
                <a:solidFill>
                  <a:srgbClr val="00B050"/>
                </a:solidFill>
              </a:rPr>
              <a:t>• “Pull up attribute” refactoring: if all (at least 2) direct subclasses of class E declare attribute att:T, replace by single definition in E </a:t>
            </a:r>
            <a:br>
              <a:rPr lang="en-GB" sz="1300" dirty="0">
                <a:solidFill>
                  <a:srgbClr val="00B050"/>
                </a:solidFill>
              </a:rPr>
            </a:br>
            <a:r>
              <a:rPr lang="en-GB" sz="1300" dirty="0">
                <a:solidFill>
                  <a:srgbClr val="00B050"/>
                </a:solidFill>
              </a:rPr>
              <a:t>• “Move operation” refactoring: if operation op of E refers mainly to attributes/roles of class F via association E—F, try moving op to F </a:t>
            </a:r>
            <a:br>
              <a:rPr lang="en-GB" sz="1300" dirty="0">
                <a:solidFill>
                  <a:srgbClr val="00B050"/>
                </a:solidFill>
              </a:rPr>
            </a:br>
            <a:r>
              <a:rPr lang="en-GB" sz="1300" dirty="0">
                <a:solidFill>
                  <a:srgbClr val="00B050"/>
                </a:solidFill>
              </a:rPr>
              <a:t>• “Merge classes”: if all subclasses of abstract class C are empty, replace subclasses by flag attribute of C of enumeration. Make C concrete.</a:t>
            </a:r>
          </a:p>
        </p:txBody>
      </p:sp>
      <p:sp>
        <p:nvSpPr>
          <p:cNvPr id="8" name="Rectangle 7">
            <a:extLst>
              <a:ext uri="{FF2B5EF4-FFF2-40B4-BE49-F238E27FC236}">
                <a16:creationId xmlns:a16="http://schemas.microsoft.com/office/drawing/2014/main" id="{483F9CF4-6E24-4728-AB03-6532282C91C2}"/>
              </a:ext>
            </a:extLst>
          </p:cNvPr>
          <p:cNvSpPr/>
          <p:nvPr/>
        </p:nvSpPr>
        <p:spPr>
          <a:xfrm>
            <a:off x="9180509" y="0"/>
            <a:ext cx="3011488" cy="2292935"/>
          </a:xfrm>
          <a:prstGeom prst="rect">
            <a:avLst/>
          </a:prstGeom>
        </p:spPr>
        <p:txBody>
          <a:bodyPr wrap="square">
            <a:spAutoFit/>
          </a:bodyPr>
          <a:lstStyle/>
          <a:p>
            <a:r>
              <a:rPr lang="en-GB" sz="1300" b="1" u="sng" dirty="0">
                <a:solidFill>
                  <a:srgbClr val="C00000"/>
                </a:solidFill>
              </a:rPr>
              <a:t>Code smells and software quality</a:t>
            </a:r>
            <a:br>
              <a:rPr lang="en-GB" sz="1300" b="1" dirty="0">
                <a:solidFill>
                  <a:srgbClr val="C00000"/>
                </a:solidFill>
              </a:rPr>
            </a:br>
            <a:r>
              <a:rPr lang="en-GB" sz="1300" b="1" dirty="0">
                <a:solidFill>
                  <a:srgbClr val="C00000"/>
                </a:solidFill>
              </a:rPr>
              <a:t>1. Code/design smells make maintenance of the system more expensive, increase likelihood of functional errors </a:t>
            </a:r>
            <a:br>
              <a:rPr lang="en-GB" sz="1300" dirty="0">
                <a:solidFill>
                  <a:srgbClr val="C00000"/>
                </a:solidFill>
              </a:rPr>
            </a:br>
            <a:r>
              <a:rPr lang="en-GB" sz="1300" dirty="0">
                <a:solidFill>
                  <a:srgbClr val="C00000"/>
                </a:solidFill>
              </a:rPr>
              <a:t>e.g.: an excessively large class or method is difficult to understand or change </a:t>
            </a:r>
            <a:br>
              <a:rPr lang="en-GB" sz="1300" dirty="0">
                <a:solidFill>
                  <a:srgbClr val="C00000"/>
                </a:solidFill>
              </a:rPr>
            </a:br>
            <a:r>
              <a:rPr lang="en-GB" sz="1300" b="1" dirty="0">
                <a:solidFill>
                  <a:srgbClr val="C00000"/>
                </a:solidFill>
              </a:rPr>
              <a:t>2. Duplicate Code means any change must also be duplicated </a:t>
            </a:r>
            <a:br>
              <a:rPr lang="en-GB" sz="1300" b="1" dirty="0">
                <a:solidFill>
                  <a:srgbClr val="C00000"/>
                </a:solidFill>
              </a:rPr>
            </a:br>
            <a:r>
              <a:rPr lang="en-GB" sz="1300" b="1" dirty="0">
                <a:solidFill>
                  <a:srgbClr val="C00000"/>
                </a:solidFill>
              </a:rPr>
              <a:t>3. Refactoring can be used to remove these flaws + improve structure.</a:t>
            </a:r>
          </a:p>
        </p:txBody>
      </p:sp>
      <p:sp>
        <p:nvSpPr>
          <p:cNvPr id="9" name="Rectangle 8">
            <a:extLst>
              <a:ext uri="{FF2B5EF4-FFF2-40B4-BE49-F238E27FC236}">
                <a16:creationId xmlns:a16="http://schemas.microsoft.com/office/drawing/2014/main" id="{EE6CDDFC-1BDE-427A-AA6B-4B8EFFE4878C}"/>
              </a:ext>
            </a:extLst>
          </p:cNvPr>
          <p:cNvSpPr/>
          <p:nvPr/>
        </p:nvSpPr>
        <p:spPr>
          <a:xfrm>
            <a:off x="6024558" y="4162118"/>
            <a:ext cx="6167441" cy="1292662"/>
          </a:xfrm>
          <a:prstGeom prst="rect">
            <a:avLst/>
          </a:prstGeom>
        </p:spPr>
        <p:txBody>
          <a:bodyPr wrap="square">
            <a:spAutoFit/>
          </a:bodyPr>
          <a:lstStyle/>
          <a:p>
            <a:r>
              <a:rPr lang="en-GB" sz="1300" b="1" u="sng" dirty="0">
                <a:solidFill>
                  <a:srgbClr val="0070C0"/>
                </a:solidFill>
              </a:rPr>
              <a:t>State machine refactoring</a:t>
            </a:r>
            <a:br>
              <a:rPr lang="en-GB" sz="1300" b="1" u="sng" dirty="0">
                <a:solidFill>
                  <a:srgbClr val="0070C0"/>
                </a:solidFill>
              </a:rPr>
            </a:br>
            <a:r>
              <a:rPr lang="en-GB" sz="1300" b="1" dirty="0">
                <a:solidFill>
                  <a:srgbClr val="0070C0"/>
                </a:solidFill>
              </a:rPr>
              <a:t>1. We’ve seen refactoring example of merging states that have same behaviour: </a:t>
            </a:r>
            <a:br>
              <a:rPr lang="en-GB" sz="1300" dirty="0">
                <a:solidFill>
                  <a:srgbClr val="0070C0"/>
                </a:solidFill>
              </a:rPr>
            </a:br>
            <a:r>
              <a:rPr lang="en-GB" sz="1300" dirty="0">
                <a:solidFill>
                  <a:srgbClr val="0070C0"/>
                </a:solidFill>
              </a:rPr>
              <a:t>• Introduce composite state: if group of states s1, ..., sn(n &gt; 1) all have identical outgoing transitions to states not in group, then create new superstates of s1, ..., sn, + replace common outgoing transitions by transitions from s. </a:t>
            </a:r>
            <a:br>
              <a:rPr lang="en-GB" sz="1300" dirty="0">
                <a:solidFill>
                  <a:srgbClr val="0070C0"/>
                </a:solidFill>
              </a:rPr>
            </a:br>
            <a:r>
              <a:rPr lang="en-GB" sz="1300" b="1" dirty="0">
                <a:solidFill>
                  <a:srgbClr val="0070C0"/>
                </a:solidFill>
              </a:rPr>
              <a:t>2. Reduces complexity of diagram, helps to identify commonalities between states.</a:t>
            </a:r>
          </a:p>
        </p:txBody>
      </p:sp>
      <p:sp>
        <p:nvSpPr>
          <p:cNvPr id="10" name="Rectangle 9">
            <a:extLst>
              <a:ext uri="{FF2B5EF4-FFF2-40B4-BE49-F238E27FC236}">
                <a16:creationId xmlns:a16="http://schemas.microsoft.com/office/drawing/2014/main" id="{45EC0227-0B5C-48F2-874F-AF42A3C8F174}"/>
              </a:ext>
            </a:extLst>
          </p:cNvPr>
          <p:cNvSpPr/>
          <p:nvPr/>
        </p:nvSpPr>
        <p:spPr>
          <a:xfrm>
            <a:off x="6024560" y="5365284"/>
            <a:ext cx="6167439" cy="1492716"/>
          </a:xfrm>
          <a:prstGeom prst="rect">
            <a:avLst/>
          </a:prstGeom>
        </p:spPr>
        <p:txBody>
          <a:bodyPr wrap="square">
            <a:spAutoFit/>
          </a:bodyPr>
          <a:lstStyle/>
          <a:p>
            <a:r>
              <a:rPr lang="en-GB" sz="1300" b="1" u="sng" dirty="0">
                <a:solidFill>
                  <a:srgbClr val="7030A0"/>
                </a:solidFill>
              </a:rPr>
              <a:t>Design patterns compared to Refactoring</a:t>
            </a:r>
            <a:br>
              <a:rPr lang="en-GB" sz="1300" b="1" u="sng" dirty="0">
                <a:solidFill>
                  <a:srgbClr val="7030A0"/>
                </a:solidFill>
              </a:rPr>
            </a:br>
            <a:r>
              <a:rPr lang="en-GB" sz="1300" dirty="0">
                <a:solidFill>
                  <a:srgbClr val="7030A0"/>
                </a:solidFill>
              </a:rPr>
              <a:t>• Refactorings + patterns can both transform existing system structure into new improved structure. </a:t>
            </a:r>
            <a:br>
              <a:rPr lang="en-GB" sz="1300" dirty="0">
                <a:solidFill>
                  <a:srgbClr val="7030A0"/>
                </a:solidFill>
              </a:rPr>
            </a:br>
            <a:r>
              <a:rPr lang="en-GB" sz="1300" dirty="0">
                <a:solidFill>
                  <a:srgbClr val="7030A0"/>
                </a:solidFill>
              </a:rPr>
              <a:t>• Refactorings relatively small changes, general-purpose. Can be automated. </a:t>
            </a:r>
            <a:br>
              <a:rPr lang="en-GB" sz="1300" dirty="0">
                <a:solidFill>
                  <a:srgbClr val="7030A0"/>
                </a:solidFill>
              </a:rPr>
            </a:br>
            <a:r>
              <a:rPr lang="en-GB" sz="1300" dirty="0">
                <a:solidFill>
                  <a:srgbClr val="7030A0"/>
                </a:solidFill>
              </a:rPr>
              <a:t>• Patterns are more elaborate and special-purpose, to solve specific problems. Require manual work to adapt to specific cases. </a:t>
            </a:r>
            <a:br>
              <a:rPr lang="en-GB" sz="1300" dirty="0">
                <a:solidFill>
                  <a:srgbClr val="7030A0"/>
                </a:solidFill>
              </a:rPr>
            </a:br>
            <a:r>
              <a:rPr lang="en-GB" sz="1300" dirty="0">
                <a:solidFill>
                  <a:srgbClr val="7030A0"/>
                </a:solidFill>
              </a:rPr>
              <a:t>• Patterns can be used to organise new designs.</a:t>
            </a:r>
          </a:p>
        </p:txBody>
      </p:sp>
    </p:spTree>
    <p:extLst>
      <p:ext uri="{BB962C8B-B14F-4D97-AF65-F5344CB8AC3E}">
        <p14:creationId xmlns:p14="http://schemas.microsoft.com/office/powerpoint/2010/main" val="1143647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07. Software quality assurance</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248438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3A000C-ED00-4061-9863-B368162C00C8}"/>
              </a:ext>
            </a:extLst>
          </p:cNvPr>
          <p:cNvSpPr/>
          <p:nvPr/>
        </p:nvSpPr>
        <p:spPr>
          <a:xfrm>
            <a:off x="-17463" y="3677239"/>
            <a:ext cx="6042026" cy="1692771"/>
          </a:xfrm>
          <a:prstGeom prst="rect">
            <a:avLst/>
          </a:prstGeom>
        </p:spPr>
        <p:txBody>
          <a:bodyPr wrap="square">
            <a:spAutoFit/>
          </a:bodyPr>
          <a:lstStyle/>
          <a:p>
            <a:r>
              <a:rPr lang="en-GB" sz="1300" b="1" u="sng" dirty="0">
                <a:solidFill>
                  <a:srgbClr val="0070C0"/>
                </a:solidFill>
              </a:rPr>
              <a:t>Process &amp; Product Quality</a:t>
            </a:r>
          </a:p>
          <a:p>
            <a:r>
              <a:rPr lang="en-GB" sz="1300" b="1" dirty="0">
                <a:solidFill>
                  <a:srgbClr val="0070C0"/>
                </a:solidFill>
              </a:rPr>
              <a:t>Quality of process affects quality of product </a:t>
            </a:r>
          </a:p>
          <a:p>
            <a:r>
              <a:rPr lang="en-GB" sz="1300" b="1" dirty="0">
                <a:solidFill>
                  <a:srgbClr val="0070C0"/>
                </a:solidFill>
              </a:rPr>
              <a:t>However, relationship between software process and product quality is very complex and poorly understood </a:t>
            </a:r>
            <a:br>
              <a:rPr lang="en-GB" sz="1300" b="1" dirty="0">
                <a:solidFill>
                  <a:srgbClr val="0070C0"/>
                </a:solidFill>
              </a:rPr>
            </a:br>
            <a:r>
              <a:rPr lang="en-GB" sz="1300" dirty="0">
                <a:solidFill>
                  <a:srgbClr val="0070C0"/>
                </a:solidFill>
              </a:rPr>
              <a:t>- Individual skills and experience seem particularly important </a:t>
            </a:r>
            <a:br>
              <a:rPr lang="en-GB" sz="1300" dirty="0">
                <a:solidFill>
                  <a:srgbClr val="0070C0"/>
                </a:solidFill>
              </a:rPr>
            </a:br>
            <a:r>
              <a:rPr lang="en-GB" sz="1300" dirty="0">
                <a:solidFill>
                  <a:srgbClr val="0070C0"/>
                </a:solidFill>
              </a:rPr>
              <a:t>- As is communication and information flow </a:t>
            </a:r>
            <a:br>
              <a:rPr lang="en-GB" sz="1300" dirty="0">
                <a:solidFill>
                  <a:srgbClr val="0070C0"/>
                </a:solidFill>
              </a:rPr>
            </a:br>
            <a:r>
              <a:rPr lang="en-GB" sz="1300" dirty="0">
                <a:solidFill>
                  <a:srgbClr val="0070C0"/>
                </a:solidFill>
              </a:rPr>
              <a:t>- Factors such as novelty of application or need for accelerated development may impair quality</a:t>
            </a:r>
          </a:p>
        </p:txBody>
      </p:sp>
      <p:sp>
        <p:nvSpPr>
          <p:cNvPr id="7" name="Rectangle 6">
            <a:extLst>
              <a:ext uri="{FF2B5EF4-FFF2-40B4-BE49-F238E27FC236}">
                <a16:creationId xmlns:a16="http://schemas.microsoft.com/office/drawing/2014/main" id="{18D894DF-11CE-424B-8C67-0A5A256B0855}"/>
              </a:ext>
            </a:extLst>
          </p:cNvPr>
          <p:cNvSpPr/>
          <p:nvPr/>
        </p:nvSpPr>
        <p:spPr>
          <a:xfrm>
            <a:off x="0" y="5242048"/>
            <a:ext cx="6042025" cy="1692771"/>
          </a:xfrm>
          <a:prstGeom prst="rect">
            <a:avLst/>
          </a:prstGeom>
        </p:spPr>
        <p:txBody>
          <a:bodyPr wrap="square">
            <a:spAutoFit/>
          </a:bodyPr>
          <a:lstStyle/>
          <a:p>
            <a:pPr lvl="0">
              <a:defRPr/>
            </a:pPr>
            <a:r>
              <a:rPr lang="en-GB" sz="1300" b="1" u="sng" dirty="0">
                <a:solidFill>
                  <a:srgbClr val="7030A0"/>
                </a:solidFill>
              </a:rPr>
              <a:t>Quality Culture</a:t>
            </a:r>
          </a:p>
          <a:p>
            <a:pPr lvl="0">
              <a:defRPr/>
            </a:pPr>
            <a:r>
              <a:rPr lang="en-GB" sz="1300" b="1" dirty="0">
                <a:solidFill>
                  <a:srgbClr val="7030A0"/>
                </a:solidFill>
              </a:rPr>
              <a:t>Managers should aim to develop a “quality culture” </a:t>
            </a:r>
            <a:br>
              <a:rPr lang="en-GB" sz="1300" b="1" dirty="0">
                <a:solidFill>
                  <a:srgbClr val="7030A0"/>
                </a:solidFill>
              </a:rPr>
            </a:br>
            <a:r>
              <a:rPr lang="en-GB" sz="1300" dirty="0">
                <a:solidFill>
                  <a:srgbClr val="7030A0"/>
                </a:solidFill>
              </a:rPr>
              <a:t>- Everyone responsible for software development is committed to achieving a high level of product quality </a:t>
            </a:r>
            <a:br>
              <a:rPr lang="en-GB" sz="1300" dirty="0">
                <a:solidFill>
                  <a:srgbClr val="7030A0"/>
                </a:solidFill>
              </a:rPr>
            </a:br>
            <a:r>
              <a:rPr lang="en-GB" sz="1300" dirty="0">
                <a:solidFill>
                  <a:srgbClr val="7030A0"/>
                </a:solidFill>
              </a:rPr>
              <a:t>- Teams take responsibility for the quality of their work and develop new approaches to quality improvement </a:t>
            </a:r>
            <a:br>
              <a:rPr lang="en-GB" sz="1300" dirty="0">
                <a:solidFill>
                  <a:srgbClr val="7030A0"/>
                </a:solidFill>
              </a:rPr>
            </a:br>
            <a:r>
              <a:rPr lang="en-GB" sz="1300" dirty="0">
                <a:solidFill>
                  <a:srgbClr val="7030A0"/>
                </a:solidFill>
              </a:rPr>
              <a:t>- Support people interested in intangible aspects of quality </a:t>
            </a:r>
            <a:br>
              <a:rPr lang="en-GB" sz="1300" dirty="0">
                <a:solidFill>
                  <a:srgbClr val="7030A0"/>
                </a:solidFill>
              </a:rPr>
            </a:br>
            <a:r>
              <a:rPr lang="en-GB" sz="1300" dirty="0">
                <a:solidFill>
                  <a:srgbClr val="7030A0"/>
                </a:solidFill>
              </a:rPr>
              <a:t>- Encourage professional behaviour in all team members</a:t>
            </a:r>
          </a:p>
        </p:txBody>
      </p:sp>
      <p:sp>
        <p:nvSpPr>
          <p:cNvPr id="2" name="Rectangle 1">
            <a:extLst>
              <a:ext uri="{FF2B5EF4-FFF2-40B4-BE49-F238E27FC236}">
                <a16:creationId xmlns:a16="http://schemas.microsoft.com/office/drawing/2014/main" id="{870A8BE6-B13F-4EDE-BB11-D479DA2195B0}"/>
              </a:ext>
            </a:extLst>
          </p:cNvPr>
          <p:cNvSpPr/>
          <p:nvPr/>
        </p:nvSpPr>
        <p:spPr>
          <a:xfrm>
            <a:off x="0" y="0"/>
            <a:ext cx="6024563" cy="3893374"/>
          </a:xfrm>
          <a:prstGeom prst="rect">
            <a:avLst/>
          </a:prstGeom>
        </p:spPr>
        <p:txBody>
          <a:bodyPr wrap="square">
            <a:spAutoFit/>
          </a:bodyPr>
          <a:lstStyle/>
          <a:p>
            <a:r>
              <a:rPr lang="en-GB" sz="1300" b="1" u="sng" dirty="0">
                <a:solidFill>
                  <a:srgbClr val="C00000"/>
                </a:solidFill>
              </a:rPr>
              <a:t>Software quality</a:t>
            </a:r>
          </a:p>
          <a:p>
            <a:r>
              <a:rPr lang="en-GB" sz="1300" b="1" dirty="0">
                <a:solidFill>
                  <a:srgbClr val="C00000"/>
                </a:solidFill>
              </a:rPr>
              <a:t>Quality means “product meets its specification”</a:t>
            </a:r>
          </a:p>
          <a:p>
            <a:r>
              <a:rPr lang="en-GB" sz="1300" b="1" dirty="0">
                <a:solidFill>
                  <a:srgbClr val="C00000"/>
                </a:solidFill>
              </a:rPr>
              <a:t>Difficult for large (software) systems: </a:t>
            </a:r>
            <a:br>
              <a:rPr lang="en-GB" sz="1300" dirty="0">
                <a:solidFill>
                  <a:srgbClr val="C00000"/>
                </a:solidFill>
              </a:rPr>
            </a:br>
            <a:r>
              <a:rPr lang="en-GB" sz="1300" dirty="0">
                <a:solidFill>
                  <a:srgbClr val="C00000"/>
                </a:solidFill>
              </a:rPr>
              <a:t>1. Many stakeholders with potentially conflicting requirements </a:t>
            </a:r>
            <a:br>
              <a:rPr lang="en-GB" sz="1300" dirty="0">
                <a:solidFill>
                  <a:srgbClr val="C00000"/>
                </a:solidFill>
              </a:rPr>
            </a:br>
            <a:r>
              <a:rPr lang="en-GB" sz="1300" dirty="0">
                <a:solidFill>
                  <a:srgbClr val="C00000"/>
                </a:solidFill>
              </a:rPr>
              <a:t>- Customer quality requirements (efficiency, reliability, etc.) </a:t>
            </a:r>
            <a:br>
              <a:rPr lang="en-GB" sz="1300" dirty="0">
                <a:solidFill>
                  <a:srgbClr val="C00000"/>
                </a:solidFill>
              </a:rPr>
            </a:br>
            <a:r>
              <a:rPr lang="en-GB" sz="1300" dirty="0">
                <a:solidFill>
                  <a:srgbClr val="C00000"/>
                </a:solidFill>
              </a:rPr>
              <a:t>- Developer quality requirements (maintainability, reusability, etc.) </a:t>
            </a:r>
            <a:br>
              <a:rPr lang="en-GB" sz="1300" dirty="0">
                <a:solidFill>
                  <a:srgbClr val="C00000"/>
                </a:solidFill>
              </a:rPr>
            </a:br>
            <a:r>
              <a:rPr lang="en-GB" sz="1300" dirty="0">
                <a:solidFill>
                  <a:srgbClr val="C00000"/>
                </a:solidFill>
              </a:rPr>
              <a:t>2. Some quality requirements difficult to specify unambiguously </a:t>
            </a:r>
            <a:br>
              <a:rPr lang="en-GB" sz="1300" dirty="0">
                <a:solidFill>
                  <a:srgbClr val="C00000"/>
                </a:solidFill>
              </a:rPr>
            </a:br>
            <a:r>
              <a:rPr lang="en-GB" sz="1300" dirty="0">
                <a:solidFill>
                  <a:srgbClr val="C00000"/>
                </a:solidFill>
              </a:rPr>
              <a:t>3. Software specifications usually incomplete, evolving and often inconsistent </a:t>
            </a:r>
            <a:br>
              <a:rPr lang="en-GB" sz="1300" dirty="0">
                <a:solidFill>
                  <a:srgbClr val="C00000"/>
                </a:solidFill>
              </a:rPr>
            </a:br>
            <a:r>
              <a:rPr lang="en-GB" sz="1300" dirty="0">
                <a:solidFill>
                  <a:srgbClr val="C00000"/>
                </a:solidFill>
              </a:rPr>
              <a:t>- “Wicked” problem</a:t>
            </a:r>
          </a:p>
          <a:p>
            <a:r>
              <a:rPr lang="en-GB" sz="1300" b="1" dirty="0">
                <a:solidFill>
                  <a:srgbClr val="C00000"/>
                </a:solidFill>
              </a:rPr>
              <a:t>“Fitness for purpose” rather than “specification conformance” </a:t>
            </a:r>
            <a:br>
              <a:rPr lang="en-GB" sz="1300" dirty="0">
                <a:solidFill>
                  <a:srgbClr val="C00000"/>
                </a:solidFill>
              </a:rPr>
            </a:br>
            <a:r>
              <a:rPr lang="en-GB" sz="1300" dirty="0">
                <a:solidFill>
                  <a:srgbClr val="C00000"/>
                </a:solidFill>
              </a:rPr>
              <a:t>- Good enough vs perfect</a:t>
            </a:r>
          </a:p>
        </p:txBody>
      </p:sp>
      <p:sp>
        <p:nvSpPr>
          <p:cNvPr id="10" name="Rectangle 9">
            <a:extLst>
              <a:ext uri="{FF2B5EF4-FFF2-40B4-BE49-F238E27FC236}">
                <a16:creationId xmlns:a16="http://schemas.microsoft.com/office/drawing/2014/main" id="{44FB5146-47A3-4E49-BF14-0B9C3AC05BC8}"/>
              </a:ext>
            </a:extLst>
          </p:cNvPr>
          <p:cNvSpPr/>
          <p:nvPr/>
        </p:nvSpPr>
        <p:spPr>
          <a:xfrm>
            <a:off x="-17463" y="2142048"/>
            <a:ext cx="6059488" cy="1692771"/>
          </a:xfrm>
          <a:prstGeom prst="rect">
            <a:avLst/>
          </a:prstGeom>
        </p:spPr>
        <p:txBody>
          <a:bodyPr wrap="square">
            <a:spAutoFit/>
          </a:bodyPr>
          <a:lstStyle/>
          <a:p>
            <a:r>
              <a:rPr lang="en-GB" sz="1300" b="1" u="sng" dirty="0">
                <a:solidFill>
                  <a:srgbClr val="00B050"/>
                </a:solidFill>
              </a:rPr>
              <a:t>Fitness for purpose</a:t>
            </a:r>
            <a:br>
              <a:rPr lang="en-GB" sz="1300" dirty="0">
                <a:solidFill>
                  <a:srgbClr val="00B050"/>
                </a:solidFill>
              </a:rPr>
            </a:br>
            <a:r>
              <a:rPr lang="en-GB" sz="1300" dirty="0">
                <a:solidFill>
                  <a:srgbClr val="00B050"/>
                </a:solidFill>
              </a:rPr>
              <a:t>- Has the software been properly tested? </a:t>
            </a:r>
            <a:br>
              <a:rPr lang="en-GB" sz="1300" dirty="0">
                <a:solidFill>
                  <a:srgbClr val="00B050"/>
                </a:solidFill>
              </a:rPr>
            </a:br>
            <a:r>
              <a:rPr lang="en-GB" sz="1300" dirty="0">
                <a:solidFill>
                  <a:srgbClr val="00B050"/>
                </a:solidFill>
              </a:rPr>
              <a:t>- Is the software sufficiently dependable to be put into use? </a:t>
            </a:r>
            <a:br>
              <a:rPr lang="en-GB" sz="1300" dirty="0">
                <a:solidFill>
                  <a:srgbClr val="00B050"/>
                </a:solidFill>
              </a:rPr>
            </a:br>
            <a:r>
              <a:rPr lang="en-GB" sz="1300" dirty="0">
                <a:solidFill>
                  <a:srgbClr val="00B050"/>
                </a:solidFill>
              </a:rPr>
              <a:t>- Is the performance of the software acceptable for normal use? </a:t>
            </a:r>
            <a:br>
              <a:rPr lang="en-GB" sz="1300" dirty="0">
                <a:solidFill>
                  <a:srgbClr val="00B050"/>
                </a:solidFill>
              </a:rPr>
            </a:br>
            <a:r>
              <a:rPr lang="en-GB" sz="1300" dirty="0">
                <a:solidFill>
                  <a:srgbClr val="00B050"/>
                </a:solidFill>
              </a:rPr>
              <a:t>- Is the software usable? </a:t>
            </a:r>
            <a:br>
              <a:rPr lang="en-GB" sz="1300" dirty="0">
                <a:solidFill>
                  <a:srgbClr val="00B050"/>
                </a:solidFill>
              </a:rPr>
            </a:br>
            <a:r>
              <a:rPr lang="en-GB" sz="1300" dirty="0">
                <a:solidFill>
                  <a:srgbClr val="00B050"/>
                </a:solidFill>
              </a:rPr>
              <a:t>- Is the software well-structured and understandable? </a:t>
            </a:r>
            <a:br>
              <a:rPr lang="en-GB" sz="1300" dirty="0">
                <a:solidFill>
                  <a:srgbClr val="00B050"/>
                </a:solidFill>
              </a:rPr>
            </a:br>
            <a:r>
              <a:rPr lang="en-GB" sz="1300" dirty="0">
                <a:solidFill>
                  <a:srgbClr val="00B050"/>
                </a:solidFill>
              </a:rPr>
              <a:t>- Have programming and documentation standards been followed in the development process?</a:t>
            </a:r>
          </a:p>
        </p:txBody>
      </p:sp>
      <p:sp>
        <p:nvSpPr>
          <p:cNvPr id="8" name="Rectangle 7">
            <a:extLst>
              <a:ext uri="{FF2B5EF4-FFF2-40B4-BE49-F238E27FC236}">
                <a16:creationId xmlns:a16="http://schemas.microsoft.com/office/drawing/2014/main" id="{1227D46D-8F00-4052-B906-E9854541C512}"/>
              </a:ext>
            </a:extLst>
          </p:cNvPr>
          <p:cNvSpPr/>
          <p:nvPr/>
        </p:nvSpPr>
        <p:spPr>
          <a:xfrm>
            <a:off x="6059487" y="4198848"/>
            <a:ext cx="3045600" cy="1292662"/>
          </a:xfrm>
          <a:prstGeom prst="rect">
            <a:avLst/>
          </a:prstGeom>
        </p:spPr>
        <p:txBody>
          <a:bodyPr wrap="square">
            <a:spAutoFit/>
          </a:bodyPr>
          <a:lstStyle/>
          <a:p>
            <a:r>
              <a:rPr lang="en-GB" sz="1300" b="1" u="sng" dirty="0">
                <a:solidFill>
                  <a:srgbClr val="0070C0"/>
                </a:solidFill>
              </a:rPr>
              <a:t>Software quality management </a:t>
            </a:r>
            <a:br>
              <a:rPr lang="en-GB" sz="1300" dirty="0">
                <a:solidFill>
                  <a:srgbClr val="0070C0"/>
                </a:solidFill>
              </a:rPr>
            </a:br>
            <a:r>
              <a:rPr lang="en-GB" sz="1300" b="1" dirty="0">
                <a:solidFill>
                  <a:srgbClr val="0070C0"/>
                </a:solidFill>
              </a:rPr>
              <a:t>1. Organizational level </a:t>
            </a:r>
            <a:br>
              <a:rPr lang="en-GB" sz="1300" dirty="0">
                <a:solidFill>
                  <a:srgbClr val="0070C0"/>
                </a:solidFill>
              </a:rPr>
            </a:br>
            <a:r>
              <a:rPr lang="en-GB" sz="1300" dirty="0">
                <a:solidFill>
                  <a:srgbClr val="0070C0"/>
                </a:solidFill>
              </a:rPr>
              <a:t>- Establish a framework of organizational processes and standards leading to high-quality software </a:t>
            </a:r>
            <a:br>
              <a:rPr lang="en-GB" sz="1300" dirty="0">
                <a:solidFill>
                  <a:srgbClr val="0070C0"/>
                </a:solidFill>
              </a:rPr>
            </a:br>
            <a:r>
              <a:rPr lang="en-GB" sz="1300" dirty="0">
                <a:solidFill>
                  <a:srgbClr val="0070C0"/>
                </a:solidFill>
              </a:rPr>
              <a:t>- Fundamental for “quality culture” </a:t>
            </a:r>
            <a:br>
              <a:rPr lang="en-GB" sz="1300" dirty="0">
                <a:solidFill>
                  <a:srgbClr val="0070C0"/>
                </a:solidFill>
              </a:rPr>
            </a:br>
            <a:endParaRPr lang="en-GB" sz="1300" dirty="0">
              <a:solidFill>
                <a:srgbClr val="0070C0"/>
              </a:solidFill>
            </a:endParaRPr>
          </a:p>
        </p:txBody>
      </p:sp>
      <p:sp>
        <p:nvSpPr>
          <p:cNvPr id="9" name="Rectangle 8">
            <a:extLst>
              <a:ext uri="{FF2B5EF4-FFF2-40B4-BE49-F238E27FC236}">
                <a16:creationId xmlns:a16="http://schemas.microsoft.com/office/drawing/2014/main" id="{34702732-C595-4E98-BEC1-41F23064387B}"/>
              </a:ext>
            </a:extLst>
          </p:cNvPr>
          <p:cNvSpPr/>
          <p:nvPr/>
        </p:nvSpPr>
        <p:spPr>
          <a:xfrm>
            <a:off x="6024563" y="5385409"/>
            <a:ext cx="6149974" cy="1492716"/>
          </a:xfrm>
          <a:prstGeom prst="rect">
            <a:avLst/>
          </a:prstGeom>
        </p:spPr>
        <p:txBody>
          <a:bodyPr wrap="square">
            <a:spAutoFit/>
          </a:bodyPr>
          <a:lstStyle/>
          <a:p>
            <a:pPr lvl="0">
              <a:defRPr/>
            </a:pPr>
            <a:r>
              <a:rPr lang="en-GB" sz="1300" b="1" u="sng" dirty="0">
                <a:solidFill>
                  <a:srgbClr val="7030A0"/>
                </a:solidFill>
              </a:rPr>
              <a:t>Quality Management Activities</a:t>
            </a:r>
            <a:br>
              <a:rPr lang="en-GB" sz="1300" b="1" u="sng" dirty="0">
                <a:solidFill>
                  <a:srgbClr val="7030A0"/>
                </a:solidFill>
              </a:rPr>
            </a:br>
            <a:r>
              <a:rPr lang="en-GB" sz="1300" b="1" dirty="0">
                <a:solidFill>
                  <a:srgbClr val="7030A0"/>
                </a:solidFill>
              </a:rPr>
              <a:t>Provide an independent check of software development </a:t>
            </a:r>
            <a:br>
              <a:rPr lang="en-GB" sz="1300" dirty="0">
                <a:solidFill>
                  <a:srgbClr val="7030A0"/>
                </a:solidFill>
              </a:rPr>
            </a:br>
            <a:r>
              <a:rPr lang="en-GB" sz="1300" dirty="0">
                <a:solidFill>
                  <a:srgbClr val="7030A0"/>
                </a:solidFill>
              </a:rPr>
              <a:t>1. Check project deliverables to ensure that they are consistent with organizational standards and goals </a:t>
            </a:r>
            <a:br>
              <a:rPr lang="en-GB" sz="1300" dirty="0">
                <a:solidFill>
                  <a:srgbClr val="7030A0"/>
                </a:solidFill>
              </a:rPr>
            </a:br>
            <a:r>
              <a:rPr lang="en-GB" sz="1300" dirty="0">
                <a:solidFill>
                  <a:srgbClr val="7030A0"/>
                </a:solidFill>
              </a:rPr>
              <a:t>2. Quality team should be independent from the development team </a:t>
            </a:r>
            <a:br>
              <a:rPr lang="en-GB" sz="1300" dirty="0">
                <a:solidFill>
                  <a:srgbClr val="7030A0"/>
                </a:solidFill>
              </a:rPr>
            </a:br>
            <a:r>
              <a:rPr lang="en-GB" sz="1300" dirty="0">
                <a:solidFill>
                  <a:srgbClr val="7030A0"/>
                </a:solidFill>
              </a:rPr>
              <a:t>- Can take an objective view of the software </a:t>
            </a:r>
            <a:br>
              <a:rPr lang="en-GB" sz="1300" dirty="0">
                <a:solidFill>
                  <a:srgbClr val="7030A0"/>
                </a:solidFill>
              </a:rPr>
            </a:br>
            <a:r>
              <a:rPr lang="en-GB" sz="1300" dirty="0">
                <a:solidFill>
                  <a:srgbClr val="7030A0"/>
                </a:solidFill>
              </a:rPr>
              <a:t>- Report on software quality without influence from software development issues</a:t>
            </a:r>
          </a:p>
        </p:txBody>
      </p:sp>
      <p:sp>
        <p:nvSpPr>
          <p:cNvPr id="11" name="Rectangle 10">
            <a:extLst>
              <a:ext uri="{FF2B5EF4-FFF2-40B4-BE49-F238E27FC236}">
                <a16:creationId xmlns:a16="http://schemas.microsoft.com/office/drawing/2014/main" id="{C73B1963-86BD-42C2-9C11-4EAEDCACD03E}"/>
              </a:ext>
            </a:extLst>
          </p:cNvPr>
          <p:cNvSpPr/>
          <p:nvPr/>
        </p:nvSpPr>
        <p:spPr>
          <a:xfrm>
            <a:off x="6024563" y="0"/>
            <a:ext cx="6149974" cy="1292662"/>
          </a:xfrm>
          <a:prstGeom prst="rect">
            <a:avLst/>
          </a:prstGeom>
        </p:spPr>
        <p:txBody>
          <a:bodyPr wrap="square">
            <a:spAutoFit/>
          </a:bodyPr>
          <a:lstStyle/>
          <a:p>
            <a:r>
              <a:rPr lang="en-GB" sz="1300" b="1" u="sng" dirty="0">
                <a:solidFill>
                  <a:srgbClr val="C00000"/>
                </a:solidFill>
              </a:rPr>
              <a:t>Non-functional characteristics</a:t>
            </a:r>
          </a:p>
          <a:p>
            <a:r>
              <a:rPr lang="en-GB" sz="1300" b="1" dirty="0">
                <a:solidFill>
                  <a:srgbClr val="C00000"/>
                </a:solidFill>
              </a:rPr>
              <a:t>Subjective quality of software system largely based on non-functional properties </a:t>
            </a:r>
            <a:br>
              <a:rPr lang="en-GB" sz="1300" b="1" dirty="0">
                <a:solidFill>
                  <a:srgbClr val="C00000"/>
                </a:solidFill>
              </a:rPr>
            </a:br>
            <a:r>
              <a:rPr lang="en-GB" sz="1300" dirty="0">
                <a:solidFill>
                  <a:srgbClr val="C00000"/>
                </a:solidFill>
              </a:rPr>
              <a:t>Reflects practical user experience: </a:t>
            </a:r>
            <a:br>
              <a:rPr lang="en-GB" sz="1300" dirty="0">
                <a:solidFill>
                  <a:srgbClr val="C00000"/>
                </a:solidFill>
              </a:rPr>
            </a:br>
            <a:r>
              <a:rPr lang="en-GB" sz="1300" dirty="0">
                <a:solidFill>
                  <a:srgbClr val="C00000"/>
                </a:solidFill>
              </a:rPr>
              <a:t>1. If software functionality is incorrect, users will often find workarounds </a:t>
            </a:r>
            <a:br>
              <a:rPr lang="en-GB" sz="1300" dirty="0">
                <a:solidFill>
                  <a:srgbClr val="C00000"/>
                </a:solidFill>
              </a:rPr>
            </a:br>
            <a:r>
              <a:rPr lang="en-GB" sz="1300" dirty="0">
                <a:solidFill>
                  <a:srgbClr val="C00000"/>
                </a:solidFill>
              </a:rPr>
              <a:t>2. If software is unreliable or too slow, no user-level fix available </a:t>
            </a:r>
            <a:br>
              <a:rPr lang="en-GB" sz="1300" dirty="0">
                <a:solidFill>
                  <a:srgbClr val="C00000"/>
                </a:solidFill>
              </a:rPr>
            </a:br>
            <a:r>
              <a:rPr lang="en-GB" sz="1300" dirty="0">
                <a:solidFill>
                  <a:srgbClr val="C00000"/>
                </a:solidFill>
              </a:rPr>
              <a:t>- Users lose trust and stop using the software system</a:t>
            </a:r>
          </a:p>
        </p:txBody>
      </p:sp>
      <p:sp>
        <p:nvSpPr>
          <p:cNvPr id="12" name="Rectangle 11">
            <a:extLst>
              <a:ext uri="{FF2B5EF4-FFF2-40B4-BE49-F238E27FC236}">
                <a16:creationId xmlns:a16="http://schemas.microsoft.com/office/drawing/2014/main" id="{0324E04B-3B78-4811-B160-D889717063C6}"/>
              </a:ext>
            </a:extLst>
          </p:cNvPr>
          <p:cNvSpPr/>
          <p:nvPr/>
        </p:nvSpPr>
        <p:spPr>
          <a:xfrm>
            <a:off x="6042025" y="2055703"/>
            <a:ext cx="6140449" cy="2292935"/>
          </a:xfrm>
          <a:prstGeom prst="rect">
            <a:avLst/>
          </a:prstGeom>
        </p:spPr>
        <p:txBody>
          <a:bodyPr wrap="square">
            <a:spAutoFit/>
          </a:bodyPr>
          <a:lstStyle/>
          <a:p>
            <a:r>
              <a:rPr lang="en-GB" sz="1300" b="1" u="sng" dirty="0">
                <a:solidFill>
                  <a:srgbClr val="00B050"/>
                </a:solidFill>
              </a:rPr>
              <a:t>Quality conflicts</a:t>
            </a:r>
          </a:p>
          <a:p>
            <a:r>
              <a:rPr lang="en-GB" sz="1300" b="1" dirty="0">
                <a:solidFill>
                  <a:srgbClr val="00B050"/>
                </a:solidFill>
              </a:rPr>
              <a:t>Optimising all quality attributes is not possible </a:t>
            </a:r>
            <a:br>
              <a:rPr lang="en-GB" sz="1300" dirty="0">
                <a:solidFill>
                  <a:srgbClr val="00B050"/>
                </a:solidFill>
              </a:rPr>
            </a:br>
            <a:r>
              <a:rPr lang="en-GB" sz="1300" dirty="0">
                <a:solidFill>
                  <a:srgbClr val="00B050"/>
                </a:solidFill>
              </a:rPr>
              <a:t>- For example, improving robustness may lead to loss of performance</a:t>
            </a:r>
          </a:p>
          <a:p>
            <a:r>
              <a:rPr lang="en-GB" sz="1300" b="1" dirty="0">
                <a:solidFill>
                  <a:srgbClr val="00B050"/>
                </a:solidFill>
              </a:rPr>
              <a:t>So what do you do? </a:t>
            </a:r>
            <a:br>
              <a:rPr lang="en-GB" sz="1300" dirty="0">
                <a:solidFill>
                  <a:srgbClr val="00B050"/>
                </a:solidFill>
              </a:rPr>
            </a:br>
            <a:r>
              <a:rPr lang="en-GB" sz="1300" dirty="0">
                <a:solidFill>
                  <a:srgbClr val="00B050"/>
                </a:solidFill>
              </a:rPr>
              <a:t>- Need to prioritise quality attributes </a:t>
            </a:r>
            <a:br>
              <a:rPr lang="en-GB" sz="1300" dirty="0">
                <a:solidFill>
                  <a:srgbClr val="00B050"/>
                </a:solidFill>
              </a:rPr>
            </a:br>
            <a:r>
              <a:rPr lang="en-GB" sz="1300" dirty="0">
                <a:solidFill>
                  <a:srgbClr val="00B050"/>
                </a:solidFill>
              </a:rPr>
              <a:t>- Use business value and risk exposure (likelihood * impact) as basis</a:t>
            </a:r>
          </a:p>
          <a:p>
            <a:r>
              <a:rPr lang="en-GB" sz="1300" b="1" dirty="0">
                <a:solidFill>
                  <a:srgbClr val="00B050"/>
                </a:solidFill>
              </a:rPr>
              <a:t>Define quality assessment process </a:t>
            </a:r>
            <a:br>
              <a:rPr lang="en-GB" sz="1300" dirty="0">
                <a:solidFill>
                  <a:srgbClr val="00B050"/>
                </a:solidFill>
              </a:rPr>
            </a:br>
            <a:r>
              <a:rPr lang="en-GB" sz="1300" dirty="0">
                <a:solidFill>
                  <a:srgbClr val="00B050"/>
                </a:solidFill>
              </a:rPr>
              <a:t>1. Agreed way of assessing whether and to what degree some quality is present in the product </a:t>
            </a:r>
            <a:br>
              <a:rPr lang="en-GB" sz="1300" dirty="0">
                <a:solidFill>
                  <a:srgbClr val="00B050"/>
                </a:solidFill>
              </a:rPr>
            </a:br>
            <a:r>
              <a:rPr lang="en-GB" sz="1300" dirty="0">
                <a:solidFill>
                  <a:srgbClr val="00B050"/>
                </a:solidFill>
              </a:rPr>
              <a:t>- Performance is comparatively easy </a:t>
            </a:r>
            <a:br>
              <a:rPr lang="en-GB" sz="1300" dirty="0">
                <a:solidFill>
                  <a:srgbClr val="00B050"/>
                </a:solidFill>
              </a:rPr>
            </a:br>
            <a:r>
              <a:rPr lang="en-GB" sz="1300" dirty="0">
                <a:solidFill>
                  <a:srgbClr val="00B050"/>
                </a:solidFill>
              </a:rPr>
              <a:t>- How about maintainability or robustness?</a:t>
            </a:r>
          </a:p>
        </p:txBody>
      </p:sp>
      <p:sp>
        <p:nvSpPr>
          <p:cNvPr id="13" name="Rectangle 12">
            <a:extLst>
              <a:ext uri="{FF2B5EF4-FFF2-40B4-BE49-F238E27FC236}">
                <a16:creationId xmlns:a16="http://schemas.microsoft.com/office/drawing/2014/main" id="{EEE1B65E-D750-42DF-AA1D-3F7C44925BDE}"/>
              </a:ext>
            </a:extLst>
          </p:cNvPr>
          <p:cNvSpPr/>
          <p:nvPr/>
        </p:nvSpPr>
        <p:spPr>
          <a:xfrm>
            <a:off x="6042025" y="1125686"/>
            <a:ext cx="1266939" cy="1092607"/>
          </a:xfrm>
          <a:prstGeom prst="rect">
            <a:avLst/>
          </a:prstGeom>
        </p:spPr>
        <p:txBody>
          <a:bodyPr wrap="square" numCol="1">
            <a:spAutoFit/>
          </a:bodyPr>
          <a:lstStyle/>
          <a:p>
            <a:r>
              <a:rPr lang="en-GB" sz="1300" b="1" dirty="0">
                <a:solidFill>
                  <a:srgbClr val="C00000"/>
                </a:solidFill>
              </a:rPr>
              <a:t>Safety	</a:t>
            </a:r>
            <a:br>
              <a:rPr lang="en-GB" sz="1300" b="1" dirty="0">
                <a:solidFill>
                  <a:srgbClr val="C00000"/>
                </a:solidFill>
              </a:rPr>
            </a:br>
            <a:r>
              <a:rPr lang="en-GB" sz="1300" b="1" dirty="0">
                <a:solidFill>
                  <a:srgbClr val="C00000"/>
                </a:solidFill>
              </a:rPr>
              <a:t>Security	</a:t>
            </a:r>
            <a:br>
              <a:rPr lang="en-GB" sz="1300" b="1" dirty="0">
                <a:solidFill>
                  <a:srgbClr val="C00000"/>
                </a:solidFill>
              </a:rPr>
            </a:br>
            <a:r>
              <a:rPr lang="en-GB" sz="1300" b="1" dirty="0">
                <a:solidFill>
                  <a:srgbClr val="C00000"/>
                </a:solidFill>
              </a:rPr>
              <a:t>Reliability</a:t>
            </a:r>
            <a:br>
              <a:rPr lang="en-GB" sz="1300" b="1" dirty="0">
                <a:solidFill>
                  <a:srgbClr val="C00000"/>
                </a:solidFill>
              </a:rPr>
            </a:br>
            <a:r>
              <a:rPr lang="en-GB" sz="1300" b="1" dirty="0">
                <a:solidFill>
                  <a:srgbClr val="C00000"/>
                </a:solidFill>
              </a:rPr>
              <a:t>Resilience</a:t>
            </a:r>
            <a:br>
              <a:rPr lang="en-GB" sz="1300" b="1" dirty="0">
                <a:solidFill>
                  <a:srgbClr val="C00000"/>
                </a:solidFill>
              </a:rPr>
            </a:br>
            <a:r>
              <a:rPr lang="en-GB" sz="1300" b="1" dirty="0">
                <a:solidFill>
                  <a:srgbClr val="C00000"/>
                </a:solidFill>
              </a:rPr>
              <a:t>Robustness</a:t>
            </a:r>
            <a:endParaRPr lang="en-GB" sz="1300" dirty="0">
              <a:solidFill>
                <a:srgbClr val="C00000"/>
              </a:solidFill>
            </a:endParaRPr>
          </a:p>
        </p:txBody>
      </p:sp>
      <p:sp>
        <p:nvSpPr>
          <p:cNvPr id="14" name="Rectangle 13">
            <a:extLst>
              <a:ext uri="{FF2B5EF4-FFF2-40B4-BE49-F238E27FC236}">
                <a16:creationId xmlns:a16="http://schemas.microsoft.com/office/drawing/2014/main" id="{987A322A-637D-4F94-A996-0BCF894DB7CF}"/>
              </a:ext>
            </a:extLst>
          </p:cNvPr>
          <p:cNvSpPr/>
          <p:nvPr/>
        </p:nvSpPr>
        <p:spPr>
          <a:xfrm>
            <a:off x="8162051" y="1125685"/>
            <a:ext cx="1701999" cy="1092607"/>
          </a:xfrm>
          <a:prstGeom prst="rect">
            <a:avLst/>
          </a:prstGeom>
        </p:spPr>
        <p:txBody>
          <a:bodyPr wrap="square" numCol="1">
            <a:spAutoFit/>
          </a:bodyPr>
          <a:lstStyle/>
          <a:p>
            <a:r>
              <a:rPr lang="en-GB" sz="1300" b="1" dirty="0">
                <a:solidFill>
                  <a:srgbClr val="C00000"/>
                </a:solidFill>
              </a:rPr>
              <a:t>Understandability Testability	</a:t>
            </a:r>
            <a:br>
              <a:rPr lang="en-GB" sz="1300" b="1" dirty="0">
                <a:solidFill>
                  <a:srgbClr val="C00000"/>
                </a:solidFill>
              </a:rPr>
            </a:br>
            <a:r>
              <a:rPr lang="en-GB" sz="1300" b="1" dirty="0">
                <a:solidFill>
                  <a:srgbClr val="C00000"/>
                </a:solidFill>
              </a:rPr>
              <a:t>Adaptability</a:t>
            </a:r>
            <a:br>
              <a:rPr lang="en-GB" sz="1300" b="1" dirty="0">
                <a:solidFill>
                  <a:srgbClr val="C00000"/>
                </a:solidFill>
              </a:rPr>
            </a:br>
            <a:r>
              <a:rPr lang="en-GB" sz="1300" b="1" dirty="0">
                <a:solidFill>
                  <a:srgbClr val="C00000"/>
                </a:solidFill>
              </a:rPr>
              <a:t>Modularity</a:t>
            </a:r>
            <a:br>
              <a:rPr lang="en-GB" sz="1300" b="1" dirty="0">
                <a:solidFill>
                  <a:srgbClr val="C00000"/>
                </a:solidFill>
              </a:rPr>
            </a:br>
            <a:r>
              <a:rPr lang="en-GB" sz="1300" b="1" dirty="0">
                <a:solidFill>
                  <a:srgbClr val="C00000"/>
                </a:solidFill>
              </a:rPr>
              <a:t>Complexity</a:t>
            </a:r>
            <a:endParaRPr lang="en-GB" sz="1300" dirty="0">
              <a:solidFill>
                <a:srgbClr val="C00000"/>
              </a:solidFill>
            </a:endParaRPr>
          </a:p>
        </p:txBody>
      </p:sp>
      <p:sp>
        <p:nvSpPr>
          <p:cNvPr id="3" name="Rectangle 2">
            <a:extLst>
              <a:ext uri="{FF2B5EF4-FFF2-40B4-BE49-F238E27FC236}">
                <a16:creationId xmlns:a16="http://schemas.microsoft.com/office/drawing/2014/main" id="{9ED03886-E817-4610-BB4A-F0C711339715}"/>
              </a:ext>
            </a:extLst>
          </p:cNvPr>
          <p:cNvSpPr/>
          <p:nvPr/>
        </p:nvSpPr>
        <p:spPr>
          <a:xfrm>
            <a:off x="9013051" y="4198848"/>
            <a:ext cx="3161486" cy="1492716"/>
          </a:xfrm>
          <a:prstGeom prst="rect">
            <a:avLst/>
          </a:prstGeom>
        </p:spPr>
        <p:txBody>
          <a:bodyPr wrap="square">
            <a:spAutoFit/>
          </a:bodyPr>
          <a:lstStyle/>
          <a:p>
            <a:r>
              <a:rPr lang="en-GB" sz="1300" b="1" dirty="0">
                <a:solidFill>
                  <a:srgbClr val="0070C0"/>
                </a:solidFill>
              </a:rPr>
              <a:t>2. Project level </a:t>
            </a:r>
            <a:br>
              <a:rPr lang="en-GB" sz="1300" dirty="0">
                <a:solidFill>
                  <a:srgbClr val="0070C0"/>
                </a:solidFill>
              </a:rPr>
            </a:br>
            <a:r>
              <a:rPr lang="en-GB" sz="1300" dirty="0">
                <a:solidFill>
                  <a:srgbClr val="0070C0"/>
                </a:solidFill>
              </a:rPr>
              <a:t>- Establish a quality plan </a:t>
            </a:r>
            <a:br>
              <a:rPr lang="en-GB" sz="1300" dirty="0">
                <a:solidFill>
                  <a:srgbClr val="0070C0"/>
                </a:solidFill>
              </a:rPr>
            </a:br>
            <a:r>
              <a:rPr lang="en-GB" sz="1300" dirty="0">
                <a:solidFill>
                  <a:srgbClr val="0070C0"/>
                </a:solidFill>
              </a:rPr>
              <a:t>- Quality goals for the project </a:t>
            </a:r>
            <a:br>
              <a:rPr lang="en-GB" sz="1300" dirty="0">
                <a:solidFill>
                  <a:srgbClr val="0070C0"/>
                </a:solidFill>
              </a:rPr>
            </a:br>
            <a:r>
              <a:rPr lang="en-GB" sz="1300" dirty="0">
                <a:solidFill>
                  <a:srgbClr val="0070C0"/>
                </a:solidFill>
              </a:rPr>
              <a:t>- Processes and standards to be used </a:t>
            </a:r>
            <a:br>
              <a:rPr lang="en-GB" sz="1300" dirty="0">
                <a:solidFill>
                  <a:srgbClr val="0070C0"/>
                </a:solidFill>
              </a:rPr>
            </a:br>
            <a:r>
              <a:rPr lang="en-GB" sz="1300" dirty="0">
                <a:solidFill>
                  <a:srgbClr val="0070C0"/>
                </a:solidFill>
              </a:rPr>
              <a:t>- Apply specific quality processes </a:t>
            </a:r>
            <a:br>
              <a:rPr lang="en-GB" sz="1300" dirty="0">
                <a:solidFill>
                  <a:srgbClr val="0070C0"/>
                </a:solidFill>
              </a:rPr>
            </a:br>
            <a:r>
              <a:rPr lang="en-GB" sz="1300" dirty="0">
                <a:solidFill>
                  <a:srgbClr val="0070C0"/>
                </a:solidFill>
              </a:rPr>
              <a:t>- Check planned processes have been followed</a:t>
            </a:r>
            <a:endParaRPr lang="en-GB" sz="1300" dirty="0"/>
          </a:p>
        </p:txBody>
      </p:sp>
      <p:sp>
        <p:nvSpPr>
          <p:cNvPr id="16" name="Rectangle 15">
            <a:extLst>
              <a:ext uri="{FF2B5EF4-FFF2-40B4-BE49-F238E27FC236}">
                <a16:creationId xmlns:a16="http://schemas.microsoft.com/office/drawing/2014/main" id="{7BA5D894-F85A-4C12-B983-1F7151C6E61C}"/>
              </a:ext>
            </a:extLst>
          </p:cNvPr>
          <p:cNvSpPr/>
          <p:nvPr/>
        </p:nvSpPr>
        <p:spPr>
          <a:xfrm>
            <a:off x="10882593" y="1146467"/>
            <a:ext cx="1183995" cy="1092607"/>
          </a:xfrm>
          <a:prstGeom prst="rect">
            <a:avLst/>
          </a:prstGeom>
        </p:spPr>
        <p:txBody>
          <a:bodyPr wrap="square" numCol="1">
            <a:spAutoFit/>
          </a:bodyPr>
          <a:lstStyle/>
          <a:p>
            <a:r>
              <a:rPr lang="en-GB" sz="1300" b="1" dirty="0">
                <a:solidFill>
                  <a:srgbClr val="C00000"/>
                </a:solidFill>
              </a:rPr>
              <a:t>Portability Usability	</a:t>
            </a:r>
            <a:br>
              <a:rPr lang="en-GB" sz="1300" b="1" dirty="0">
                <a:solidFill>
                  <a:srgbClr val="C00000"/>
                </a:solidFill>
              </a:rPr>
            </a:br>
            <a:r>
              <a:rPr lang="en-GB" sz="1300" b="1" dirty="0">
                <a:solidFill>
                  <a:srgbClr val="C00000"/>
                </a:solidFill>
              </a:rPr>
              <a:t>Reusability</a:t>
            </a:r>
            <a:br>
              <a:rPr lang="en-GB" sz="1300" b="1" dirty="0">
                <a:solidFill>
                  <a:srgbClr val="C00000"/>
                </a:solidFill>
              </a:rPr>
            </a:br>
            <a:r>
              <a:rPr lang="en-GB" sz="1300" b="1" dirty="0">
                <a:solidFill>
                  <a:srgbClr val="C00000"/>
                </a:solidFill>
              </a:rPr>
              <a:t>Efficiency</a:t>
            </a:r>
            <a:br>
              <a:rPr lang="en-GB" sz="1300" b="1" dirty="0">
                <a:solidFill>
                  <a:srgbClr val="C00000"/>
                </a:solidFill>
              </a:rPr>
            </a:br>
            <a:r>
              <a:rPr lang="en-GB" sz="1300" b="1" dirty="0">
                <a:solidFill>
                  <a:srgbClr val="C00000"/>
                </a:solidFill>
              </a:rPr>
              <a:t>Learnability</a:t>
            </a:r>
            <a:endParaRPr lang="en-GB" sz="1300" dirty="0">
              <a:solidFill>
                <a:srgbClr val="C00000"/>
              </a:solidFill>
            </a:endParaRPr>
          </a:p>
        </p:txBody>
      </p:sp>
    </p:spTree>
    <p:extLst>
      <p:ext uri="{BB962C8B-B14F-4D97-AF65-F5344CB8AC3E}">
        <p14:creationId xmlns:p14="http://schemas.microsoft.com/office/powerpoint/2010/main" val="37040930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3A000C-ED00-4061-9863-B368162C00C8}"/>
              </a:ext>
            </a:extLst>
          </p:cNvPr>
          <p:cNvSpPr/>
          <p:nvPr/>
        </p:nvSpPr>
        <p:spPr>
          <a:xfrm>
            <a:off x="0" y="2847180"/>
            <a:ext cx="6167438" cy="4093428"/>
          </a:xfrm>
          <a:prstGeom prst="rect">
            <a:avLst/>
          </a:prstGeom>
        </p:spPr>
        <p:txBody>
          <a:bodyPr wrap="square">
            <a:spAutoFit/>
          </a:bodyPr>
          <a:lstStyle/>
          <a:p>
            <a:r>
              <a:rPr lang="en-GB" sz="1300" b="1" u="sng" dirty="0">
                <a:solidFill>
                  <a:srgbClr val="7030A0"/>
                </a:solidFill>
              </a:rPr>
              <a:t>Software Standards</a:t>
            </a:r>
            <a:br>
              <a:rPr lang="en-GB" sz="1300" dirty="0">
                <a:solidFill>
                  <a:srgbClr val="7030A0"/>
                </a:solidFill>
              </a:rPr>
            </a:br>
            <a:r>
              <a:rPr lang="en-GB" sz="1300" b="1" dirty="0" err="1">
                <a:solidFill>
                  <a:srgbClr val="7030A0"/>
                </a:solidFill>
              </a:rPr>
              <a:t>Standards</a:t>
            </a:r>
            <a:r>
              <a:rPr lang="en-GB" sz="1300" b="1" dirty="0">
                <a:solidFill>
                  <a:srgbClr val="7030A0"/>
                </a:solidFill>
              </a:rPr>
              <a:t> define required attributes of a product or process </a:t>
            </a:r>
            <a:br>
              <a:rPr lang="en-GB" sz="1300" b="1" dirty="0">
                <a:solidFill>
                  <a:srgbClr val="7030A0"/>
                </a:solidFill>
              </a:rPr>
            </a:br>
            <a:r>
              <a:rPr lang="en-GB" sz="1300" dirty="0">
                <a:solidFill>
                  <a:srgbClr val="7030A0"/>
                </a:solidFill>
              </a:rPr>
              <a:t>- May be international, national, organizational or project standards </a:t>
            </a:r>
            <a:br>
              <a:rPr lang="en-GB" sz="1300" dirty="0">
                <a:solidFill>
                  <a:srgbClr val="7030A0"/>
                </a:solidFill>
              </a:rPr>
            </a:br>
            <a:r>
              <a:rPr lang="en-GB" sz="1300" dirty="0">
                <a:solidFill>
                  <a:srgbClr val="7030A0"/>
                </a:solidFill>
              </a:rPr>
              <a:t>- Encapsulate best practice – avoids repetition of past mistakes </a:t>
            </a:r>
            <a:br>
              <a:rPr lang="en-GB" sz="1300" dirty="0">
                <a:solidFill>
                  <a:srgbClr val="7030A0"/>
                </a:solidFill>
              </a:rPr>
            </a:br>
            <a:r>
              <a:rPr lang="en-GB" sz="1300" dirty="0">
                <a:solidFill>
                  <a:srgbClr val="7030A0"/>
                </a:solidFill>
              </a:rPr>
              <a:t>- Framework for defining what quality means in a particular setting; i.e., that organization’s view of quality </a:t>
            </a:r>
            <a:br>
              <a:rPr lang="en-GB" sz="1300" dirty="0">
                <a:solidFill>
                  <a:srgbClr val="7030A0"/>
                </a:solidFill>
              </a:rPr>
            </a:br>
            <a:r>
              <a:rPr lang="en-GB" sz="1300" dirty="0">
                <a:solidFill>
                  <a:srgbClr val="7030A0"/>
                </a:solidFill>
              </a:rPr>
              <a:t>- Provide continuity – new staff can understand the organisation by understanding standards used</a:t>
            </a:r>
          </a:p>
          <a:p>
            <a:r>
              <a:rPr lang="en-GB" sz="1300" b="1" dirty="0">
                <a:solidFill>
                  <a:srgbClr val="7030A0"/>
                </a:solidFill>
              </a:rPr>
              <a:t>Product standards </a:t>
            </a:r>
            <a:br>
              <a:rPr lang="en-GB" sz="1300" dirty="0">
                <a:solidFill>
                  <a:srgbClr val="7030A0"/>
                </a:solidFill>
              </a:rPr>
            </a:br>
            <a:r>
              <a:rPr lang="en-GB" sz="1300" dirty="0">
                <a:solidFill>
                  <a:srgbClr val="7030A0"/>
                </a:solidFill>
              </a:rPr>
              <a:t>1. Apply to software product being developed </a:t>
            </a:r>
            <a:br>
              <a:rPr lang="en-GB" sz="1300" dirty="0">
                <a:solidFill>
                  <a:srgbClr val="7030A0"/>
                </a:solidFill>
              </a:rPr>
            </a:br>
            <a:r>
              <a:rPr lang="en-GB" sz="1300" dirty="0">
                <a:solidFill>
                  <a:srgbClr val="7030A0"/>
                </a:solidFill>
              </a:rPr>
              <a:t>2. Include </a:t>
            </a:r>
            <a:br>
              <a:rPr lang="en-GB" sz="1300" dirty="0">
                <a:solidFill>
                  <a:srgbClr val="7030A0"/>
                </a:solidFill>
              </a:rPr>
            </a:br>
            <a:r>
              <a:rPr lang="en-GB" sz="1300" dirty="0">
                <a:solidFill>
                  <a:srgbClr val="7030A0"/>
                </a:solidFill>
              </a:rPr>
              <a:t>- Document standards, e.g., structure of requirements documents </a:t>
            </a:r>
            <a:br>
              <a:rPr lang="en-GB" sz="1300" dirty="0">
                <a:solidFill>
                  <a:srgbClr val="7030A0"/>
                </a:solidFill>
              </a:rPr>
            </a:br>
            <a:r>
              <a:rPr lang="en-GB" sz="1300" dirty="0">
                <a:solidFill>
                  <a:srgbClr val="7030A0"/>
                </a:solidFill>
              </a:rPr>
              <a:t>- Documentation standards, e.g., standard comment header for an object class definition </a:t>
            </a:r>
            <a:br>
              <a:rPr lang="en-GB" sz="1300" dirty="0">
                <a:solidFill>
                  <a:srgbClr val="7030A0"/>
                </a:solidFill>
              </a:rPr>
            </a:br>
            <a:r>
              <a:rPr lang="en-GB" sz="1300" dirty="0">
                <a:solidFill>
                  <a:srgbClr val="7030A0"/>
                </a:solidFill>
              </a:rPr>
              <a:t>- Coding standards, define how a programming language should be used</a:t>
            </a:r>
          </a:p>
          <a:p>
            <a:r>
              <a:rPr lang="en-GB" sz="1300" b="1" dirty="0">
                <a:solidFill>
                  <a:srgbClr val="7030A0"/>
                </a:solidFill>
              </a:rPr>
              <a:t>Process standards </a:t>
            </a:r>
            <a:br>
              <a:rPr lang="en-GB" sz="1300" dirty="0">
                <a:solidFill>
                  <a:srgbClr val="7030A0"/>
                </a:solidFill>
              </a:rPr>
            </a:br>
            <a:r>
              <a:rPr lang="en-GB" sz="1300" dirty="0">
                <a:solidFill>
                  <a:srgbClr val="7030A0"/>
                </a:solidFill>
              </a:rPr>
              <a:t>1. Define processes that should be followed during software development </a:t>
            </a:r>
            <a:br>
              <a:rPr lang="en-GB" sz="1300" dirty="0">
                <a:solidFill>
                  <a:srgbClr val="7030A0"/>
                </a:solidFill>
              </a:rPr>
            </a:br>
            <a:r>
              <a:rPr lang="en-GB" sz="1300" dirty="0">
                <a:solidFill>
                  <a:srgbClr val="7030A0"/>
                </a:solidFill>
              </a:rPr>
              <a:t>2. Include </a:t>
            </a:r>
            <a:br>
              <a:rPr lang="en-GB" sz="1300" dirty="0">
                <a:solidFill>
                  <a:srgbClr val="7030A0"/>
                </a:solidFill>
              </a:rPr>
            </a:br>
            <a:r>
              <a:rPr lang="en-GB" sz="1300" dirty="0">
                <a:solidFill>
                  <a:srgbClr val="7030A0"/>
                </a:solidFill>
              </a:rPr>
              <a:t>- Definitions of specification, design and validation processes </a:t>
            </a:r>
            <a:br>
              <a:rPr lang="en-GB" sz="1300" dirty="0">
                <a:solidFill>
                  <a:srgbClr val="7030A0"/>
                </a:solidFill>
              </a:rPr>
            </a:br>
            <a:r>
              <a:rPr lang="en-GB" sz="1300" dirty="0">
                <a:solidFill>
                  <a:srgbClr val="7030A0"/>
                </a:solidFill>
              </a:rPr>
              <a:t>- Process support tools </a:t>
            </a:r>
            <a:br>
              <a:rPr lang="en-GB" sz="1300" dirty="0">
                <a:solidFill>
                  <a:srgbClr val="7030A0"/>
                </a:solidFill>
              </a:rPr>
            </a:br>
            <a:r>
              <a:rPr lang="en-GB" sz="1300" dirty="0">
                <a:solidFill>
                  <a:srgbClr val="7030A0"/>
                </a:solidFill>
              </a:rPr>
              <a:t>- Description of the documents that should be written during these processes</a:t>
            </a:r>
          </a:p>
        </p:txBody>
      </p:sp>
      <p:sp>
        <p:nvSpPr>
          <p:cNvPr id="2" name="Rectangle 1">
            <a:extLst>
              <a:ext uri="{FF2B5EF4-FFF2-40B4-BE49-F238E27FC236}">
                <a16:creationId xmlns:a16="http://schemas.microsoft.com/office/drawing/2014/main" id="{870A8BE6-B13F-4EDE-BB11-D479DA2195B0}"/>
              </a:ext>
            </a:extLst>
          </p:cNvPr>
          <p:cNvSpPr/>
          <p:nvPr/>
        </p:nvSpPr>
        <p:spPr>
          <a:xfrm>
            <a:off x="0" y="-73097"/>
            <a:ext cx="3925229" cy="1692771"/>
          </a:xfrm>
          <a:prstGeom prst="rect">
            <a:avLst/>
          </a:prstGeom>
        </p:spPr>
        <p:txBody>
          <a:bodyPr wrap="square" numCol="1">
            <a:spAutoFit/>
          </a:bodyPr>
          <a:lstStyle/>
          <a:p>
            <a:r>
              <a:rPr lang="en-GB" sz="1300" b="1" u="sng" dirty="0">
                <a:solidFill>
                  <a:srgbClr val="C00000"/>
                </a:solidFill>
              </a:rPr>
              <a:t>Quality plan </a:t>
            </a:r>
            <a:br>
              <a:rPr lang="en-GB" sz="1300" dirty="0">
                <a:solidFill>
                  <a:srgbClr val="C00000"/>
                </a:solidFill>
              </a:rPr>
            </a:br>
            <a:r>
              <a:rPr lang="en-GB" sz="1300" dirty="0">
                <a:solidFill>
                  <a:srgbClr val="C00000"/>
                </a:solidFill>
              </a:rPr>
              <a:t>1. Sets out desired product qualities </a:t>
            </a:r>
            <a:br>
              <a:rPr lang="en-GB" sz="1300" dirty="0">
                <a:solidFill>
                  <a:srgbClr val="C00000"/>
                </a:solidFill>
              </a:rPr>
            </a:br>
            <a:r>
              <a:rPr lang="en-GB" sz="1300" dirty="0">
                <a:solidFill>
                  <a:srgbClr val="C00000"/>
                </a:solidFill>
              </a:rPr>
              <a:t>2. How these are assessed </a:t>
            </a:r>
            <a:br>
              <a:rPr lang="en-GB" sz="1300" dirty="0">
                <a:solidFill>
                  <a:srgbClr val="C00000"/>
                </a:solidFill>
              </a:rPr>
            </a:br>
            <a:r>
              <a:rPr lang="en-GB" sz="1300" dirty="0">
                <a:solidFill>
                  <a:srgbClr val="C00000"/>
                </a:solidFill>
              </a:rPr>
              <a:t>3. Defines most significant quality attributes and overall priorities </a:t>
            </a:r>
            <a:br>
              <a:rPr lang="en-GB" sz="1300" dirty="0">
                <a:solidFill>
                  <a:srgbClr val="C00000"/>
                </a:solidFill>
              </a:rPr>
            </a:br>
            <a:r>
              <a:rPr lang="en-GB" sz="1300" dirty="0">
                <a:solidFill>
                  <a:srgbClr val="C00000"/>
                </a:solidFill>
              </a:rPr>
              <a:t>4. Defines quality assessment process </a:t>
            </a:r>
            <a:br>
              <a:rPr lang="en-GB" sz="1300" dirty="0">
                <a:solidFill>
                  <a:srgbClr val="C00000"/>
                </a:solidFill>
              </a:rPr>
            </a:br>
            <a:r>
              <a:rPr lang="en-GB" sz="1300" dirty="0">
                <a:solidFill>
                  <a:srgbClr val="C00000"/>
                </a:solidFill>
              </a:rPr>
              <a:t>5. Sets out organisational standards to apply </a:t>
            </a:r>
            <a:br>
              <a:rPr lang="en-GB" sz="1300" dirty="0">
                <a:solidFill>
                  <a:srgbClr val="C00000"/>
                </a:solidFill>
              </a:rPr>
            </a:br>
            <a:r>
              <a:rPr lang="en-GB" sz="1300" dirty="0">
                <a:solidFill>
                  <a:srgbClr val="C00000"/>
                </a:solidFill>
              </a:rPr>
              <a:t>- Where necessary, define new standards to be used</a:t>
            </a:r>
          </a:p>
        </p:txBody>
      </p:sp>
      <p:sp>
        <p:nvSpPr>
          <p:cNvPr id="10" name="Rectangle 9">
            <a:extLst>
              <a:ext uri="{FF2B5EF4-FFF2-40B4-BE49-F238E27FC236}">
                <a16:creationId xmlns:a16="http://schemas.microsoft.com/office/drawing/2014/main" id="{44FB5146-47A3-4E49-BF14-0B9C3AC05BC8}"/>
              </a:ext>
            </a:extLst>
          </p:cNvPr>
          <p:cNvSpPr/>
          <p:nvPr/>
        </p:nvSpPr>
        <p:spPr>
          <a:xfrm>
            <a:off x="0" y="1599329"/>
            <a:ext cx="6024563" cy="1292662"/>
          </a:xfrm>
          <a:prstGeom prst="rect">
            <a:avLst/>
          </a:prstGeom>
        </p:spPr>
        <p:txBody>
          <a:bodyPr wrap="square">
            <a:spAutoFit/>
          </a:bodyPr>
          <a:lstStyle/>
          <a:p>
            <a:r>
              <a:rPr lang="en-GB" sz="1300" b="1" u="sng" dirty="0">
                <a:solidFill>
                  <a:srgbClr val="00B050"/>
                </a:solidFill>
              </a:rPr>
              <a:t>Scope of Quality Management</a:t>
            </a:r>
            <a:br>
              <a:rPr lang="en-GB" sz="1300" b="1" dirty="0">
                <a:solidFill>
                  <a:srgbClr val="00B050"/>
                </a:solidFill>
              </a:rPr>
            </a:br>
            <a:r>
              <a:rPr lang="en-GB" sz="1300" b="1" dirty="0">
                <a:solidFill>
                  <a:srgbClr val="00B050"/>
                </a:solidFill>
              </a:rPr>
              <a:t>Particularly important for large, complex systems </a:t>
            </a:r>
            <a:br>
              <a:rPr lang="en-GB" sz="1300" b="1" dirty="0">
                <a:solidFill>
                  <a:srgbClr val="00B050"/>
                </a:solidFill>
              </a:rPr>
            </a:br>
            <a:r>
              <a:rPr lang="en-GB" sz="1300" dirty="0">
                <a:solidFill>
                  <a:srgbClr val="00B050"/>
                </a:solidFill>
              </a:rPr>
              <a:t>- Quality documentation is record of progress </a:t>
            </a:r>
            <a:br>
              <a:rPr lang="en-GB" sz="1300" dirty="0">
                <a:solidFill>
                  <a:srgbClr val="00B050"/>
                </a:solidFill>
              </a:rPr>
            </a:br>
            <a:r>
              <a:rPr lang="en-GB" sz="1300" dirty="0">
                <a:solidFill>
                  <a:srgbClr val="00B050"/>
                </a:solidFill>
              </a:rPr>
              <a:t>- Supports continuity of development as the development team changes</a:t>
            </a:r>
          </a:p>
          <a:p>
            <a:r>
              <a:rPr lang="en-GB" sz="1300" b="1" dirty="0">
                <a:solidFill>
                  <a:srgbClr val="00B050"/>
                </a:solidFill>
              </a:rPr>
              <a:t>Smaller systems need less documentation </a:t>
            </a:r>
            <a:br>
              <a:rPr lang="en-GB" sz="1300" b="1" dirty="0">
                <a:solidFill>
                  <a:srgbClr val="00B050"/>
                </a:solidFill>
              </a:rPr>
            </a:br>
            <a:r>
              <a:rPr lang="en-GB" sz="1300" dirty="0">
                <a:solidFill>
                  <a:srgbClr val="00B050"/>
                </a:solidFill>
              </a:rPr>
              <a:t>- Focus on establishing a quality culture</a:t>
            </a:r>
          </a:p>
        </p:txBody>
      </p:sp>
      <p:sp>
        <p:nvSpPr>
          <p:cNvPr id="13" name="Rectangle 12">
            <a:extLst>
              <a:ext uri="{FF2B5EF4-FFF2-40B4-BE49-F238E27FC236}">
                <a16:creationId xmlns:a16="http://schemas.microsoft.com/office/drawing/2014/main" id="{43A10216-4948-453B-BE84-E955515DA023}"/>
              </a:ext>
            </a:extLst>
          </p:cNvPr>
          <p:cNvSpPr/>
          <p:nvPr/>
        </p:nvSpPr>
        <p:spPr>
          <a:xfrm>
            <a:off x="6024561" y="0"/>
            <a:ext cx="6167439" cy="3693319"/>
          </a:xfrm>
          <a:prstGeom prst="rect">
            <a:avLst/>
          </a:prstGeom>
        </p:spPr>
        <p:txBody>
          <a:bodyPr wrap="square">
            <a:spAutoFit/>
          </a:bodyPr>
          <a:lstStyle/>
          <a:p>
            <a:r>
              <a:rPr lang="en-GB" sz="1300" b="1" u="sng" dirty="0">
                <a:solidFill>
                  <a:srgbClr val="0070C0"/>
                </a:solidFill>
              </a:rPr>
              <a:t>Quality management in agile development</a:t>
            </a:r>
            <a:endParaRPr lang="en-GB" sz="1300" b="1" dirty="0">
              <a:solidFill>
                <a:srgbClr val="0070C0"/>
              </a:solidFill>
            </a:endParaRPr>
          </a:p>
          <a:p>
            <a:r>
              <a:rPr lang="en-GB" sz="1300" b="1" dirty="0">
                <a:solidFill>
                  <a:srgbClr val="0070C0"/>
                </a:solidFill>
              </a:rPr>
              <a:t>1. Quality management in agile development is informal rather than document-based </a:t>
            </a:r>
            <a:br>
              <a:rPr lang="en-GB" sz="1300" b="1" u="sng" dirty="0">
                <a:solidFill>
                  <a:srgbClr val="0070C0"/>
                </a:solidFill>
              </a:rPr>
            </a:br>
            <a:r>
              <a:rPr lang="en-GB" sz="1300" b="1" dirty="0">
                <a:solidFill>
                  <a:srgbClr val="0070C0"/>
                </a:solidFill>
              </a:rPr>
              <a:t>Relies on quality culture </a:t>
            </a:r>
            <a:br>
              <a:rPr lang="en-GB" sz="1300" dirty="0">
                <a:solidFill>
                  <a:srgbClr val="0070C0"/>
                </a:solidFill>
              </a:rPr>
            </a:br>
            <a:r>
              <a:rPr lang="en-GB" sz="1300" dirty="0">
                <a:solidFill>
                  <a:srgbClr val="0070C0"/>
                </a:solidFill>
              </a:rPr>
              <a:t>- All team members responsible for software quality </a:t>
            </a:r>
            <a:br>
              <a:rPr lang="en-GB" sz="1300" dirty="0">
                <a:solidFill>
                  <a:srgbClr val="0070C0"/>
                </a:solidFill>
              </a:rPr>
            </a:br>
            <a:r>
              <a:rPr lang="en-GB" sz="1300" dirty="0">
                <a:solidFill>
                  <a:srgbClr val="0070C0"/>
                </a:solidFill>
              </a:rPr>
              <a:t>- All take actions to ensure quality is maintained</a:t>
            </a:r>
          </a:p>
          <a:p>
            <a:r>
              <a:rPr lang="en-GB" sz="1300" b="1" dirty="0">
                <a:solidFill>
                  <a:srgbClr val="0070C0"/>
                </a:solidFill>
              </a:rPr>
              <a:t>2. Shared good practice </a:t>
            </a:r>
            <a:br>
              <a:rPr lang="en-GB" sz="1300" dirty="0">
                <a:solidFill>
                  <a:srgbClr val="0070C0"/>
                </a:solidFill>
              </a:rPr>
            </a:br>
            <a:r>
              <a:rPr lang="en-GB" sz="1300" b="1" dirty="0">
                <a:solidFill>
                  <a:srgbClr val="0070C0"/>
                </a:solidFill>
              </a:rPr>
              <a:t>Check before check-in </a:t>
            </a:r>
            <a:br>
              <a:rPr lang="en-GB" sz="1300" dirty="0">
                <a:solidFill>
                  <a:srgbClr val="0070C0"/>
                </a:solidFill>
              </a:rPr>
            </a:br>
            <a:r>
              <a:rPr lang="en-GB" sz="1300" dirty="0">
                <a:solidFill>
                  <a:srgbClr val="0070C0"/>
                </a:solidFill>
              </a:rPr>
              <a:t>- Programmers responsible for organizing their own code reviews with other team members before code is checked in to master </a:t>
            </a:r>
            <a:br>
              <a:rPr lang="en-GB" sz="1300" dirty="0">
                <a:solidFill>
                  <a:srgbClr val="0070C0"/>
                </a:solidFill>
              </a:rPr>
            </a:br>
            <a:r>
              <a:rPr lang="en-GB" sz="1300" dirty="0">
                <a:solidFill>
                  <a:srgbClr val="0070C0"/>
                </a:solidFill>
              </a:rPr>
              <a:t>- PR reviews on Github are a typical way of facilitating this on-line </a:t>
            </a:r>
            <a:br>
              <a:rPr lang="en-GB" sz="1300" dirty="0">
                <a:solidFill>
                  <a:srgbClr val="0070C0"/>
                </a:solidFill>
              </a:rPr>
            </a:br>
            <a:r>
              <a:rPr lang="en-GB" sz="1300" b="1" dirty="0">
                <a:solidFill>
                  <a:srgbClr val="0070C0"/>
                </a:solidFill>
              </a:rPr>
              <a:t>Never break the build </a:t>
            </a:r>
            <a:br>
              <a:rPr lang="en-GB" sz="1300" dirty="0">
                <a:solidFill>
                  <a:srgbClr val="0070C0"/>
                </a:solidFill>
              </a:rPr>
            </a:br>
            <a:r>
              <a:rPr lang="en-GB" sz="1300" dirty="0">
                <a:solidFill>
                  <a:srgbClr val="0070C0"/>
                </a:solidFill>
              </a:rPr>
              <a:t>- Team members should not check code into master that causes the system to fail </a:t>
            </a:r>
            <a:br>
              <a:rPr lang="en-GB" sz="1300" dirty="0">
                <a:solidFill>
                  <a:srgbClr val="0070C0"/>
                </a:solidFill>
              </a:rPr>
            </a:br>
            <a:r>
              <a:rPr lang="en-GB" sz="1300" dirty="0">
                <a:solidFill>
                  <a:srgbClr val="0070C0"/>
                </a:solidFill>
              </a:rPr>
              <a:t>- Developers test their code changes against the whole system to be confident that these work as expected </a:t>
            </a:r>
            <a:br>
              <a:rPr lang="en-GB" sz="1300" dirty="0">
                <a:solidFill>
                  <a:srgbClr val="0070C0"/>
                </a:solidFill>
              </a:rPr>
            </a:br>
            <a:r>
              <a:rPr lang="en-GB" sz="1300" dirty="0">
                <a:solidFill>
                  <a:srgbClr val="0070C0"/>
                </a:solidFill>
              </a:rPr>
              <a:t>- Applies before merging into master; pushing directly to master is frowned upon </a:t>
            </a:r>
            <a:br>
              <a:rPr lang="en-GB" sz="1300" dirty="0">
                <a:solidFill>
                  <a:srgbClr val="0070C0"/>
                </a:solidFill>
              </a:rPr>
            </a:br>
            <a:r>
              <a:rPr lang="en-GB" sz="1300" b="1" dirty="0">
                <a:solidFill>
                  <a:srgbClr val="0070C0"/>
                </a:solidFill>
              </a:rPr>
              <a:t>Fix problems when you see them </a:t>
            </a:r>
            <a:br>
              <a:rPr lang="en-GB" sz="1300" dirty="0">
                <a:solidFill>
                  <a:srgbClr val="0070C0"/>
                </a:solidFill>
              </a:rPr>
            </a:br>
            <a:r>
              <a:rPr lang="en-GB" sz="1300" dirty="0">
                <a:solidFill>
                  <a:srgbClr val="0070C0"/>
                </a:solidFill>
              </a:rPr>
              <a:t>- No code ownership: programmers can directly fix problems they find in code developed by someone else</a:t>
            </a:r>
          </a:p>
        </p:txBody>
      </p:sp>
      <p:sp>
        <p:nvSpPr>
          <p:cNvPr id="7" name="Rectangle 6">
            <a:extLst>
              <a:ext uri="{FF2B5EF4-FFF2-40B4-BE49-F238E27FC236}">
                <a16:creationId xmlns:a16="http://schemas.microsoft.com/office/drawing/2014/main" id="{4034CBC1-E820-4AA0-B49E-B9EE6077DA7F}"/>
              </a:ext>
            </a:extLst>
          </p:cNvPr>
          <p:cNvSpPr/>
          <p:nvPr/>
        </p:nvSpPr>
        <p:spPr>
          <a:xfrm>
            <a:off x="3925229" y="-66428"/>
            <a:ext cx="2099334" cy="1892826"/>
          </a:xfrm>
          <a:prstGeom prst="rect">
            <a:avLst/>
          </a:prstGeom>
        </p:spPr>
        <p:txBody>
          <a:bodyPr wrap="square" numCol="1">
            <a:spAutoFit/>
          </a:bodyPr>
          <a:lstStyle/>
          <a:p>
            <a:r>
              <a:rPr lang="en-GB" sz="1300" b="1" dirty="0">
                <a:solidFill>
                  <a:srgbClr val="C00000"/>
                </a:solidFill>
              </a:rPr>
              <a:t>Quality plan structure </a:t>
            </a:r>
            <a:br>
              <a:rPr lang="en-GB" sz="1300" dirty="0">
                <a:solidFill>
                  <a:srgbClr val="C00000"/>
                </a:solidFill>
              </a:rPr>
            </a:br>
            <a:r>
              <a:rPr lang="en-GB" sz="1300" dirty="0">
                <a:solidFill>
                  <a:srgbClr val="C00000"/>
                </a:solidFill>
              </a:rPr>
              <a:t>- Product introduction </a:t>
            </a:r>
            <a:br>
              <a:rPr lang="en-GB" sz="1300" dirty="0">
                <a:solidFill>
                  <a:srgbClr val="C00000"/>
                </a:solidFill>
              </a:rPr>
            </a:br>
            <a:r>
              <a:rPr lang="en-GB" sz="1300" dirty="0">
                <a:solidFill>
                  <a:srgbClr val="C00000"/>
                </a:solidFill>
              </a:rPr>
              <a:t>- Product plans </a:t>
            </a:r>
            <a:br>
              <a:rPr lang="en-GB" sz="1300" dirty="0">
                <a:solidFill>
                  <a:srgbClr val="C00000"/>
                </a:solidFill>
              </a:rPr>
            </a:br>
            <a:r>
              <a:rPr lang="en-GB" sz="1300" dirty="0">
                <a:solidFill>
                  <a:srgbClr val="C00000"/>
                </a:solidFill>
              </a:rPr>
              <a:t>- Process descriptions </a:t>
            </a:r>
            <a:br>
              <a:rPr lang="en-GB" sz="1300" dirty="0">
                <a:solidFill>
                  <a:srgbClr val="C00000"/>
                </a:solidFill>
              </a:rPr>
            </a:br>
            <a:r>
              <a:rPr lang="en-GB" sz="1300" dirty="0">
                <a:solidFill>
                  <a:srgbClr val="C00000"/>
                </a:solidFill>
              </a:rPr>
              <a:t>- Quality goals </a:t>
            </a:r>
            <a:br>
              <a:rPr lang="en-GB" sz="1300" dirty="0">
                <a:solidFill>
                  <a:srgbClr val="C00000"/>
                </a:solidFill>
              </a:rPr>
            </a:br>
            <a:r>
              <a:rPr lang="en-GB" sz="1300" dirty="0">
                <a:solidFill>
                  <a:srgbClr val="C00000"/>
                </a:solidFill>
              </a:rPr>
              <a:t>- Risks and risk management</a:t>
            </a:r>
          </a:p>
          <a:p>
            <a:br>
              <a:rPr lang="en-GB" sz="1300" dirty="0">
                <a:solidFill>
                  <a:srgbClr val="C00000"/>
                </a:solidFill>
              </a:rPr>
            </a:br>
            <a:r>
              <a:rPr lang="en-GB" sz="1300" b="1" dirty="0">
                <a:solidFill>
                  <a:srgbClr val="C00000"/>
                </a:solidFill>
              </a:rPr>
              <a:t>Keep it short </a:t>
            </a:r>
            <a:br>
              <a:rPr lang="en-GB" sz="1300" dirty="0">
                <a:solidFill>
                  <a:srgbClr val="C00000"/>
                </a:solidFill>
              </a:rPr>
            </a:br>
            <a:r>
              <a:rPr lang="en-GB" sz="1300" dirty="0">
                <a:solidFill>
                  <a:srgbClr val="C00000"/>
                </a:solidFill>
              </a:rPr>
              <a:t>- Or no-one will read it</a:t>
            </a:r>
          </a:p>
        </p:txBody>
      </p:sp>
      <p:sp>
        <p:nvSpPr>
          <p:cNvPr id="8" name="Rectangle 7">
            <a:extLst>
              <a:ext uri="{FF2B5EF4-FFF2-40B4-BE49-F238E27FC236}">
                <a16:creationId xmlns:a16="http://schemas.microsoft.com/office/drawing/2014/main" id="{721FCBE1-1C56-4DC3-9F05-79698CCE919F}"/>
              </a:ext>
            </a:extLst>
          </p:cNvPr>
          <p:cNvSpPr/>
          <p:nvPr/>
        </p:nvSpPr>
        <p:spPr>
          <a:xfrm>
            <a:off x="6024563" y="5172529"/>
            <a:ext cx="2668863" cy="1692771"/>
          </a:xfrm>
          <a:prstGeom prst="rect">
            <a:avLst/>
          </a:prstGeom>
        </p:spPr>
        <p:txBody>
          <a:bodyPr wrap="square" numCol="1">
            <a:spAutoFit/>
          </a:bodyPr>
          <a:lstStyle/>
          <a:p>
            <a:r>
              <a:rPr lang="en-GB" sz="1300" b="1" dirty="0">
                <a:solidFill>
                  <a:srgbClr val="C00000"/>
                </a:solidFill>
              </a:rPr>
              <a:t>1. Verification </a:t>
            </a:r>
            <a:br>
              <a:rPr lang="en-GB" sz="1300" b="1" dirty="0">
                <a:solidFill>
                  <a:srgbClr val="C00000"/>
                </a:solidFill>
              </a:rPr>
            </a:br>
            <a:r>
              <a:rPr lang="en-GB" sz="1300" dirty="0">
                <a:solidFill>
                  <a:srgbClr val="C00000"/>
                </a:solidFill>
              </a:rPr>
              <a:t>- “Are we building the system right?” </a:t>
            </a:r>
            <a:br>
              <a:rPr lang="en-GB" sz="1300" dirty="0">
                <a:solidFill>
                  <a:srgbClr val="C00000"/>
                </a:solidFill>
              </a:rPr>
            </a:br>
            <a:r>
              <a:rPr lang="en-GB" sz="1300" dirty="0">
                <a:solidFill>
                  <a:srgbClr val="C00000"/>
                </a:solidFill>
              </a:rPr>
              <a:t>- Does the software conform to its specification?</a:t>
            </a:r>
          </a:p>
          <a:p>
            <a:r>
              <a:rPr lang="en-GB" sz="1300" b="1" dirty="0">
                <a:solidFill>
                  <a:srgbClr val="C00000"/>
                </a:solidFill>
              </a:rPr>
              <a:t>2. Techniques</a:t>
            </a:r>
          </a:p>
          <a:p>
            <a:r>
              <a:rPr lang="en-GB" sz="1300" dirty="0">
                <a:solidFill>
                  <a:srgbClr val="C00000"/>
                </a:solidFill>
              </a:rPr>
              <a:t>- Formal verification </a:t>
            </a:r>
            <a:br>
              <a:rPr lang="en-GB" sz="1300" dirty="0">
                <a:solidFill>
                  <a:srgbClr val="C00000"/>
                </a:solidFill>
              </a:rPr>
            </a:br>
            <a:r>
              <a:rPr lang="en-GB" sz="1300" dirty="0">
                <a:solidFill>
                  <a:srgbClr val="C00000"/>
                </a:solidFill>
              </a:rPr>
              <a:t>- Inspections / reviews </a:t>
            </a:r>
            <a:br>
              <a:rPr lang="en-GB" sz="1300" dirty="0">
                <a:solidFill>
                  <a:srgbClr val="C00000"/>
                </a:solidFill>
              </a:rPr>
            </a:br>
            <a:r>
              <a:rPr lang="en-GB" sz="1300" dirty="0">
                <a:solidFill>
                  <a:srgbClr val="C00000"/>
                </a:solidFill>
              </a:rPr>
              <a:t>- Testing</a:t>
            </a:r>
          </a:p>
        </p:txBody>
      </p:sp>
      <p:sp>
        <p:nvSpPr>
          <p:cNvPr id="3" name="Rectangle 2">
            <a:extLst>
              <a:ext uri="{FF2B5EF4-FFF2-40B4-BE49-F238E27FC236}">
                <a16:creationId xmlns:a16="http://schemas.microsoft.com/office/drawing/2014/main" id="{EDCC2655-1CA6-422F-A870-ACD4025E5670}"/>
              </a:ext>
            </a:extLst>
          </p:cNvPr>
          <p:cNvSpPr/>
          <p:nvPr/>
        </p:nvSpPr>
        <p:spPr>
          <a:xfrm>
            <a:off x="6024561" y="3676444"/>
            <a:ext cx="2668865" cy="1492716"/>
          </a:xfrm>
          <a:prstGeom prst="rect">
            <a:avLst/>
          </a:prstGeom>
        </p:spPr>
        <p:txBody>
          <a:bodyPr wrap="square">
            <a:spAutoFit/>
          </a:bodyPr>
          <a:lstStyle/>
          <a:p>
            <a:r>
              <a:rPr lang="en-GB" sz="1300" b="1" dirty="0">
                <a:solidFill>
                  <a:srgbClr val="C00000"/>
                </a:solidFill>
              </a:rPr>
              <a:t>1. Validation </a:t>
            </a:r>
            <a:br>
              <a:rPr lang="en-GB" sz="1300" b="1" dirty="0">
                <a:solidFill>
                  <a:srgbClr val="C00000"/>
                </a:solidFill>
              </a:rPr>
            </a:br>
            <a:r>
              <a:rPr lang="en-GB" sz="1300" dirty="0">
                <a:solidFill>
                  <a:srgbClr val="C00000"/>
                </a:solidFill>
              </a:rPr>
              <a:t>- “Are we building the right system?” </a:t>
            </a:r>
            <a:br>
              <a:rPr lang="en-GB" sz="1300" dirty="0">
                <a:solidFill>
                  <a:srgbClr val="C00000"/>
                </a:solidFill>
              </a:rPr>
            </a:br>
            <a:r>
              <a:rPr lang="en-GB" sz="1300" dirty="0">
                <a:solidFill>
                  <a:srgbClr val="C00000"/>
                </a:solidFill>
              </a:rPr>
              <a:t>- Does the software do what the user really requires?</a:t>
            </a:r>
            <a:br>
              <a:rPr lang="en-GB" sz="1300" dirty="0">
                <a:solidFill>
                  <a:srgbClr val="C00000"/>
                </a:solidFill>
              </a:rPr>
            </a:br>
            <a:r>
              <a:rPr lang="en-GB" sz="1300" b="1" dirty="0">
                <a:solidFill>
                  <a:srgbClr val="C00000"/>
                </a:solidFill>
              </a:rPr>
              <a:t>2. Techniques</a:t>
            </a:r>
            <a:br>
              <a:rPr lang="en-GB" sz="1300" b="1" dirty="0">
                <a:solidFill>
                  <a:srgbClr val="C00000"/>
                </a:solidFill>
              </a:rPr>
            </a:br>
            <a:r>
              <a:rPr lang="en-GB" sz="1300" dirty="0">
                <a:solidFill>
                  <a:srgbClr val="C00000"/>
                </a:solidFill>
              </a:rPr>
              <a:t>- Requirements review</a:t>
            </a:r>
            <a:br>
              <a:rPr lang="en-GB" sz="1300" dirty="0">
                <a:solidFill>
                  <a:srgbClr val="C00000"/>
                </a:solidFill>
              </a:rPr>
            </a:br>
            <a:r>
              <a:rPr lang="en-GB" sz="1300" dirty="0">
                <a:solidFill>
                  <a:srgbClr val="C00000"/>
                </a:solidFill>
              </a:rPr>
              <a:t>- Prototyping</a:t>
            </a:r>
          </a:p>
        </p:txBody>
      </p:sp>
      <p:sp>
        <p:nvSpPr>
          <p:cNvPr id="9" name="Rectangle 8">
            <a:extLst>
              <a:ext uri="{FF2B5EF4-FFF2-40B4-BE49-F238E27FC236}">
                <a16:creationId xmlns:a16="http://schemas.microsoft.com/office/drawing/2014/main" id="{FE907DBC-73A2-4F03-9689-B029E8DF0559}"/>
              </a:ext>
            </a:extLst>
          </p:cNvPr>
          <p:cNvSpPr/>
          <p:nvPr/>
        </p:nvSpPr>
        <p:spPr>
          <a:xfrm>
            <a:off x="8693428" y="3724295"/>
            <a:ext cx="3498572" cy="2893100"/>
          </a:xfrm>
          <a:prstGeom prst="rect">
            <a:avLst/>
          </a:prstGeom>
        </p:spPr>
        <p:txBody>
          <a:bodyPr wrap="square">
            <a:spAutoFit/>
          </a:bodyPr>
          <a:lstStyle/>
          <a:p>
            <a:r>
              <a:rPr lang="en-GB" sz="1300" b="1" u="sng" dirty="0">
                <a:solidFill>
                  <a:srgbClr val="00B050"/>
                </a:solidFill>
              </a:rPr>
              <a:t>Aim for Confidence, not certainty</a:t>
            </a:r>
            <a:br>
              <a:rPr lang="en-GB" sz="1300" b="1" dirty="0">
                <a:solidFill>
                  <a:srgbClr val="00B050"/>
                </a:solidFill>
              </a:rPr>
            </a:br>
            <a:r>
              <a:rPr lang="en-GB" sz="1300" b="1" dirty="0">
                <a:solidFill>
                  <a:srgbClr val="00B050"/>
                </a:solidFill>
              </a:rPr>
              <a:t>Remember, were after “fitness for purpose”</a:t>
            </a:r>
          </a:p>
          <a:p>
            <a:r>
              <a:rPr lang="en-GB" sz="1300" b="1" dirty="0">
                <a:solidFill>
                  <a:srgbClr val="00B050"/>
                </a:solidFill>
              </a:rPr>
              <a:t>Want to achieve sufficient confidence of system validity and correctness</a:t>
            </a:r>
          </a:p>
          <a:p>
            <a:r>
              <a:rPr lang="en-GB" sz="1300" b="1" dirty="0">
                <a:solidFill>
                  <a:srgbClr val="00B050"/>
                </a:solidFill>
              </a:rPr>
              <a:t>Depends on </a:t>
            </a:r>
            <a:br>
              <a:rPr lang="en-GB" sz="1300" b="1" dirty="0">
                <a:solidFill>
                  <a:srgbClr val="00B050"/>
                </a:solidFill>
              </a:rPr>
            </a:br>
            <a:r>
              <a:rPr lang="en-GB" sz="1300" b="1" dirty="0">
                <a:solidFill>
                  <a:srgbClr val="00B050"/>
                </a:solidFill>
              </a:rPr>
              <a:t>1. </a:t>
            </a:r>
            <a:r>
              <a:rPr lang="en-GB" sz="1300" dirty="0">
                <a:solidFill>
                  <a:srgbClr val="00B050"/>
                </a:solidFill>
              </a:rPr>
              <a:t>Software purpose </a:t>
            </a:r>
            <a:br>
              <a:rPr lang="en-GB" sz="1300" dirty="0">
                <a:solidFill>
                  <a:srgbClr val="00B050"/>
                </a:solidFill>
              </a:rPr>
            </a:br>
            <a:r>
              <a:rPr lang="en-GB" sz="1300" dirty="0">
                <a:solidFill>
                  <a:srgbClr val="00B050"/>
                </a:solidFill>
              </a:rPr>
              <a:t>- How critical is software to the stakeholders</a:t>
            </a:r>
          </a:p>
          <a:p>
            <a:r>
              <a:rPr lang="en-GB" sz="1300" b="1" dirty="0">
                <a:solidFill>
                  <a:srgbClr val="00B050"/>
                </a:solidFill>
              </a:rPr>
              <a:t>2. </a:t>
            </a:r>
            <a:r>
              <a:rPr lang="en-GB" sz="1300" dirty="0">
                <a:solidFill>
                  <a:srgbClr val="00B050"/>
                </a:solidFill>
              </a:rPr>
              <a:t>User expectations </a:t>
            </a:r>
            <a:br>
              <a:rPr lang="en-GB" sz="1300" dirty="0">
                <a:solidFill>
                  <a:srgbClr val="00B050"/>
                </a:solidFill>
              </a:rPr>
            </a:br>
            <a:r>
              <a:rPr lang="en-GB" sz="1300" dirty="0">
                <a:solidFill>
                  <a:srgbClr val="00B050"/>
                </a:solidFill>
              </a:rPr>
              <a:t>- Users may have low expectations of certain kinds of software</a:t>
            </a:r>
          </a:p>
          <a:p>
            <a:r>
              <a:rPr lang="en-GB" sz="1300" b="1" dirty="0">
                <a:solidFill>
                  <a:srgbClr val="00B050"/>
                </a:solidFill>
              </a:rPr>
              <a:t>3. </a:t>
            </a:r>
            <a:r>
              <a:rPr lang="en-GB" sz="1300" dirty="0">
                <a:solidFill>
                  <a:srgbClr val="00B050"/>
                </a:solidFill>
              </a:rPr>
              <a:t>Business environment </a:t>
            </a:r>
            <a:br>
              <a:rPr lang="en-GB" sz="1300" dirty="0">
                <a:solidFill>
                  <a:srgbClr val="00B050"/>
                </a:solidFill>
              </a:rPr>
            </a:br>
            <a:r>
              <a:rPr lang="en-GB" sz="1300" dirty="0">
                <a:solidFill>
                  <a:srgbClr val="00B050"/>
                </a:solidFill>
              </a:rPr>
              <a:t>- Getting a product to market early may be more important than finding defects in the program </a:t>
            </a:r>
            <a:br>
              <a:rPr lang="en-GB" sz="1300" dirty="0">
                <a:solidFill>
                  <a:srgbClr val="00B050"/>
                </a:solidFill>
              </a:rPr>
            </a:br>
            <a:r>
              <a:rPr lang="en-GB" sz="1300" dirty="0">
                <a:solidFill>
                  <a:srgbClr val="00B050"/>
                </a:solidFill>
              </a:rPr>
              <a:t>- Potential loss of opportunity</a:t>
            </a:r>
          </a:p>
        </p:txBody>
      </p:sp>
    </p:spTree>
    <p:extLst>
      <p:ext uri="{BB962C8B-B14F-4D97-AF65-F5344CB8AC3E}">
        <p14:creationId xmlns:p14="http://schemas.microsoft.com/office/powerpoint/2010/main" val="32324562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3A000C-ED00-4061-9863-B368162C00C8}"/>
              </a:ext>
            </a:extLst>
          </p:cNvPr>
          <p:cNvSpPr/>
          <p:nvPr/>
        </p:nvSpPr>
        <p:spPr>
          <a:xfrm>
            <a:off x="0" y="0"/>
            <a:ext cx="3339547" cy="3493264"/>
          </a:xfrm>
          <a:prstGeom prst="rect">
            <a:avLst/>
          </a:prstGeom>
        </p:spPr>
        <p:txBody>
          <a:bodyPr wrap="square">
            <a:spAutoFit/>
          </a:bodyPr>
          <a:lstStyle/>
          <a:p>
            <a:r>
              <a:rPr lang="en-GB" sz="1300" b="1" u="sng" dirty="0">
                <a:solidFill>
                  <a:srgbClr val="0070C0"/>
                </a:solidFill>
              </a:rPr>
              <a:t>Formal verification –should you do it?</a:t>
            </a:r>
            <a:br>
              <a:rPr lang="en-GB" sz="1300" dirty="0">
                <a:solidFill>
                  <a:srgbClr val="0070C0"/>
                </a:solidFill>
              </a:rPr>
            </a:br>
            <a:r>
              <a:rPr lang="en-GB" sz="1300" b="1" dirty="0">
                <a:solidFill>
                  <a:srgbClr val="0070C0"/>
                </a:solidFill>
              </a:rPr>
              <a:t>Pros </a:t>
            </a:r>
            <a:br>
              <a:rPr lang="en-GB" sz="1300" dirty="0">
                <a:solidFill>
                  <a:srgbClr val="0070C0"/>
                </a:solidFill>
              </a:rPr>
            </a:br>
            <a:r>
              <a:rPr lang="en-GB" sz="1300" dirty="0">
                <a:solidFill>
                  <a:srgbClr val="0070C0"/>
                </a:solidFill>
              </a:rPr>
              <a:t>- Can prove there are no errors </a:t>
            </a:r>
            <a:br>
              <a:rPr lang="en-GB" sz="1300" dirty="0">
                <a:solidFill>
                  <a:srgbClr val="0070C0"/>
                </a:solidFill>
              </a:rPr>
            </a:br>
            <a:r>
              <a:rPr lang="en-GB" sz="1300" dirty="0">
                <a:solidFill>
                  <a:srgbClr val="0070C0"/>
                </a:solidFill>
              </a:rPr>
              <a:t>- Enforces very careful thinking about all issues concerning the software</a:t>
            </a:r>
          </a:p>
          <a:p>
            <a:r>
              <a:rPr lang="en-GB" sz="1300" b="1" dirty="0">
                <a:solidFill>
                  <a:srgbClr val="0070C0"/>
                </a:solidFill>
              </a:rPr>
              <a:t>Cons</a:t>
            </a:r>
            <a:r>
              <a:rPr lang="en-GB" sz="1300" dirty="0">
                <a:solidFill>
                  <a:srgbClr val="0070C0"/>
                </a:solidFill>
              </a:rPr>
              <a:t> </a:t>
            </a:r>
            <a:br>
              <a:rPr lang="en-GB" sz="1300" dirty="0">
                <a:solidFill>
                  <a:srgbClr val="0070C0"/>
                </a:solidFill>
              </a:rPr>
            </a:br>
            <a:r>
              <a:rPr lang="en-GB" sz="1300" dirty="0">
                <a:solidFill>
                  <a:srgbClr val="0070C0"/>
                </a:solidFill>
              </a:rPr>
              <a:t>1. A lot of effort </a:t>
            </a:r>
            <a:br>
              <a:rPr lang="en-GB" sz="1300" dirty="0">
                <a:solidFill>
                  <a:srgbClr val="0070C0"/>
                </a:solidFill>
              </a:rPr>
            </a:br>
            <a:r>
              <a:rPr lang="en-GB" sz="1300" dirty="0">
                <a:solidFill>
                  <a:srgbClr val="0070C0"/>
                </a:solidFill>
              </a:rPr>
              <a:t>2. Residual risk remains: </a:t>
            </a:r>
            <a:br>
              <a:rPr lang="en-GB" sz="1300" dirty="0">
                <a:solidFill>
                  <a:srgbClr val="0070C0"/>
                </a:solidFill>
              </a:rPr>
            </a:br>
            <a:r>
              <a:rPr lang="en-GB" sz="1300" dirty="0">
                <a:solidFill>
                  <a:srgbClr val="0070C0"/>
                </a:solidFill>
              </a:rPr>
              <a:t>- Can only prove properties of the model </a:t>
            </a:r>
            <a:br>
              <a:rPr lang="en-GB" sz="1300" dirty="0">
                <a:solidFill>
                  <a:srgbClr val="0070C0"/>
                </a:solidFill>
              </a:rPr>
            </a:br>
            <a:r>
              <a:rPr lang="en-GB" sz="1300" dirty="0">
                <a:solidFill>
                  <a:srgbClr val="0070C0"/>
                </a:solidFill>
              </a:rPr>
              <a:t>- Only as good as how close the model is to reality </a:t>
            </a:r>
            <a:br>
              <a:rPr lang="en-GB" sz="1300" dirty="0">
                <a:solidFill>
                  <a:srgbClr val="0070C0"/>
                </a:solidFill>
              </a:rPr>
            </a:br>
            <a:r>
              <a:rPr lang="en-GB" sz="1300" dirty="0">
                <a:solidFill>
                  <a:srgbClr val="0070C0"/>
                </a:solidFill>
              </a:rPr>
              <a:t>3. Requires very high levels of formal expertise</a:t>
            </a:r>
          </a:p>
          <a:p>
            <a:r>
              <a:rPr lang="en-GB" sz="1300" b="1" dirty="0">
                <a:solidFill>
                  <a:srgbClr val="0070C0"/>
                </a:solidFill>
              </a:rPr>
              <a:t>Formal verification is (currently) only practical for </a:t>
            </a:r>
            <a:br>
              <a:rPr lang="en-GB" sz="1300" dirty="0">
                <a:solidFill>
                  <a:srgbClr val="0070C0"/>
                </a:solidFill>
              </a:rPr>
            </a:br>
            <a:r>
              <a:rPr lang="en-GB" sz="1300" dirty="0">
                <a:solidFill>
                  <a:srgbClr val="0070C0"/>
                </a:solidFill>
              </a:rPr>
              <a:t>- High stakes, high risk, high safety, highly critical systems </a:t>
            </a:r>
            <a:br>
              <a:rPr lang="en-GB" sz="1300" dirty="0">
                <a:solidFill>
                  <a:srgbClr val="0070C0"/>
                </a:solidFill>
              </a:rPr>
            </a:br>
            <a:r>
              <a:rPr lang="en-GB" sz="1300" dirty="0">
                <a:solidFill>
                  <a:srgbClr val="0070C0"/>
                </a:solidFill>
              </a:rPr>
              <a:t>- Very small and essential subsystems</a:t>
            </a:r>
          </a:p>
        </p:txBody>
      </p:sp>
      <p:sp>
        <p:nvSpPr>
          <p:cNvPr id="7" name="Rectangle 6">
            <a:extLst>
              <a:ext uri="{FF2B5EF4-FFF2-40B4-BE49-F238E27FC236}">
                <a16:creationId xmlns:a16="http://schemas.microsoft.com/office/drawing/2014/main" id="{18D894DF-11CE-424B-8C67-0A5A256B0855}"/>
              </a:ext>
            </a:extLst>
          </p:cNvPr>
          <p:cNvSpPr/>
          <p:nvPr/>
        </p:nvSpPr>
        <p:spPr>
          <a:xfrm>
            <a:off x="3233530" y="0"/>
            <a:ext cx="2791030" cy="3493264"/>
          </a:xfrm>
          <a:prstGeom prst="rect">
            <a:avLst/>
          </a:prstGeom>
        </p:spPr>
        <p:txBody>
          <a:bodyPr wrap="square">
            <a:spAutoFit/>
          </a:bodyPr>
          <a:lstStyle/>
          <a:p>
            <a:pPr lvl="0">
              <a:defRPr/>
            </a:pPr>
            <a:r>
              <a:rPr lang="en-GB" sz="1300" b="1" u="sng" dirty="0">
                <a:solidFill>
                  <a:srgbClr val="7030A0"/>
                </a:solidFill>
              </a:rPr>
              <a:t>Reviews &amp; Inspections</a:t>
            </a:r>
            <a:br>
              <a:rPr lang="en-GB" sz="1300" b="1" dirty="0">
                <a:solidFill>
                  <a:srgbClr val="7030A0"/>
                </a:solidFill>
              </a:rPr>
            </a:br>
            <a:r>
              <a:rPr lang="en-GB" sz="1300" b="1" dirty="0">
                <a:solidFill>
                  <a:srgbClr val="7030A0"/>
                </a:solidFill>
              </a:rPr>
              <a:t>A group examines part or all of a process or system and its documentation </a:t>
            </a:r>
            <a:br>
              <a:rPr lang="en-GB" sz="1300" b="1" dirty="0">
                <a:solidFill>
                  <a:srgbClr val="7030A0"/>
                </a:solidFill>
              </a:rPr>
            </a:br>
            <a:r>
              <a:rPr lang="en-GB" sz="1300" b="1" dirty="0">
                <a:solidFill>
                  <a:srgbClr val="7030A0"/>
                </a:solidFill>
              </a:rPr>
              <a:t>1. </a:t>
            </a:r>
            <a:r>
              <a:rPr lang="en-GB" sz="1300" dirty="0">
                <a:solidFill>
                  <a:srgbClr val="7030A0"/>
                </a:solidFill>
              </a:rPr>
              <a:t>To find potential problems </a:t>
            </a:r>
            <a:br>
              <a:rPr lang="en-GB" sz="1300" b="1" dirty="0">
                <a:solidFill>
                  <a:srgbClr val="7030A0"/>
                </a:solidFill>
              </a:rPr>
            </a:br>
            <a:r>
              <a:rPr lang="en-GB" sz="1300" b="1" dirty="0">
                <a:solidFill>
                  <a:srgbClr val="7030A0"/>
                </a:solidFill>
              </a:rPr>
              <a:t>2. </a:t>
            </a:r>
            <a:r>
              <a:rPr lang="en-GB" sz="1300" dirty="0">
                <a:solidFill>
                  <a:srgbClr val="7030A0"/>
                </a:solidFill>
              </a:rPr>
              <a:t>Software or documents may be 'signed off’ </a:t>
            </a:r>
            <a:br>
              <a:rPr lang="en-GB" sz="1300" dirty="0">
                <a:solidFill>
                  <a:srgbClr val="7030A0"/>
                </a:solidFill>
              </a:rPr>
            </a:br>
            <a:r>
              <a:rPr lang="en-GB" sz="1300" dirty="0">
                <a:solidFill>
                  <a:srgbClr val="7030A0"/>
                </a:solidFill>
              </a:rPr>
              <a:t>- Signifies progress to the next development stage has been approved by management</a:t>
            </a:r>
          </a:p>
          <a:p>
            <a:pPr lvl="0">
              <a:defRPr/>
            </a:pPr>
            <a:r>
              <a:rPr lang="en-GB" sz="1300" b="1" dirty="0">
                <a:solidFill>
                  <a:srgbClr val="7030A0"/>
                </a:solidFill>
              </a:rPr>
              <a:t>Types of review (of different objects) </a:t>
            </a:r>
            <a:br>
              <a:rPr lang="en-GB" sz="1300" b="1" dirty="0">
                <a:solidFill>
                  <a:srgbClr val="7030A0"/>
                </a:solidFill>
              </a:rPr>
            </a:br>
            <a:r>
              <a:rPr lang="en-GB" sz="1300" b="1" dirty="0">
                <a:solidFill>
                  <a:srgbClr val="7030A0"/>
                </a:solidFill>
              </a:rPr>
              <a:t>- </a:t>
            </a:r>
            <a:r>
              <a:rPr lang="en-GB" sz="1300" dirty="0">
                <a:solidFill>
                  <a:srgbClr val="7030A0"/>
                </a:solidFill>
              </a:rPr>
              <a:t>Inspections for defect removal (product) </a:t>
            </a:r>
            <a:br>
              <a:rPr lang="en-GB" sz="1300" dirty="0">
                <a:solidFill>
                  <a:srgbClr val="7030A0"/>
                </a:solidFill>
              </a:rPr>
            </a:br>
            <a:r>
              <a:rPr lang="en-GB" sz="1300" dirty="0">
                <a:solidFill>
                  <a:srgbClr val="7030A0"/>
                </a:solidFill>
              </a:rPr>
              <a:t>- Reviews for progress assessment (product and process) </a:t>
            </a:r>
            <a:br>
              <a:rPr lang="en-GB" sz="1300" dirty="0">
                <a:solidFill>
                  <a:srgbClr val="7030A0"/>
                </a:solidFill>
              </a:rPr>
            </a:br>
            <a:r>
              <a:rPr lang="en-GB" sz="1300" dirty="0">
                <a:solidFill>
                  <a:srgbClr val="7030A0"/>
                </a:solidFill>
              </a:rPr>
              <a:t>- Quality reviews (product and standards)</a:t>
            </a:r>
          </a:p>
        </p:txBody>
      </p:sp>
      <p:sp>
        <p:nvSpPr>
          <p:cNvPr id="8" name="Rectangle 7">
            <a:extLst>
              <a:ext uri="{FF2B5EF4-FFF2-40B4-BE49-F238E27FC236}">
                <a16:creationId xmlns:a16="http://schemas.microsoft.com/office/drawing/2014/main" id="{F03E83A2-5312-4FBC-B50A-B37119E60C1A}"/>
              </a:ext>
            </a:extLst>
          </p:cNvPr>
          <p:cNvSpPr/>
          <p:nvPr/>
        </p:nvSpPr>
        <p:spPr>
          <a:xfrm>
            <a:off x="6024562" y="0"/>
            <a:ext cx="3045600" cy="2292935"/>
          </a:xfrm>
          <a:prstGeom prst="rect">
            <a:avLst/>
          </a:prstGeom>
        </p:spPr>
        <p:txBody>
          <a:bodyPr wrap="square">
            <a:spAutoFit/>
          </a:bodyPr>
          <a:lstStyle/>
          <a:p>
            <a:r>
              <a:rPr lang="en-GB" sz="1300" b="1" u="sng" dirty="0">
                <a:solidFill>
                  <a:srgbClr val="0070C0"/>
                </a:solidFill>
              </a:rPr>
              <a:t>Program Inspections</a:t>
            </a:r>
            <a:br>
              <a:rPr lang="en-GB" sz="1300" dirty="0">
                <a:solidFill>
                  <a:srgbClr val="0070C0"/>
                </a:solidFill>
              </a:rPr>
            </a:br>
            <a:r>
              <a:rPr lang="en-GB" sz="1300" b="1" dirty="0">
                <a:solidFill>
                  <a:srgbClr val="0070C0"/>
                </a:solidFill>
              </a:rPr>
              <a:t>Inspections are peer reviews </a:t>
            </a:r>
            <a:br>
              <a:rPr lang="en-GB" sz="1300" b="1" dirty="0">
                <a:solidFill>
                  <a:srgbClr val="0070C0"/>
                </a:solidFill>
              </a:rPr>
            </a:br>
            <a:r>
              <a:rPr lang="en-GB" sz="1300" dirty="0">
                <a:solidFill>
                  <a:srgbClr val="0070C0"/>
                </a:solidFill>
              </a:rPr>
              <a:t>- Engineers examine system source aiming to discover anomalies and defects </a:t>
            </a:r>
            <a:br>
              <a:rPr lang="en-GB" sz="1300" dirty="0">
                <a:solidFill>
                  <a:srgbClr val="0070C0"/>
                </a:solidFill>
              </a:rPr>
            </a:br>
            <a:r>
              <a:rPr lang="en-GB" sz="1300" dirty="0">
                <a:solidFill>
                  <a:srgbClr val="0070C0"/>
                </a:solidFill>
              </a:rPr>
              <a:t>- Do not require system execution, so may be used before implementation </a:t>
            </a:r>
            <a:br>
              <a:rPr lang="en-GB" sz="1300" dirty="0">
                <a:solidFill>
                  <a:srgbClr val="0070C0"/>
                </a:solidFill>
              </a:rPr>
            </a:br>
            <a:r>
              <a:rPr lang="en-GB" sz="1300" dirty="0">
                <a:solidFill>
                  <a:srgbClr val="0070C0"/>
                </a:solidFill>
              </a:rPr>
              <a:t>- Can be applied to any representation of the system (requirements, design, configuration data, test data, etc.) </a:t>
            </a:r>
            <a:br>
              <a:rPr lang="en-GB" sz="1300" dirty="0">
                <a:solidFill>
                  <a:srgbClr val="0070C0"/>
                </a:solidFill>
              </a:rPr>
            </a:br>
            <a:r>
              <a:rPr lang="en-GB" sz="1300" dirty="0">
                <a:solidFill>
                  <a:srgbClr val="0070C0"/>
                </a:solidFill>
              </a:rPr>
              <a:t>- Have been shown to be effective for discovering program errors</a:t>
            </a:r>
          </a:p>
          <a:p>
            <a:r>
              <a:rPr lang="en-GB" sz="1300" b="1" dirty="0">
                <a:solidFill>
                  <a:srgbClr val="0070C0"/>
                </a:solidFill>
              </a:rPr>
              <a:t>Should be driven by a checklist of common errors </a:t>
            </a:r>
            <a:br>
              <a:rPr lang="en-GB" sz="1300" b="1" dirty="0">
                <a:solidFill>
                  <a:srgbClr val="0070C0"/>
                </a:solidFill>
              </a:rPr>
            </a:br>
            <a:r>
              <a:rPr lang="en-GB" sz="1300" dirty="0">
                <a:solidFill>
                  <a:srgbClr val="0070C0"/>
                </a:solidFill>
              </a:rPr>
              <a:t>- Programming-language dependent </a:t>
            </a:r>
            <a:br>
              <a:rPr lang="en-GB" sz="1300" dirty="0">
                <a:solidFill>
                  <a:srgbClr val="0070C0"/>
                </a:solidFill>
              </a:rPr>
            </a:br>
            <a:r>
              <a:rPr lang="en-GB" sz="1300" dirty="0">
                <a:solidFill>
                  <a:srgbClr val="0070C0"/>
                </a:solidFill>
              </a:rPr>
              <a:t>- Reflect characteristic errors likely to arise in the language </a:t>
            </a:r>
            <a:br>
              <a:rPr lang="en-GB" sz="1300" dirty="0">
                <a:solidFill>
                  <a:srgbClr val="0070C0"/>
                </a:solidFill>
              </a:rPr>
            </a:br>
            <a:r>
              <a:rPr lang="en-GB" sz="1300" dirty="0">
                <a:solidFill>
                  <a:srgbClr val="0070C0"/>
                </a:solidFill>
              </a:rPr>
              <a:t>- Rule of thumb: the 'weaker' the type checking, the larger the checklist</a:t>
            </a:r>
          </a:p>
        </p:txBody>
      </p:sp>
      <p:sp>
        <p:nvSpPr>
          <p:cNvPr id="9" name="Rectangle 8">
            <a:extLst>
              <a:ext uri="{FF2B5EF4-FFF2-40B4-BE49-F238E27FC236}">
                <a16:creationId xmlns:a16="http://schemas.microsoft.com/office/drawing/2014/main" id="{8341B027-3BE3-4FED-8ADB-ADD1888DFB74}"/>
              </a:ext>
            </a:extLst>
          </p:cNvPr>
          <p:cNvSpPr/>
          <p:nvPr/>
        </p:nvSpPr>
        <p:spPr>
          <a:xfrm>
            <a:off x="5" y="3392488"/>
            <a:ext cx="3045600" cy="1892826"/>
          </a:xfrm>
          <a:prstGeom prst="rect">
            <a:avLst/>
          </a:prstGeom>
        </p:spPr>
        <p:txBody>
          <a:bodyPr wrap="square" numCol="1">
            <a:spAutoFit/>
          </a:bodyPr>
          <a:lstStyle/>
          <a:p>
            <a:r>
              <a:rPr lang="en-GB" sz="1300" b="1" u="sng" dirty="0">
                <a:solidFill>
                  <a:srgbClr val="C00000"/>
                </a:solidFill>
              </a:rPr>
              <a:t>Phases in the review process</a:t>
            </a:r>
          </a:p>
          <a:p>
            <a:r>
              <a:rPr lang="en-GB" sz="1300" b="1" dirty="0">
                <a:solidFill>
                  <a:srgbClr val="C00000"/>
                </a:solidFill>
              </a:rPr>
              <a:t>Pre-review activities </a:t>
            </a:r>
            <a:br>
              <a:rPr lang="en-GB" sz="1300" dirty="0">
                <a:solidFill>
                  <a:srgbClr val="C00000"/>
                </a:solidFill>
              </a:rPr>
            </a:br>
            <a:r>
              <a:rPr lang="en-GB" sz="1300" dirty="0">
                <a:solidFill>
                  <a:srgbClr val="C00000"/>
                </a:solidFill>
              </a:rPr>
              <a:t>- Review planning and review preparation </a:t>
            </a:r>
            <a:br>
              <a:rPr lang="en-GB" sz="1300" dirty="0">
                <a:solidFill>
                  <a:srgbClr val="C00000"/>
                </a:solidFill>
              </a:rPr>
            </a:br>
            <a:r>
              <a:rPr lang="en-GB" sz="1300" b="1" dirty="0">
                <a:solidFill>
                  <a:srgbClr val="C00000"/>
                </a:solidFill>
              </a:rPr>
              <a:t>Review meeting </a:t>
            </a:r>
            <a:br>
              <a:rPr lang="en-GB" sz="1300" dirty="0">
                <a:solidFill>
                  <a:srgbClr val="C00000"/>
                </a:solidFill>
              </a:rPr>
            </a:br>
            <a:r>
              <a:rPr lang="en-GB" sz="1300" dirty="0">
                <a:solidFill>
                  <a:srgbClr val="C00000"/>
                </a:solidFill>
              </a:rPr>
              <a:t>- Author of document or program should ‘walk through’ the document with the review team </a:t>
            </a:r>
            <a:br>
              <a:rPr lang="en-GB" sz="1300" dirty="0">
                <a:solidFill>
                  <a:srgbClr val="C00000"/>
                </a:solidFill>
              </a:rPr>
            </a:br>
            <a:r>
              <a:rPr lang="en-GB" sz="1300" b="1" dirty="0">
                <a:solidFill>
                  <a:srgbClr val="C00000"/>
                </a:solidFill>
              </a:rPr>
              <a:t>Post-review activities </a:t>
            </a:r>
            <a:br>
              <a:rPr lang="en-GB" sz="1300" dirty="0">
                <a:solidFill>
                  <a:srgbClr val="C00000"/>
                </a:solidFill>
              </a:rPr>
            </a:br>
            <a:r>
              <a:rPr lang="en-GB" sz="1300" dirty="0">
                <a:solidFill>
                  <a:srgbClr val="C00000"/>
                </a:solidFill>
              </a:rPr>
              <a:t>- Address problems and issues raised during the review meeting</a:t>
            </a:r>
          </a:p>
          <a:p>
            <a:endParaRPr lang="en-GB" sz="1300" dirty="0">
              <a:solidFill>
                <a:srgbClr val="C00000"/>
              </a:solidFill>
            </a:endParaRPr>
          </a:p>
        </p:txBody>
      </p:sp>
      <p:sp>
        <p:nvSpPr>
          <p:cNvPr id="11" name="Rectangle 10">
            <a:extLst>
              <a:ext uri="{FF2B5EF4-FFF2-40B4-BE49-F238E27FC236}">
                <a16:creationId xmlns:a16="http://schemas.microsoft.com/office/drawing/2014/main" id="{15401BB5-912E-44EB-B326-0DD5D9C4AB09}"/>
              </a:ext>
            </a:extLst>
          </p:cNvPr>
          <p:cNvSpPr/>
          <p:nvPr/>
        </p:nvSpPr>
        <p:spPr>
          <a:xfrm>
            <a:off x="2978960" y="3392488"/>
            <a:ext cx="3045600" cy="1092607"/>
          </a:xfrm>
          <a:prstGeom prst="rect">
            <a:avLst/>
          </a:prstGeom>
        </p:spPr>
        <p:txBody>
          <a:bodyPr wrap="square">
            <a:spAutoFit/>
          </a:bodyPr>
          <a:lstStyle/>
          <a:p>
            <a:r>
              <a:rPr lang="en-GB" sz="1300" b="1" u="sng" dirty="0">
                <a:solidFill>
                  <a:srgbClr val="00B050"/>
                </a:solidFill>
              </a:rPr>
              <a:t>Distributed Reviews</a:t>
            </a:r>
            <a:br>
              <a:rPr lang="en-GB" sz="1300" b="1" dirty="0">
                <a:solidFill>
                  <a:srgbClr val="00B050"/>
                </a:solidFill>
              </a:rPr>
            </a:br>
            <a:r>
              <a:rPr lang="en-GB" sz="1300" b="1" dirty="0">
                <a:solidFill>
                  <a:srgbClr val="00B050"/>
                </a:solidFill>
              </a:rPr>
              <a:t>Suggested review team has face-to-face meetings </a:t>
            </a:r>
            <a:br>
              <a:rPr lang="en-GB" sz="1300" b="1" dirty="0">
                <a:solidFill>
                  <a:srgbClr val="00B050"/>
                </a:solidFill>
              </a:rPr>
            </a:br>
            <a:r>
              <a:rPr lang="en-GB" sz="1300" dirty="0">
                <a:solidFill>
                  <a:srgbClr val="00B050"/>
                </a:solidFill>
              </a:rPr>
              <a:t>- May be impractical for distributed teams </a:t>
            </a:r>
            <a:br>
              <a:rPr lang="en-GB" sz="1300" dirty="0">
                <a:solidFill>
                  <a:srgbClr val="00B050"/>
                </a:solidFill>
              </a:rPr>
            </a:br>
            <a:r>
              <a:rPr lang="en-GB" sz="1300" dirty="0">
                <a:solidFill>
                  <a:srgbClr val="00B050"/>
                </a:solidFill>
              </a:rPr>
              <a:t>- Remote reviewing using shared documents that can be annotated </a:t>
            </a:r>
            <a:br>
              <a:rPr lang="en-GB" sz="1300" dirty="0">
                <a:solidFill>
                  <a:srgbClr val="00B050"/>
                </a:solidFill>
              </a:rPr>
            </a:br>
            <a:r>
              <a:rPr lang="en-GB" sz="1300" dirty="0">
                <a:solidFill>
                  <a:srgbClr val="00B050"/>
                </a:solidFill>
              </a:rPr>
              <a:t>- Best example: Github PR reviews:</a:t>
            </a:r>
          </a:p>
        </p:txBody>
      </p:sp>
      <p:sp>
        <p:nvSpPr>
          <p:cNvPr id="12" name="Rectangle 11">
            <a:extLst>
              <a:ext uri="{FF2B5EF4-FFF2-40B4-BE49-F238E27FC236}">
                <a16:creationId xmlns:a16="http://schemas.microsoft.com/office/drawing/2014/main" id="{144614C7-8380-4DDD-9A30-851758132C86}"/>
              </a:ext>
            </a:extLst>
          </p:cNvPr>
          <p:cNvSpPr/>
          <p:nvPr/>
        </p:nvSpPr>
        <p:spPr>
          <a:xfrm>
            <a:off x="5" y="5438453"/>
            <a:ext cx="3045600" cy="892552"/>
          </a:xfrm>
          <a:prstGeom prst="rect">
            <a:avLst/>
          </a:prstGeom>
        </p:spPr>
        <p:txBody>
          <a:bodyPr wrap="square" numCol="1">
            <a:spAutoFit/>
          </a:bodyPr>
          <a:lstStyle/>
          <a:p>
            <a:r>
              <a:rPr lang="en-GB" sz="1300" b="1" u="sng" dirty="0">
                <a:solidFill>
                  <a:srgbClr val="C00000"/>
                </a:solidFill>
              </a:rPr>
              <a:t>Program testing</a:t>
            </a:r>
          </a:p>
          <a:p>
            <a:r>
              <a:rPr lang="en-GB" sz="1300" b="1" dirty="0">
                <a:solidFill>
                  <a:srgbClr val="C00000"/>
                </a:solidFill>
              </a:rPr>
              <a:t>Testing intends to … </a:t>
            </a:r>
            <a:br>
              <a:rPr lang="en-GB" sz="1300" b="1" dirty="0">
                <a:solidFill>
                  <a:srgbClr val="C00000"/>
                </a:solidFill>
              </a:rPr>
            </a:br>
            <a:r>
              <a:rPr lang="en-GB" sz="1300" dirty="0">
                <a:solidFill>
                  <a:srgbClr val="C00000"/>
                </a:solidFill>
              </a:rPr>
              <a:t>- Show a program does what it is intended to do </a:t>
            </a:r>
            <a:br>
              <a:rPr lang="en-GB" sz="1300" dirty="0">
                <a:solidFill>
                  <a:srgbClr val="C00000"/>
                </a:solidFill>
              </a:rPr>
            </a:br>
            <a:r>
              <a:rPr lang="en-GB" sz="1300" dirty="0">
                <a:solidFill>
                  <a:srgbClr val="C00000"/>
                </a:solidFill>
              </a:rPr>
              <a:t>- Discover program defects before program is put into use</a:t>
            </a:r>
          </a:p>
        </p:txBody>
      </p:sp>
      <p:sp>
        <p:nvSpPr>
          <p:cNvPr id="2" name="Rectangle 1">
            <a:extLst>
              <a:ext uri="{FF2B5EF4-FFF2-40B4-BE49-F238E27FC236}">
                <a16:creationId xmlns:a16="http://schemas.microsoft.com/office/drawing/2014/main" id="{58DB754F-02E6-4423-BC40-A0B79CEC6207}"/>
              </a:ext>
            </a:extLst>
          </p:cNvPr>
          <p:cNvSpPr/>
          <p:nvPr/>
        </p:nvSpPr>
        <p:spPr>
          <a:xfrm>
            <a:off x="2978963" y="5438453"/>
            <a:ext cx="3045600" cy="1092607"/>
          </a:xfrm>
          <a:prstGeom prst="rect">
            <a:avLst/>
          </a:prstGeom>
        </p:spPr>
        <p:txBody>
          <a:bodyPr>
            <a:spAutoFit/>
          </a:bodyPr>
          <a:lstStyle/>
          <a:p>
            <a:r>
              <a:rPr lang="en-GB" sz="1300" b="1" dirty="0">
                <a:solidFill>
                  <a:srgbClr val="C00000"/>
                </a:solidFill>
              </a:rPr>
              <a:t>Testing means … </a:t>
            </a:r>
            <a:br>
              <a:rPr lang="en-GB" sz="1300" b="1" dirty="0">
                <a:solidFill>
                  <a:srgbClr val="C00000"/>
                </a:solidFill>
              </a:rPr>
            </a:br>
            <a:r>
              <a:rPr lang="en-GB" sz="1300" dirty="0">
                <a:solidFill>
                  <a:srgbClr val="C00000"/>
                </a:solidFill>
              </a:rPr>
              <a:t>- Executing a program using artificial data </a:t>
            </a:r>
            <a:br>
              <a:rPr lang="en-GB" sz="1300" dirty="0">
                <a:solidFill>
                  <a:srgbClr val="C00000"/>
                </a:solidFill>
              </a:rPr>
            </a:br>
            <a:r>
              <a:rPr lang="en-GB" sz="1300" dirty="0">
                <a:solidFill>
                  <a:srgbClr val="C00000"/>
                </a:solidFill>
              </a:rPr>
              <a:t>- Checking test results for errors, anomalies, or information about non-functional attributes</a:t>
            </a:r>
          </a:p>
          <a:p>
            <a:r>
              <a:rPr lang="en-GB" sz="1300" b="1" dirty="0">
                <a:solidFill>
                  <a:srgbClr val="C00000"/>
                </a:solidFill>
              </a:rPr>
              <a:t>Testing can reveal the presence of errors NOT their absence</a:t>
            </a:r>
          </a:p>
        </p:txBody>
      </p:sp>
      <p:sp>
        <p:nvSpPr>
          <p:cNvPr id="13" name="Rectangle 12">
            <a:extLst>
              <a:ext uri="{FF2B5EF4-FFF2-40B4-BE49-F238E27FC236}">
                <a16:creationId xmlns:a16="http://schemas.microsoft.com/office/drawing/2014/main" id="{91C1AE3A-7B6C-4C4F-9876-224BC1A3074F}"/>
              </a:ext>
            </a:extLst>
          </p:cNvPr>
          <p:cNvSpPr/>
          <p:nvPr/>
        </p:nvSpPr>
        <p:spPr>
          <a:xfrm>
            <a:off x="8892209" y="0"/>
            <a:ext cx="3276544" cy="4093428"/>
          </a:xfrm>
          <a:prstGeom prst="rect">
            <a:avLst/>
          </a:prstGeom>
        </p:spPr>
        <p:txBody>
          <a:bodyPr wrap="square">
            <a:spAutoFit/>
          </a:bodyPr>
          <a:lstStyle/>
          <a:p>
            <a:r>
              <a:rPr lang="en-GB" sz="1300" b="1" u="sng" dirty="0">
                <a:solidFill>
                  <a:srgbClr val="00B050"/>
                </a:solidFill>
              </a:rPr>
              <a:t>Program Testing Goals</a:t>
            </a:r>
            <a:br>
              <a:rPr lang="en-GB" sz="1300" b="1" u="sng" dirty="0">
                <a:solidFill>
                  <a:srgbClr val="00B050"/>
                </a:solidFill>
              </a:rPr>
            </a:br>
            <a:r>
              <a:rPr lang="en-GB" sz="1300" b="1" dirty="0">
                <a:solidFill>
                  <a:srgbClr val="00B050"/>
                </a:solidFill>
              </a:rPr>
              <a:t>Demonstrate to developer and customer that software meets its requirements </a:t>
            </a:r>
            <a:br>
              <a:rPr lang="en-GB" sz="1300" u="sng" dirty="0">
                <a:solidFill>
                  <a:srgbClr val="00B050"/>
                </a:solidFill>
              </a:rPr>
            </a:br>
            <a:r>
              <a:rPr lang="en-GB" sz="1300" dirty="0">
                <a:solidFill>
                  <a:srgbClr val="00B050"/>
                </a:solidFill>
              </a:rPr>
              <a:t>- Custom software: at least one test for every requirement in the requirements document </a:t>
            </a:r>
            <a:br>
              <a:rPr lang="en-GB" sz="1300" dirty="0">
                <a:solidFill>
                  <a:srgbClr val="00B050"/>
                </a:solidFill>
              </a:rPr>
            </a:br>
            <a:r>
              <a:rPr lang="en-GB" sz="1300" dirty="0">
                <a:solidFill>
                  <a:srgbClr val="00B050"/>
                </a:solidFill>
              </a:rPr>
              <a:t>- Generic software products: tests for all of the system features, plus combinations of these features </a:t>
            </a:r>
            <a:br>
              <a:rPr lang="en-GB" sz="1300" dirty="0">
                <a:solidFill>
                  <a:srgbClr val="00B050"/>
                </a:solidFill>
              </a:rPr>
            </a:br>
            <a:r>
              <a:rPr lang="en-GB" sz="1300" dirty="0">
                <a:solidFill>
                  <a:srgbClr val="00B050"/>
                </a:solidFill>
              </a:rPr>
              <a:t>- Test cases reflect system’s expected use</a:t>
            </a:r>
          </a:p>
          <a:p>
            <a:r>
              <a:rPr lang="en-GB" sz="1300" b="1" u="sng" dirty="0">
                <a:solidFill>
                  <a:srgbClr val="00B050"/>
                </a:solidFill>
              </a:rPr>
              <a:t>= Validation Testing</a:t>
            </a:r>
          </a:p>
          <a:p>
            <a:r>
              <a:rPr lang="en-GB" sz="1300" b="1" dirty="0">
                <a:solidFill>
                  <a:srgbClr val="00B050"/>
                </a:solidFill>
              </a:rPr>
              <a:t>Discover situations in which software behaviour is incorrect or undesirable</a:t>
            </a:r>
            <a:r>
              <a:rPr lang="en-GB" sz="1300" u="sng" dirty="0">
                <a:solidFill>
                  <a:srgbClr val="00B050"/>
                </a:solidFill>
              </a:rPr>
              <a:t> </a:t>
            </a:r>
            <a:br>
              <a:rPr lang="en-GB" sz="1300" u="sng" dirty="0">
                <a:solidFill>
                  <a:srgbClr val="00B050"/>
                </a:solidFill>
              </a:rPr>
            </a:br>
            <a:r>
              <a:rPr lang="en-GB" sz="1300" dirty="0">
                <a:solidFill>
                  <a:srgbClr val="00B050"/>
                </a:solidFill>
              </a:rPr>
              <a:t>- Root out undesirable system behaviour such as system crashes, unwanted interactions with other systems, incorrect computations and data corruption </a:t>
            </a:r>
            <a:br>
              <a:rPr lang="en-GB" sz="1300" dirty="0">
                <a:solidFill>
                  <a:srgbClr val="00B050"/>
                </a:solidFill>
              </a:rPr>
            </a:br>
            <a:r>
              <a:rPr lang="en-GB" sz="1300" dirty="0">
                <a:solidFill>
                  <a:srgbClr val="00B050"/>
                </a:solidFill>
              </a:rPr>
              <a:t>- Test cases designed to expose defects </a:t>
            </a:r>
            <a:br>
              <a:rPr lang="en-GB" sz="1300" dirty="0">
                <a:solidFill>
                  <a:srgbClr val="00B050"/>
                </a:solidFill>
              </a:rPr>
            </a:br>
            <a:r>
              <a:rPr lang="en-GB" sz="1300" dirty="0">
                <a:solidFill>
                  <a:srgbClr val="00B050"/>
                </a:solidFill>
              </a:rPr>
              <a:t>- Can be deliberately obscure and need not reflect how the system is normally used</a:t>
            </a:r>
          </a:p>
          <a:p>
            <a:r>
              <a:rPr lang="en-GB" sz="1300" b="1" u="sng" dirty="0">
                <a:solidFill>
                  <a:srgbClr val="00B050"/>
                </a:solidFill>
              </a:rPr>
              <a:t>= Defect testing</a:t>
            </a:r>
            <a:endParaRPr lang="en-GB" sz="1300" b="1" dirty="0">
              <a:solidFill>
                <a:srgbClr val="00B050"/>
              </a:solidFill>
            </a:endParaRPr>
          </a:p>
        </p:txBody>
      </p:sp>
      <p:sp>
        <p:nvSpPr>
          <p:cNvPr id="14" name="Rectangle 13">
            <a:extLst>
              <a:ext uri="{FF2B5EF4-FFF2-40B4-BE49-F238E27FC236}">
                <a16:creationId xmlns:a16="http://schemas.microsoft.com/office/drawing/2014/main" id="{5E029D04-79BD-4220-91A1-4D2B4BBD2B0D}"/>
              </a:ext>
            </a:extLst>
          </p:cNvPr>
          <p:cNvSpPr/>
          <p:nvPr/>
        </p:nvSpPr>
        <p:spPr>
          <a:xfrm>
            <a:off x="6024560" y="4038070"/>
            <a:ext cx="3045600" cy="2893100"/>
          </a:xfrm>
          <a:prstGeom prst="rect">
            <a:avLst/>
          </a:prstGeom>
        </p:spPr>
        <p:txBody>
          <a:bodyPr wrap="square" numCol="1">
            <a:spAutoFit/>
          </a:bodyPr>
          <a:lstStyle/>
          <a:p>
            <a:r>
              <a:rPr lang="en-GB" sz="1300" b="1" u="sng" dirty="0">
                <a:solidFill>
                  <a:srgbClr val="0070C0"/>
                </a:solidFill>
              </a:rPr>
              <a:t>Testing vs Inspections</a:t>
            </a:r>
            <a:br>
              <a:rPr lang="en-GB" sz="1300" dirty="0">
                <a:solidFill>
                  <a:srgbClr val="0070C0"/>
                </a:solidFill>
              </a:rPr>
            </a:br>
            <a:r>
              <a:rPr lang="en-GB" sz="1300" b="1" dirty="0">
                <a:solidFill>
                  <a:srgbClr val="0070C0"/>
                </a:solidFill>
              </a:rPr>
              <a:t>Testing </a:t>
            </a:r>
            <a:br>
              <a:rPr lang="en-GB" sz="1300" b="1" dirty="0">
                <a:solidFill>
                  <a:srgbClr val="0070C0"/>
                </a:solidFill>
              </a:rPr>
            </a:br>
            <a:r>
              <a:rPr lang="en-GB" sz="1300" b="1" dirty="0">
                <a:solidFill>
                  <a:srgbClr val="0070C0"/>
                </a:solidFill>
              </a:rPr>
              <a:t>1.</a:t>
            </a:r>
            <a:r>
              <a:rPr lang="en-GB" sz="1300" dirty="0">
                <a:solidFill>
                  <a:srgbClr val="0070C0"/>
                </a:solidFill>
              </a:rPr>
              <a:t> Exercise and observe product behaviour (dynamic verification) </a:t>
            </a:r>
            <a:br>
              <a:rPr lang="en-GB" sz="1300" dirty="0">
                <a:solidFill>
                  <a:srgbClr val="0070C0"/>
                </a:solidFill>
              </a:rPr>
            </a:br>
            <a:r>
              <a:rPr lang="en-GB" sz="1300" b="1" dirty="0">
                <a:solidFill>
                  <a:srgbClr val="0070C0"/>
                </a:solidFill>
              </a:rPr>
              <a:t>2.</a:t>
            </a:r>
            <a:r>
              <a:rPr lang="en-GB" sz="1300" dirty="0">
                <a:solidFill>
                  <a:srgbClr val="0070C0"/>
                </a:solidFill>
              </a:rPr>
              <a:t> System is executed with test data </a:t>
            </a:r>
            <a:br>
              <a:rPr lang="en-GB" sz="1300" dirty="0">
                <a:solidFill>
                  <a:srgbClr val="0070C0"/>
                </a:solidFill>
              </a:rPr>
            </a:br>
            <a:r>
              <a:rPr lang="en-GB" sz="1300" dirty="0">
                <a:solidFill>
                  <a:srgbClr val="0070C0"/>
                </a:solidFill>
              </a:rPr>
              <a:t>and its operational behaviour is observed</a:t>
            </a:r>
            <a:br>
              <a:rPr lang="en-GB" sz="1300" dirty="0">
                <a:solidFill>
                  <a:srgbClr val="0070C0"/>
                </a:solidFill>
              </a:rPr>
            </a:br>
            <a:r>
              <a:rPr lang="en-GB" sz="1300" b="1" dirty="0">
                <a:solidFill>
                  <a:srgbClr val="0070C0"/>
                </a:solidFill>
              </a:rPr>
              <a:t>3.</a:t>
            </a:r>
            <a:r>
              <a:rPr lang="en-GB" sz="1300" dirty="0">
                <a:solidFill>
                  <a:srgbClr val="0070C0"/>
                </a:solidFill>
              </a:rPr>
              <a:t> Errors can mask (hide) other errors</a:t>
            </a:r>
          </a:p>
          <a:p>
            <a:r>
              <a:rPr lang="en-GB" sz="1300" b="1" dirty="0">
                <a:solidFill>
                  <a:srgbClr val="0070C0"/>
                </a:solidFill>
              </a:rPr>
              <a:t>4.</a:t>
            </a:r>
            <a:r>
              <a:rPr lang="en-GB" sz="1300" dirty="0">
                <a:solidFill>
                  <a:srgbClr val="0070C0"/>
                </a:solidFill>
              </a:rPr>
              <a:t> Need specialized test harnesses to test incomplete systems (mocking) </a:t>
            </a:r>
            <a:br>
              <a:rPr lang="en-GB" sz="1300" dirty="0">
                <a:solidFill>
                  <a:srgbClr val="0070C0"/>
                </a:solidFill>
              </a:rPr>
            </a:br>
            <a:r>
              <a:rPr lang="en-GB" sz="1300" b="1" dirty="0">
                <a:solidFill>
                  <a:srgbClr val="0070C0"/>
                </a:solidFill>
              </a:rPr>
              <a:t>5.</a:t>
            </a:r>
            <a:r>
              <a:rPr lang="en-GB" sz="1300" dirty="0">
                <a:solidFill>
                  <a:srgbClr val="0070C0"/>
                </a:solidFill>
              </a:rPr>
              <a:t> Cannot test “static” system </a:t>
            </a:r>
            <a:br>
              <a:rPr lang="en-GB" sz="1300" dirty="0">
                <a:solidFill>
                  <a:srgbClr val="0070C0"/>
                </a:solidFill>
              </a:rPr>
            </a:br>
            <a:r>
              <a:rPr lang="en-GB" sz="1300" dirty="0">
                <a:solidFill>
                  <a:srgbClr val="0070C0"/>
                </a:solidFill>
              </a:rPr>
              <a:t>properties</a:t>
            </a:r>
          </a:p>
          <a:p>
            <a:r>
              <a:rPr lang="en-GB" sz="1300" b="1" dirty="0">
                <a:solidFill>
                  <a:srgbClr val="0070C0"/>
                </a:solidFill>
              </a:rPr>
              <a:t>6.</a:t>
            </a:r>
            <a:r>
              <a:rPr lang="en-GB" sz="1300" dirty="0">
                <a:solidFill>
                  <a:srgbClr val="0070C0"/>
                </a:solidFill>
              </a:rPr>
              <a:t> Can test non-functional </a:t>
            </a:r>
            <a:br>
              <a:rPr lang="en-GB" sz="1300" dirty="0">
                <a:solidFill>
                  <a:srgbClr val="0070C0"/>
                </a:solidFill>
              </a:rPr>
            </a:br>
            <a:r>
              <a:rPr lang="en-GB" sz="1300" dirty="0">
                <a:solidFill>
                  <a:srgbClr val="0070C0"/>
                </a:solidFill>
              </a:rPr>
              <a:t>characteristics such as performance, usability, etc.</a:t>
            </a:r>
            <a:endParaRPr lang="en-GB" sz="1300" b="1" dirty="0">
              <a:solidFill>
                <a:srgbClr val="0070C0"/>
              </a:solidFill>
            </a:endParaRPr>
          </a:p>
        </p:txBody>
      </p:sp>
      <p:sp>
        <p:nvSpPr>
          <p:cNvPr id="15" name="Rectangle 14">
            <a:extLst>
              <a:ext uri="{FF2B5EF4-FFF2-40B4-BE49-F238E27FC236}">
                <a16:creationId xmlns:a16="http://schemas.microsoft.com/office/drawing/2014/main" id="{E7EA343F-664B-40D2-A946-008ABCC1AE28}"/>
              </a:ext>
            </a:extLst>
          </p:cNvPr>
          <p:cNvSpPr/>
          <p:nvPr/>
        </p:nvSpPr>
        <p:spPr>
          <a:xfrm>
            <a:off x="9146400" y="3967402"/>
            <a:ext cx="3045600" cy="2893100"/>
          </a:xfrm>
          <a:prstGeom prst="rect">
            <a:avLst/>
          </a:prstGeom>
        </p:spPr>
        <p:txBody>
          <a:bodyPr wrap="square">
            <a:spAutoFit/>
          </a:bodyPr>
          <a:lstStyle/>
          <a:p>
            <a:r>
              <a:rPr lang="en-GB" sz="1300" b="1" dirty="0">
                <a:solidFill>
                  <a:srgbClr val="0070C0"/>
                </a:solidFill>
              </a:rPr>
              <a:t>Inspections </a:t>
            </a:r>
            <a:br>
              <a:rPr lang="en-GB" sz="1300" dirty="0">
                <a:solidFill>
                  <a:srgbClr val="0070C0"/>
                </a:solidFill>
              </a:rPr>
            </a:br>
            <a:r>
              <a:rPr lang="en-GB" sz="1300" b="1" dirty="0">
                <a:solidFill>
                  <a:srgbClr val="0070C0"/>
                </a:solidFill>
              </a:rPr>
              <a:t>1.</a:t>
            </a:r>
            <a:r>
              <a:rPr lang="en-GB" sz="1300" dirty="0">
                <a:solidFill>
                  <a:srgbClr val="0070C0"/>
                </a:solidFill>
              </a:rPr>
              <a:t> Analysis of static system representation to discover problems (static verification) </a:t>
            </a:r>
            <a:br>
              <a:rPr lang="en-GB" sz="1300" dirty="0">
                <a:solidFill>
                  <a:srgbClr val="0070C0"/>
                </a:solidFill>
              </a:rPr>
            </a:br>
            <a:r>
              <a:rPr lang="en-GB" sz="1300" b="1" dirty="0">
                <a:solidFill>
                  <a:srgbClr val="0070C0"/>
                </a:solidFill>
              </a:rPr>
              <a:t>2.</a:t>
            </a:r>
            <a:r>
              <a:rPr lang="en-GB" sz="1300" dirty="0">
                <a:solidFill>
                  <a:srgbClr val="0070C0"/>
                </a:solidFill>
              </a:rPr>
              <a:t> May be supplemented by tool-based document and code analysis</a:t>
            </a:r>
            <a:br>
              <a:rPr lang="en-GB" sz="1300" dirty="0">
                <a:solidFill>
                  <a:srgbClr val="0070C0"/>
                </a:solidFill>
              </a:rPr>
            </a:br>
            <a:r>
              <a:rPr lang="en-GB" sz="1300" b="1" dirty="0">
                <a:solidFill>
                  <a:srgbClr val="0070C0"/>
                </a:solidFill>
              </a:rPr>
              <a:t>3.</a:t>
            </a:r>
            <a:r>
              <a:rPr lang="en-GB" sz="1300" dirty="0">
                <a:solidFill>
                  <a:srgbClr val="0070C0"/>
                </a:solidFill>
              </a:rPr>
              <a:t> Static process: interactions between errors not a concern </a:t>
            </a:r>
            <a:br>
              <a:rPr lang="en-GB" sz="1300" dirty="0">
                <a:solidFill>
                  <a:srgbClr val="0070C0"/>
                </a:solidFill>
              </a:rPr>
            </a:br>
            <a:r>
              <a:rPr lang="en-GB" sz="1300" b="1" dirty="0">
                <a:solidFill>
                  <a:srgbClr val="0070C0"/>
                </a:solidFill>
              </a:rPr>
              <a:t>4.</a:t>
            </a:r>
            <a:r>
              <a:rPr lang="en-GB" sz="1300" dirty="0">
                <a:solidFill>
                  <a:srgbClr val="0070C0"/>
                </a:solidFill>
              </a:rPr>
              <a:t> Incomplete versions of a system can be inspected without additional costs </a:t>
            </a:r>
            <a:br>
              <a:rPr lang="en-GB" sz="1300" dirty="0">
                <a:solidFill>
                  <a:srgbClr val="0070C0"/>
                </a:solidFill>
              </a:rPr>
            </a:br>
            <a:r>
              <a:rPr lang="en-GB" sz="1300" b="1" dirty="0">
                <a:solidFill>
                  <a:srgbClr val="0070C0"/>
                </a:solidFill>
              </a:rPr>
              <a:t>5.</a:t>
            </a:r>
            <a:r>
              <a:rPr lang="en-GB" sz="1300" dirty="0">
                <a:solidFill>
                  <a:srgbClr val="0070C0"/>
                </a:solidFill>
              </a:rPr>
              <a:t> Can also consider broader quality attributes, such as compliance with standards, portability, maintainability </a:t>
            </a:r>
            <a:br>
              <a:rPr lang="en-GB" sz="1300" dirty="0">
                <a:solidFill>
                  <a:srgbClr val="0070C0"/>
                </a:solidFill>
              </a:rPr>
            </a:br>
            <a:r>
              <a:rPr lang="en-GB" sz="1300" b="1" dirty="0">
                <a:solidFill>
                  <a:srgbClr val="0070C0"/>
                </a:solidFill>
              </a:rPr>
              <a:t>6.</a:t>
            </a:r>
            <a:r>
              <a:rPr lang="en-GB" sz="1300" dirty="0">
                <a:solidFill>
                  <a:srgbClr val="0070C0"/>
                </a:solidFill>
              </a:rPr>
              <a:t> Inspections cannot check dynamic properties reliably</a:t>
            </a:r>
          </a:p>
        </p:txBody>
      </p:sp>
    </p:spTree>
    <p:extLst>
      <p:ext uri="{BB962C8B-B14F-4D97-AF65-F5344CB8AC3E}">
        <p14:creationId xmlns:p14="http://schemas.microsoft.com/office/powerpoint/2010/main" val="28532334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EA172E-F2EC-4F44-AE22-15F93F332CB8}"/>
              </a:ext>
            </a:extLst>
          </p:cNvPr>
          <p:cNvSpPr/>
          <p:nvPr/>
        </p:nvSpPr>
        <p:spPr>
          <a:xfrm>
            <a:off x="0" y="0"/>
            <a:ext cx="2252870" cy="2893100"/>
          </a:xfrm>
          <a:prstGeom prst="rect">
            <a:avLst/>
          </a:prstGeom>
        </p:spPr>
        <p:txBody>
          <a:bodyPr wrap="square">
            <a:spAutoFit/>
          </a:bodyPr>
          <a:lstStyle/>
          <a:p>
            <a:r>
              <a:rPr lang="en-GB" sz="1300" b="1" u="sng" dirty="0">
                <a:solidFill>
                  <a:srgbClr val="7030A0"/>
                </a:solidFill>
              </a:rPr>
              <a:t>Stages of testing</a:t>
            </a:r>
          </a:p>
          <a:p>
            <a:r>
              <a:rPr lang="en-GB" sz="1300" b="1" dirty="0">
                <a:solidFill>
                  <a:srgbClr val="7030A0"/>
                </a:solidFill>
              </a:rPr>
              <a:t>Development testing </a:t>
            </a:r>
            <a:br>
              <a:rPr lang="en-GB" sz="1300" dirty="0">
                <a:solidFill>
                  <a:srgbClr val="7030A0"/>
                </a:solidFill>
              </a:rPr>
            </a:br>
            <a:r>
              <a:rPr lang="en-GB" sz="1300" dirty="0">
                <a:solidFill>
                  <a:srgbClr val="7030A0"/>
                </a:solidFill>
              </a:rPr>
              <a:t>- System is tested during development to discover bugs and defects</a:t>
            </a:r>
          </a:p>
          <a:p>
            <a:r>
              <a:rPr lang="en-GB" sz="1300" b="1" dirty="0">
                <a:solidFill>
                  <a:srgbClr val="7030A0"/>
                </a:solidFill>
              </a:rPr>
              <a:t>Release testing </a:t>
            </a:r>
            <a:br>
              <a:rPr lang="en-GB" sz="1300" dirty="0">
                <a:solidFill>
                  <a:srgbClr val="7030A0"/>
                </a:solidFill>
              </a:rPr>
            </a:br>
            <a:r>
              <a:rPr lang="en-GB" sz="1300" dirty="0">
                <a:solidFill>
                  <a:srgbClr val="7030A0"/>
                </a:solidFill>
              </a:rPr>
              <a:t>- A separate testing team test a complete version of the system before it is released to users</a:t>
            </a:r>
          </a:p>
          <a:p>
            <a:r>
              <a:rPr lang="en-GB" sz="1300" b="1" dirty="0">
                <a:solidFill>
                  <a:srgbClr val="7030A0"/>
                </a:solidFill>
              </a:rPr>
              <a:t>User testing </a:t>
            </a:r>
            <a:br>
              <a:rPr lang="en-GB" sz="1300" dirty="0">
                <a:solidFill>
                  <a:srgbClr val="7030A0"/>
                </a:solidFill>
              </a:rPr>
            </a:br>
            <a:r>
              <a:rPr lang="en-GB" sz="1300" dirty="0">
                <a:solidFill>
                  <a:srgbClr val="7030A0"/>
                </a:solidFill>
              </a:rPr>
              <a:t>- Users or potential users of a system test the system in their own environment</a:t>
            </a:r>
          </a:p>
        </p:txBody>
      </p:sp>
      <p:sp>
        <p:nvSpPr>
          <p:cNvPr id="10" name="Rectangle 9">
            <a:extLst>
              <a:ext uri="{FF2B5EF4-FFF2-40B4-BE49-F238E27FC236}">
                <a16:creationId xmlns:a16="http://schemas.microsoft.com/office/drawing/2014/main" id="{F9B32611-D065-4ACC-BA96-33FE7AF9226B}"/>
              </a:ext>
            </a:extLst>
          </p:cNvPr>
          <p:cNvSpPr/>
          <p:nvPr/>
        </p:nvSpPr>
        <p:spPr>
          <a:xfrm>
            <a:off x="6493565" y="-14961"/>
            <a:ext cx="5698434" cy="3693319"/>
          </a:xfrm>
          <a:prstGeom prst="rect">
            <a:avLst/>
          </a:prstGeom>
        </p:spPr>
        <p:txBody>
          <a:bodyPr wrap="square" numCol="1">
            <a:spAutoFit/>
          </a:bodyPr>
          <a:lstStyle/>
          <a:p>
            <a:r>
              <a:rPr lang="en-GB" sz="1300" b="1" u="sng" dirty="0">
                <a:solidFill>
                  <a:srgbClr val="0070C0"/>
                </a:solidFill>
              </a:rPr>
              <a:t>Automated Testing</a:t>
            </a:r>
            <a:br>
              <a:rPr lang="en-GB" sz="1300" b="1" u="sng" dirty="0">
                <a:solidFill>
                  <a:srgbClr val="0070C0"/>
                </a:solidFill>
              </a:rPr>
            </a:br>
            <a:r>
              <a:rPr lang="en-GB" sz="1300" b="1" dirty="0">
                <a:solidFill>
                  <a:srgbClr val="0070C0"/>
                </a:solidFill>
              </a:rPr>
              <a:t>Automate your unit tests </a:t>
            </a:r>
            <a:br>
              <a:rPr lang="en-GB" sz="1300" dirty="0">
                <a:solidFill>
                  <a:srgbClr val="0070C0"/>
                </a:solidFill>
              </a:rPr>
            </a:br>
            <a:r>
              <a:rPr lang="en-GB" sz="1300" dirty="0">
                <a:solidFill>
                  <a:srgbClr val="0070C0"/>
                </a:solidFill>
              </a:rPr>
              <a:t>- Tests can be run and checked without manual intervention </a:t>
            </a:r>
            <a:br>
              <a:rPr lang="en-GB" sz="1300" dirty="0">
                <a:solidFill>
                  <a:srgbClr val="0070C0"/>
                </a:solidFill>
              </a:rPr>
            </a:br>
            <a:r>
              <a:rPr lang="en-GB" sz="1300" dirty="0">
                <a:solidFill>
                  <a:srgbClr val="0070C0"/>
                </a:solidFill>
              </a:rPr>
              <a:t>- Can run tests reliably again and again whenever there’s a change to the software – regression testing</a:t>
            </a:r>
          </a:p>
          <a:p>
            <a:r>
              <a:rPr lang="en-GB" sz="1300" b="1" dirty="0">
                <a:solidFill>
                  <a:srgbClr val="0070C0"/>
                </a:solidFill>
              </a:rPr>
              <a:t>Use a unit testing framework </a:t>
            </a:r>
            <a:br>
              <a:rPr lang="en-GB" sz="1300" dirty="0">
                <a:solidFill>
                  <a:srgbClr val="0070C0"/>
                </a:solidFill>
              </a:rPr>
            </a:br>
            <a:r>
              <a:rPr lang="en-GB" sz="1300" dirty="0">
                <a:solidFill>
                  <a:srgbClr val="0070C0"/>
                </a:solidFill>
              </a:rPr>
              <a:t>- For example: jUnit for Java, CUnit for C, CppUnit for C++,</a:t>
            </a:r>
            <a:br>
              <a:rPr lang="en-GB" sz="1300" dirty="0">
                <a:solidFill>
                  <a:srgbClr val="0070C0"/>
                </a:solidFill>
              </a:rPr>
            </a:br>
            <a:r>
              <a:rPr lang="en-GB" sz="1300" dirty="0">
                <a:solidFill>
                  <a:srgbClr val="0070C0"/>
                </a:solidFill>
              </a:rPr>
              <a:t>- Provide generic classes and an execution framework for writing and administering tests and test suites </a:t>
            </a:r>
            <a:br>
              <a:rPr lang="en-GB" sz="1300" dirty="0">
                <a:solidFill>
                  <a:srgbClr val="0070C0"/>
                </a:solidFill>
              </a:rPr>
            </a:br>
            <a:r>
              <a:rPr lang="en-GB" sz="1300" dirty="0">
                <a:solidFill>
                  <a:srgbClr val="0070C0"/>
                </a:solidFill>
              </a:rPr>
              <a:t>- Typically, come with a UI component for running tests in the context of an IDE</a:t>
            </a:r>
            <a:br>
              <a:rPr lang="en-GB" sz="1300" dirty="0">
                <a:solidFill>
                  <a:srgbClr val="0070C0"/>
                </a:solidFill>
              </a:rPr>
            </a:br>
            <a:r>
              <a:rPr lang="en-GB" sz="1300" b="1" dirty="0">
                <a:solidFill>
                  <a:srgbClr val="0070C0"/>
                </a:solidFill>
              </a:rPr>
              <a:t>Automated tests consist of </a:t>
            </a:r>
            <a:br>
              <a:rPr lang="en-GB" sz="1300" b="1" dirty="0">
                <a:solidFill>
                  <a:srgbClr val="0070C0"/>
                </a:solidFill>
              </a:rPr>
            </a:br>
            <a:r>
              <a:rPr lang="en-GB" sz="1300" b="1" dirty="0">
                <a:solidFill>
                  <a:srgbClr val="0070C0"/>
                </a:solidFill>
              </a:rPr>
              <a:t>1. Setup part </a:t>
            </a:r>
            <a:br>
              <a:rPr lang="en-GB" sz="1300" dirty="0">
                <a:solidFill>
                  <a:srgbClr val="0070C0"/>
                </a:solidFill>
              </a:rPr>
            </a:br>
            <a:r>
              <a:rPr lang="en-GB" sz="1300" dirty="0">
                <a:solidFill>
                  <a:srgbClr val="0070C0"/>
                </a:solidFill>
              </a:rPr>
              <a:t>- Create the objects to be tested and initialize them suitably </a:t>
            </a:r>
            <a:br>
              <a:rPr lang="en-GB" sz="1300" dirty="0">
                <a:solidFill>
                  <a:srgbClr val="0070C0"/>
                </a:solidFill>
              </a:rPr>
            </a:br>
            <a:r>
              <a:rPr lang="en-GB" sz="1300" b="1" dirty="0">
                <a:solidFill>
                  <a:srgbClr val="0070C0"/>
                </a:solidFill>
              </a:rPr>
              <a:t>2. Call/Test part </a:t>
            </a:r>
            <a:br>
              <a:rPr lang="en-GB" sz="1300" dirty="0">
                <a:solidFill>
                  <a:srgbClr val="0070C0"/>
                </a:solidFill>
              </a:rPr>
            </a:br>
            <a:r>
              <a:rPr lang="en-GB" sz="1300" dirty="0">
                <a:solidFill>
                  <a:srgbClr val="0070C0"/>
                </a:solidFill>
              </a:rPr>
              <a:t>- Call the object or method to be tested </a:t>
            </a:r>
            <a:br>
              <a:rPr lang="en-GB" sz="1300" dirty="0">
                <a:solidFill>
                  <a:srgbClr val="0070C0"/>
                </a:solidFill>
              </a:rPr>
            </a:br>
            <a:r>
              <a:rPr lang="en-GB" sz="1300" b="1" dirty="0">
                <a:solidFill>
                  <a:srgbClr val="0070C0"/>
                </a:solidFill>
              </a:rPr>
              <a:t>3. Assertion part </a:t>
            </a:r>
            <a:br>
              <a:rPr lang="en-GB" sz="1300" dirty="0">
                <a:solidFill>
                  <a:srgbClr val="0070C0"/>
                </a:solidFill>
              </a:rPr>
            </a:br>
            <a:r>
              <a:rPr lang="en-GB" sz="1300" dirty="0">
                <a:solidFill>
                  <a:srgbClr val="0070C0"/>
                </a:solidFill>
              </a:rPr>
              <a:t>- Compare result of call with expected result </a:t>
            </a:r>
            <a:br>
              <a:rPr lang="en-GB" sz="1300" dirty="0">
                <a:solidFill>
                  <a:srgbClr val="0070C0"/>
                </a:solidFill>
              </a:rPr>
            </a:br>
            <a:r>
              <a:rPr lang="en-GB" sz="1300" dirty="0">
                <a:solidFill>
                  <a:srgbClr val="0070C0"/>
                </a:solidFill>
              </a:rPr>
              <a:t>- If assertion evaluates to true, test has been successful otherwise it has failed</a:t>
            </a:r>
          </a:p>
        </p:txBody>
      </p:sp>
      <p:sp>
        <p:nvSpPr>
          <p:cNvPr id="12" name="Rectangle 11">
            <a:extLst>
              <a:ext uri="{FF2B5EF4-FFF2-40B4-BE49-F238E27FC236}">
                <a16:creationId xmlns:a16="http://schemas.microsoft.com/office/drawing/2014/main" id="{6481F802-7E2C-417A-949F-A8756E518F09}"/>
              </a:ext>
            </a:extLst>
          </p:cNvPr>
          <p:cNvSpPr/>
          <p:nvPr/>
        </p:nvSpPr>
        <p:spPr>
          <a:xfrm>
            <a:off x="2252870" y="0"/>
            <a:ext cx="3771693" cy="2893100"/>
          </a:xfrm>
          <a:prstGeom prst="rect">
            <a:avLst/>
          </a:prstGeom>
        </p:spPr>
        <p:txBody>
          <a:bodyPr wrap="square" numCol="1">
            <a:spAutoFit/>
          </a:bodyPr>
          <a:lstStyle/>
          <a:p>
            <a:r>
              <a:rPr lang="en-GB" sz="1300" b="1" u="sng" dirty="0">
                <a:solidFill>
                  <a:srgbClr val="C00000"/>
                </a:solidFill>
              </a:rPr>
              <a:t>Development Testing</a:t>
            </a:r>
            <a:br>
              <a:rPr lang="en-GB" sz="1300" b="1" dirty="0">
                <a:solidFill>
                  <a:srgbClr val="C00000"/>
                </a:solidFill>
              </a:rPr>
            </a:br>
            <a:r>
              <a:rPr lang="en-GB" sz="1300" b="1" dirty="0">
                <a:solidFill>
                  <a:srgbClr val="C00000"/>
                </a:solidFill>
              </a:rPr>
              <a:t>Includes all testing activities carried out by the team developing the system </a:t>
            </a:r>
            <a:br>
              <a:rPr lang="en-GB" sz="1300" b="1" dirty="0">
                <a:solidFill>
                  <a:srgbClr val="C00000"/>
                </a:solidFill>
              </a:rPr>
            </a:br>
            <a:r>
              <a:rPr lang="en-GB" sz="1300" b="1" dirty="0">
                <a:solidFill>
                  <a:srgbClr val="C00000"/>
                </a:solidFill>
              </a:rPr>
              <a:t>1. Unit testing </a:t>
            </a:r>
            <a:br>
              <a:rPr lang="en-GB" sz="1300" b="1" dirty="0">
                <a:solidFill>
                  <a:srgbClr val="C00000"/>
                </a:solidFill>
              </a:rPr>
            </a:br>
            <a:r>
              <a:rPr lang="en-GB" sz="1300" dirty="0">
                <a:solidFill>
                  <a:srgbClr val="C00000"/>
                </a:solidFill>
              </a:rPr>
              <a:t>- Tests individual program units or classes </a:t>
            </a:r>
            <a:br>
              <a:rPr lang="en-GB" sz="1300" dirty="0">
                <a:solidFill>
                  <a:srgbClr val="C00000"/>
                </a:solidFill>
              </a:rPr>
            </a:br>
            <a:r>
              <a:rPr lang="en-GB" sz="1300" dirty="0">
                <a:solidFill>
                  <a:srgbClr val="C00000"/>
                </a:solidFill>
              </a:rPr>
              <a:t>- Focus on testing functionality of objects or methods</a:t>
            </a:r>
          </a:p>
          <a:p>
            <a:r>
              <a:rPr lang="en-GB" sz="1300" b="1" dirty="0">
                <a:solidFill>
                  <a:srgbClr val="C00000"/>
                </a:solidFill>
              </a:rPr>
              <a:t>2. Component testing </a:t>
            </a:r>
            <a:br>
              <a:rPr lang="en-GB" sz="1300" b="1" dirty="0">
                <a:solidFill>
                  <a:srgbClr val="C00000"/>
                </a:solidFill>
              </a:rPr>
            </a:br>
            <a:r>
              <a:rPr lang="en-GB" sz="1300" dirty="0">
                <a:solidFill>
                  <a:srgbClr val="C00000"/>
                </a:solidFill>
              </a:rPr>
              <a:t>- Integrates several individual units to create composite components </a:t>
            </a:r>
            <a:br>
              <a:rPr lang="en-GB" sz="1300" dirty="0">
                <a:solidFill>
                  <a:srgbClr val="C00000"/>
                </a:solidFill>
              </a:rPr>
            </a:br>
            <a:r>
              <a:rPr lang="en-GB" sz="1300" dirty="0">
                <a:solidFill>
                  <a:srgbClr val="C00000"/>
                </a:solidFill>
              </a:rPr>
              <a:t>- Focus on testing component interfaces</a:t>
            </a:r>
          </a:p>
          <a:p>
            <a:r>
              <a:rPr lang="en-GB" sz="1300" b="1" dirty="0">
                <a:solidFill>
                  <a:srgbClr val="C00000"/>
                </a:solidFill>
              </a:rPr>
              <a:t>3. System testing </a:t>
            </a:r>
            <a:br>
              <a:rPr lang="en-GB" sz="1300" b="1" dirty="0">
                <a:solidFill>
                  <a:srgbClr val="C00000"/>
                </a:solidFill>
              </a:rPr>
            </a:br>
            <a:r>
              <a:rPr lang="en-GB" sz="1300" dirty="0">
                <a:solidFill>
                  <a:srgbClr val="C00000"/>
                </a:solidFill>
              </a:rPr>
              <a:t>- Some or all components in a system are integrated and system is tested as a whole </a:t>
            </a:r>
            <a:br>
              <a:rPr lang="en-GB" sz="1300" dirty="0">
                <a:solidFill>
                  <a:srgbClr val="C00000"/>
                </a:solidFill>
              </a:rPr>
            </a:br>
            <a:r>
              <a:rPr lang="en-GB" sz="1300" dirty="0">
                <a:solidFill>
                  <a:srgbClr val="C00000"/>
                </a:solidFill>
              </a:rPr>
              <a:t>- Focus on testing component interactions</a:t>
            </a:r>
          </a:p>
        </p:txBody>
      </p:sp>
      <p:sp>
        <p:nvSpPr>
          <p:cNvPr id="13" name="Rectangle 12">
            <a:extLst>
              <a:ext uri="{FF2B5EF4-FFF2-40B4-BE49-F238E27FC236}">
                <a16:creationId xmlns:a16="http://schemas.microsoft.com/office/drawing/2014/main" id="{E4B20A21-0666-4947-B7E8-88251D07984D}"/>
              </a:ext>
            </a:extLst>
          </p:cNvPr>
          <p:cNvSpPr/>
          <p:nvPr/>
        </p:nvSpPr>
        <p:spPr>
          <a:xfrm>
            <a:off x="-1" y="2777646"/>
            <a:ext cx="3140765" cy="3893374"/>
          </a:xfrm>
          <a:prstGeom prst="rect">
            <a:avLst/>
          </a:prstGeom>
        </p:spPr>
        <p:txBody>
          <a:bodyPr wrap="square">
            <a:spAutoFit/>
          </a:bodyPr>
          <a:lstStyle/>
          <a:p>
            <a:r>
              <a:rPr lang="en-GB" sz="1300" b="1" u="sng" dirty="0">
                <a:solidFill>
                  <a:srgbClr val="00B050"/>
                </a:solidFill>
              </a:rPr>
              <a:t>Unit Testing</a:t>
            </a:r>
            <a:br>
              <a:rPr lang="en-GB" sz="1300" u="sng" dirty="0">
                <a:solidFill>
                  <a:srgbClr val="00B050"/>
                </a:solidFill>
              </a:rPr>
            </a:br>
            <a:r>
              <a:rPr lang="en-GB" sz="1300" b="1" dirty="0">
                <a:solidFill>
                  <a:srgbClr val="00B050"/>
                </a:solidFill>
              </a:rPr>
              <a:t>A defect testing process</a:t>
            </a:r>
          </a:p>
          <a:p>
            <a:r>
              <a:rPr lang="en-GB" sz="1300" b="1" dirty="0">
                <a:solidFill>
                  <a:srgbClr val="00B050"/>
                </a:solidFill>
              </a:rPr>
              <a:t>1. Tests individual components in isolation </a:t>
            </a:r>
            <a:br>
              <a:rPr lang="en-GB" sz="1300" b="1" dirty="0">
                <a:solidFill>
                  <a:srgbClr val="00B050"/>
                </a:solidFill>
              </a:rPr>
            </a:br>
            <a:r>
              <a:rPr lang="en-GB" sz="1300" dirty="0">
                <a:solidFill>
                  <a:srgbClr val="00B050"/>
                </a:solidFill>
              </a:rPr>
              <a:t>- Individual functions or methods within an object </a:t>
            </a:r>
            <a:br>
              <a:rPr lang="en-GB" sz="1300" dirty="0">
                <a:solidFill>
                  <a:srgbClr val="00B050"/>
                </a:solidFill>
              </a:rPr>
            </a:br>
            <a:r>
              <a:rPr lang="en-GB" sz="1300" dirty="0">
                <a:solidFill>
                  <a:srgbClr val="00B050"/>
                </a:solidFill>
              </a:rPr>
              <a:t>- Object classes with several attributes and methods </a:t>
            </a:r>
            <a:br>
              <a:rPr lang="en-GB" sz="1300" dirty="0">
                <a:solidFill>
                  <a:srgbClr val="00B050"/>
                </a:solidFill>
              </a:rPr>
            </a:br>
            <a:r>
              <a:rPr lang="en-GB" sz="1300" dirty="0">
                <a:solidFill>
                  <a:srgbClr val="00B050"/>
                </a:solidFill>
              </a:rPr>
              <a:t>- Composite components with defined interfaces used to access their </a:t>
            </a:r>
            <a:r>
              <a:rPr lang="en-GB" sz="1300" b="1" dirty="0">
                <a:solidFill>
                  <a:srgbClr val="00B050"/>
                </a:solidFill>
              </a:rPr>
              <a:t>functionality</a:t>
            </a:r>
          </a:p>
          <a:p>
            <a:r>
              <a:rPr lang="en-GB" sz="1300" b="1" dirty="0">
                <a:solidFill>
                  <a:srgbClr val="00B050"/>
                </a:solidFill>
              </a:rPr>
              <a:t>2. Complete test coverage of a class involves </a:t>
            </a:r>
            <a:br>
              <a:rPr lang="en-GB" sz="1300" b="1" dirty="0">
                <a:solidFill>
                  <a:srgbClr val="00B050"/>
                </a:solidFill>
              </a:rPr>
            </a:br>
            <a:r>
              <a:rPr lang="en-GB" sz="1300" dirty="0">
                <a:solidFill>
                  <a:srgbClr val="00B050"/>
                </a:solidFill>
              </a:rPr>
              <a:t>- Testing all operations associated with an object </a:t>
            </a:r>
            <a:br>
              <a:rPr lang="en-GB" sz="1300" dirty="0">
                <a:solidFill>
                  <a:srgbClr val="00B050"/>
                </a:solidFill>
              </a:rPr>
            </a:br>
            <a:r>
              <a:rPr lang="en-GB" sz="1300" dirty="0">
                <a:solidFill>
                  <a:srgbClr val="00B050"/>
                </a:solidFill>
              </a:rPr>
              <a:t>- Setting and interrogating all object attributes </a:t>
            </a:r>
            <a:br>
              <a:rPr lang="en-GB" sz="1300" dirty="0">
                <a:solidFill>
                  <a:srgbClr val="00B050"/>
                </a:solidFill>
              </a:rPr>
            </a:br>
            <a:r>
              <a:rPr lang="en-GB" sz="1300" dirty="0">
                <a:solidFill>
                  <a:srgbClr val="00B050"/>
                </a:solidFill>
              </a:rPr>
              <a:t>- Exercising the object in all possible states.</a:t>
            </a:r>
          </a:p>
          <a:p>
            <a:r>
              <a:rPr lang="en-GB" sz="1300" b="1" dirty="0">
                <a:solidFill>
                  <a:srgbClr val="00B050"/>
                </a:solidFill>
              </a:rPr>
              <a:t>Inheritance makes designing good class tests more difficult –behaviour to be tested is not localised</a:t>
            </a:r>
          </a:p>
        </p:txBody>
      </p:sp>
      <p:sp>
        <p:nvSpPr>
          <p:cNvPr id="14" name="Rectangle 13">
            <a:extLst>
              <a:ext uri="{FF2B5EF4-FFF2-40B4-BE49-F238E27FC236}">
                <a16:creationId xmlns:a16="http://schemas.microsoft.com/office/drawing/2014/main" id="{E410A5EF-BD63-481A-B115-787D1CED55CB}"/>
              </a:ext>
            </a:extLst>
          </p:cNvPr>
          <p:cNvSpPr/>
          <p:nvPr/>
        </p:nvSpPr>
        <p:spPr>
          <a:xfrm>
            <a:off x="6570137" y="3635411"/>
            <a:ext cx="5621862" cy="1292662"/>
          </a:xfrm>
          <a:prstGeom prst="rect">
            <a:avLst/>
          </a:prstGeom>
        </p:spPr>
        <p:txBody>
          <a:bodyPr wrap="square">
            <a:spAutoFit/>
          </a:bodyPr>
          <a:lstStyle/>
          <a:p>
            <a:r>
              <a:rPr lang="en-GB" sz="1300" b="1" u="sng" dirty="0">
                <a:solidFill>
                  <a:srgbClr val="7030A0"/>
                </a:solidFill>
              </a:rPr>
              <a:t>jUnit testing framework</a:t>
            </a:r>
            <a:br>
              <a:rPr lang="en-GB" sz="1300" b="1" u="sng" dirty="0">
                <a:solidFill>
                  <a:srgbClr val="7030A0"/>
                </a:solidFill>
              </a:rPr>
            </a:br>
            <a:endParaRPr lang="en-GB" sz="1300" b="1" u="sng" dirty="0">
              <a:solidFill>
                <a:srgbClr val="7030A0"/>
              </a:solidFill>
            </a:endParaRPr>
          </a:p>
          <a:p>
            <a:r>
              <a:rPr lang="en-GB" sz="1300" b="1" dirty="0">
                <a:solidFill>
                  <a:srgbClr val="7030A0"/>
                </a:solidFill>
              </a:rPr>
              <a:t>Uses standard Java classes with annotations to define tests </a:t>
            </a:r>
            <a:br>
              <a:rPr lang="en-GB" sz="1300" dirty="0">
                <a:solidFill>
                  <a:srgbClr val="7030A0"/>
                </a:solidFill>
              </a:rPr>
            </a:br>
            <a:r>
              <a:rPr lang="en-GB" sz="1300" dirty="0">
                <a:solidFill>
                  <a:srgbClr val="7030A0"/>
                </a:solidFill>
              </a:rPr>
              <a:t>- Annotations are special classes that can be used to add additional information to your code </a:t>
            </a:r>
            <a:br>
              <a:rPr lang="en-GB" sz="1300" dirty="0">
                <a:solidFill>
                  <a:srgbClr val="7030A0"/>
                </a:solidFill>
              </a:rPr>
            </a:br>
            <a:r>
              <a:rPr lang="en-GB" sz="1300" dirty="0">
                <a:solidFill>
                  <a:srgbClr val="7030A0"/>
                </a:solidFill>
              </a:rPr>
              <a:t>- Written using the @ notation in front of classes, fields, or methods</a:t>
            </a:r>
          </a:p>
        </p:txBody>
      </p:sp>
      <p:sp>
        <p:nvSpPr>
          <p:cNvPr id="15" name="Rectangle 14">
            <a:extLst>
              <a:ext uri="{FF2B5EF4-FFF2-40B4-BE49-F238E27FC236}">
                <a16:creationId xmlns:a16="http://schemas.microsoft.com/office/drawing/2014/main" id="{8349A696-B72C-4CCB-90C6-DE05EC4A47E7}"/>
              </a:ext>
            </a:extLst>
          </p:cNvPr>
          <p:cNvSpPr/>
          <p:nvPr/>
        </p:nvSpPr>
        <p:spPr>
          <a:xfrm>
            <a:off x="2928729" y="2777646"/>
            <a:ext cx="3882888" cy="4093428"/>
          </a:xfrm>
          <a:prstGeom prst="rect">
            <a:avLst/>
          </a:prstGeom>
        </p:spPr>
        <p:txBody>
          <a:bodyPr wrap="square" numCol="1">
            <a:spAutoFit/>
          </a:bodyPr>
          <a:lstStyle/>
          <a:p>
            <a:r>
              <a:rPr lang="en-GB" sz="1300" b="1" u="sng" dirty="0">
                <a:solidFill>
                  <a:srgbClr val="C00000"/>
                </a:solidFill>
              </a:rPr>
              <a:t>How to select test cases?</a:t>
            </a:r>
          </a:p>
          <a:p>
            <a:r>
              <a:rPr lang="en-GB" sz="1300" b="1" dirty="0">
                <a:solidFill>
                  <a:srgbClr val="C00000"/>
                </a:solidFill>
              </a:rPr>
              <a:t>Aim to cover as much of the unit’s functionality as possible</a:t>
            </a:r>
          </a:p>
          <a:p>
            <a:r>
              <a:rPr lang="en-GB" sz="1300" b="1" dirty="0">
                <a:solidFill>
                  <a:srgbClr val="C00000"/>
                </a:solidFill>
              </a:rPr>
              <a:t>Two general approaches:</a:t>
            </a:r>
          </a:p>
          <a:p>
            <a:r>
              <a:rPr lang="en-GB" sz="1300" b="1" dirty="0">
                <a:solidFill>
                  <a:srgbClr val="C00000"/>
                </a:solidFill>
              </a:rPr>
              <a:t>1. Black box testing </a:t>
            </a:r>
            <a:br>
              <a:rPr lang="en-GB" sz="1300" b="1" dirty="0">
                <a:solidFill>
                  <a:srgbClr val="C00000"/>
                </a:solidFill>
              </a:rPr>
            </a:br>
            <a:r>
              <a:rPr lang="en-GB" sz="1300" dirty="0">
                <a:solidFill>
                  <a:srgbClr val="C00000"/>
                </a:solidFill>
              </a:rPr>
              <a:t>- Design test cases without considering details of the unit’s implementation </a:t>
            </a:r>
            <a:br>
              <a:rPr lang="en-GB" sz="1300" dirty="0">
                <a:solidFill>
                  <a:srgbClr val="C00000"/>
                </a:solidFill>
              </a:rPr>
            </a:br>
            <a:r>
              <a:rPr lang="en-GB" sz="1300" dirty="0">
                <a:solidFill>
                  <a:srgbClr val="C00000"/>
                </a:solidFill>
              </a:rPr>
              <a:t>- Aim to cover unit requirements as exhaustively as possible </a:t>
            </a:r>
            <a:br>
              <a:rPr lang="en-GB" sz="1300" dirty="0">
                <a:solidFill>
                  <a:srgbClr val="C00000"/>
                </a:solidFill>
              </a:rPr>
            </a:br>
            <a:r>
              <a:rPr lang="en-GB" sz="1300" dirty="0">
                <a:solidFill>
                  <a:srgbClr val="C00000"/>
                </a:solidFill>
              </a:rPr>
              <a:t>- Might overlook some paths through the program logic that are only executed in very special circumstances</a:t>
            </a:r>
          </a:p>
          <a:p>
            <a:r>
              <a:rPr lang="en-GB" sz="1300" b="1" dirty="0">
                <a:solidFill>
                  <a:srgbClr val="C00000"/>
                </a:solidFill>
              </a:rPr>
              <a:t>2. White box testing </a:t>
            </a:r>
            <a:br>
              <a:rPr lang="en-GB" sz="1300" b="1" dirty="0">
                <a:solidFill>
                  <a:srgbClr val="C00000"/>
                </a:solidFill>
              </a:rPr>
            </a:br>
            <a:r>
              <a:rPr lang="en-GB" sz="1300" dirty="0">
                <a:solidFill>
                  <a:srgbClr val="C00000"/>
                </a:solidFill>
              </a:rPr>
              <a:t>- Design test cases explicitly considering the unit’s implementation </a:t>
            </a:r>
            <a:br>
              <a:rPr lang="en-GB" sz="1300" dirty="0">
                <a:solidFill>
                  <a:srgbClr val="C00000"/>
                </a:solidFill>
              </a:rPr>
            </a:br>
            <a:r>
              <a:rPr lang="en-GB" sz="1300" dirty="0">
                <a:solidFill>
                  <a:srgbClr val="C00000"/>
                </a:solidFill>
              </a:rPr>
              <a:t>- Aim to cover all branches / paths in the implementation </a:t>
            </a:r>
            <a:br>
              <a:rPr lang="en-GB" sz="1300" dirty="0">
                <a:solidFill>
                  <a:srgbClr val="C00000"/>
                </a:solidFill>
              </a:rPr>
            </a:br>
            <a:r>
              <a:rPr lang="en-GB" sz="1300" dirty="0">
                <a:solidFill>
                  <a:srgbClr val="C00000"/>
                </a:solidFill>
              </a:rPr>
              <a:t>- The latter is substantially harder (mostly impossible)! </a:t>
            </a:r>
            <a:br>
              <a:rPr lang="en-GB" sz="1300" dirty="0">
                <a:solidFill>
                  <a:srgbClr val="C00000"/>
                </a:solidFill>
              </a:rPr>
            </a:br>
            <a:r>
              <a:rPr lang="en-GB" sz="1300" dirty="0">
                <a:solidFill>
                  <a:srgbClr val="C00000"/>
                </a:solidFill>
              </a:rPr>
              <a:t>- Tests become dependent on program structure, may need adapting more frequently than black-box tests</a:t>
            </a:r>
          </a:p>
        </p:txBody>
      </p:sp>
      <p:sp>
        <p:nvSpPr>
          <p:cNvPr id="16" name="Rectangle 15">
            <a:extLst>
              <a:ext uri="{FF2B5EF4-FFF2-40B4-BE49-F238E27FC236}">
                <a16:creationId xmlns:a16="http://schemas.microsoft.com/office/drawing/2014/main" id="{12B307E7-FE37-4461-BC08-3F8CCF4FEFF2}"/>
              </a:ext>
            </a:extLst>
          </p:cNvPr>
          <p:cNvSpPr/>
          <p:nvPr/>
        </p:nvSpPr>
        <p:spPr>
          <a:xfrm>
            <a:off x="6570137" y="4928073"/>
            <a:ext cx="5621862" cy="892552"/>
          </a:xfrm>
          <a:prstGeom prst="rect">
            <a:avLst/>
          </a:prstGeom>
        </p:spPr>
        <p:txBody>
          <a:bodyPr wrap="square">
            <a:spAutoFit/>
          </a:bodyPr>
          <a:lstStyle/>
          <a:p>
            <a:r>
              <a:rPr lang="en-GB" sz="1300" b="1" u="sng" dirty="0">
                <a:solidFill>
                  <a:srgbClr val="0070C0"/>
                </a:solidFill>
              </a:rPr>
              <a:t>Choosing unit test cases –black box testing</a:t>
            </a:r>
          </a:p>
          <a:p>
            <a:r>
              <a:rPr lang="en-GB" sz="1300" b="1" dirty="0">
                <a:solidFill>
                  <a:srgbClr val="0070C0"/>
                </a:solidFill>
              </a:rPr>
              <a:t>Test cases should demonstrate </a:t>
            </a:r>
            <a:br>
              <a:rPr lang="en-GB" sz="1300" b="1" dirty="0">
                <a:solidFill>
                  <a:srgbClr val="0070C0"/>
                </a:solidFill>
              </a:rPr>
            </a:br>
            <a:r>
              <a:rPr lang="en-GB" sz="1300" b="1" dirty="0">
                <a:solidFill>
                  <a:srgbClr val="0070C0"/>
                </a:solidFill>
              </a:rPr>
              <a:t>1. </a:t>
            </a:r>
            <a:r>
              <a:rPr lang="en-GB" sz="1300" dirty="0">
                <a:solidFill>
                  <a:srgbClr val="0070C0"/>
                </a:solidFill>
              </a:rPr>
              <a:t>When used as expected, the component does what it is supposed to do </a:t>
            </a:r>
            <a:br>
              <a:rPr lang="en-GB" sz="1300" dirty="0">
                <a:solidFill>
                  <a:srgbClr val="0070C0"/>
                </a:solidFill>
              </a:rPr>
            </a:br>
            <a:r>
              <a:rPr lang="en-GB" sz="1300" b="1" dirty="0">
                <a:solidFill>
                  <a:srgbClr val="0070C0"/>
                </a:solidFill>
              </a:rPr>
              <a:t>2. </a:t>
            </a:r>
            <a:r>
              <a:rPr lang="en-GB" sz="1300" dirty="0">
                <a:solidFill>
                  <a:srgbClr val="0070C0"/>
                </a:solidFill>
              </a:rPr>
              <a:t>Defects in the component should be revealed by test cases</a:t>
            </a:r>
          </a:p>
        </p:txBody>
      </p:sp>
    </p:spTree>
    <p:extLst>
      <p:ext uri="{BB962C8B-B14F-4D97-AF65-F5344CB8AC3E}">
        <p14:creationId xmlns:p14="http://schemas.microsoft.com/office/powerpoint/2010/main" val="2482371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ABBE19-2BDB-49B6-B93F-F1DFA4A511DE}"/>
              </a:ext>
            </a:extLst>
          </p:cNvPr>
          <p:cNvSpPr/>
          <p:nvPr/>
        </p:nvSpPr>
        <p:spPr>
          <a:xfrm>
            <a:off x="0" y="0"/>
            <a:ext cx="2504661" cy="4893647"/>
          </a:xfrm>
          <a:prstGeom prst="rect">
            <a:avLst/>
          </a:prstGeom>
        </p:spPr>
        <p:txBody>
          <a:bodyPr wrap="square">
            <a:spAutoFit/>
          </a:bodyPr>
          <a:lstStyle/>
          <a:p>
            <a:r>
              <a:rPr lang="en-GB" sz="1300" b="1" u="sng" dirty="0">
                <a:solidFill>
                  <a:srgbClr val="00B050"/>
                </a:solidFill>
              </a:rPr>
              <a:t>Testing guidelines</a:t>
            </a:r>
          </a:p>
          <a:p>
            <a:r>
              <a:rPr lang="en-GB" sz="1300" b="1" dirty="0">
                <a:solidFill>
                  <a:srgbClr val="00B050"/>
                </a:solidFill>
              </a:rPr>
              <a:t>General guidelines </a:t>
            </a:r>
            <a:br>
              <a:rPr lang="en-GB" sz="1300" dirty="0">
                <a:solidFill>
                  <a:srgbClr val="00B050"/>
                </a:solidFill>
              </a:rPr>
            </a:br>
            <a:r>
              <a:rPr lang="en-GB" sz="1300" dirty="0">
                <a:solidFill>
                  <a:srgbClr val="00B050"/>
                </a:solidFill>
              </a:rPr>
              <a:t>1. Choose inputs that force the system to generate all error messages </a:t>
            </a:r>
            <a:br>
              <a:rPr lang="en-GB" sz="1300" dirty="0">
                <a:solidFill>
                  <a:srgbClr val="00B050"/>
                </a:solidFill>
              </a:rPr>
            </a:br>
            <a:r>
              <a:rPr lang="en-GB" sz="1300" dirty="0">
                <a:solidFill>
                  <a:srgbClr val="00B050"/>
                </a:solidFill>
              </a:rPr>
              <a:t>2. Design inputs that cause input buffers to overflow </a:t>
            </a:r>
            <a:br>
              <a:rPr lang="en-GB" sz="1300" dirty="0">
                <a:solidFill>
                  <a:srgbClr val="00B050"/>
                </a:solidFill>
              </a:rPr>
            </a:br>
            <a:r>
              <a:rPr lang="en-GB" sz="1300" dirty="0">
                <a:solidFill>
                  <a:srgbClr val="00B050"/>
                </a:solidFill>
              </a:rPr>
              <a:t>3. Repeat the same input or series of inputs numerous times </a:t>
            </a:r>
            <a:br>
              <a:rPr lang="en-GB" sz="1300" dirty="0">
                <a:solidFill>
                  <a:srgbClr val="00B050"/>
                </a:solidFill>
              </a:rPr>
            </a:br>
            <a:r>
              <a:rPr lang="en-GB" sz="1300" dirty="0">
                <a:solidFill>
                  <a:srgbClr val="00B050"/>
                </a:solidFill>
              </a:rPr>
              <a:t>4. Force invalid outputs to be generated </a:t>
            </a:r>
            <a:br>
              <a:rPr lang="en-GB" sz="1300" dirty="0">
                <a:solidFill>
                  <a:srgbClr val="00B050"/>
                </a:solidFill>
              </a:rPr>
            </a:br>
            <a:r>
              <a:rPr lang="en-GB" sz="1300" dirty="0">
                <a:solidFill>
                  <a:srgbClr val="00B050"/>
                </a:solidFill>
              </a:rPr>
              <a:t>5. Force computation results to be too large or too small</a:t>
            </a:r>
          </a:p>
          <a:p>
            <a:r>
              <a:rPr lang="en-GB" sz="1300" b="1" dirty="0">
                <a:solidFill>
                  <a:srgbClr val="00B050"/>
                </a:solidFill>
              </a:rPr>
              <a:t>Guidelines for sequence/collection-based inputs </a:t>
            </a:r>
            <a:br>
              <a:rPr lang="en-GB" sz="1300" dirty="0">
                <a:solidFill>
                  <a:srgbClr val="00B050"/>
                </a:solidFill>
              </a:rPr>
            </a:br>
            <a:r>
              <a:rPr lang="en-GB" sz="1300" dirty="0">
                <a:solidFill>
                  <a:srgbClr val="00B050"/>
                </a:solidFill>
              </a:rPr>
              <a:t>1. Test software with sequences which have only a single value </a:t>
            </a:r>
            <a:br>
              <a:rPr lang="en-GB" sz="1300" dirty="0">
                <a:solidFill>
                  <a:srgbClr val="00B050"/>
                </a:solidFill>
              </a:rPr>
            </a:br>
            <a:r>
              <a:rPr lang="en-GB" sz="1300" dirty="0">
                <a:solidFill>
                  <a:srgbClr val="00B050"/>
                </a:solidFill>
              </a:rPr>
              <a:t>2. Use sequences of different sizes in different tests </a:t>
            </a:r>
            <a:br>
              <a:rPr lang="en-GB" sz="1300" dirty="0">
                <a:solidFill>
                  <a:srgbClr val="00B050"/>
                </a:solidFill>
              </a:rPr>
            </a:br>
            <a:r>
              <a:rPr lang="en-GB" sz="1300" dirty="0">
                <a:solidFill>
                  <a:srgbClr val="00B050"/>
                </a:solidFill>
              </a:rPr>
              <a:t>3. Derive tests so that the first, middle and last elements of the sequence are accessed </a:t>
            </a:r>
            <a:br>
              <a:rPr lang="en-GB" sz="1300" dirty="0">
                <a:solidFill>
                  <a:srgbClr val="00B050"/>
                </a:solidFill>
              </a:rPr>
            </a:br>
            <a:r>
              <a:rPr lang="en-GB" sz="1300" dirty="0">
                <a:solidFill>
                  <a:srgbClr val="00B050"/>
                </a:solidFill>
              </a:rPr>
              <a:t>4. Test with sequences of zero length</a:t>
            </a:r>
          </a:p>
        </p:txBody>
      </p:sp>
      <p:sp>
        <p:nvSpPr>
          <p:cNvPr id="11" name="Rectangle 10">
            <a:extLst>
              <a:ext uri="{FF2B5EF4-FFF2-40B4-BE49-F238E27FC236}">
                <a16:creationId xmlns:a16="http://schemas.microsoft.com/office/drawing/2014/main" id="{02D10CD7-05E1-4332-9856-2AFF5E86CA8F}"/>
              </a:ext>
            </a:extLst>
          </p:cNvPr>
          <p:cNvSpPr/>
          <p:nvPr/>
        </p:nvSpPr>
        <p:spPr>
          <a:xfrm>
            <a:off x="2345635" y="0"/>
            <a:ext cx="3678928" cy="4893647"/>
          </a:xfrm>
          <a:prstGeom prst="rect">
            <a:avLst/>
          </a:prstGeom>
        </p:spPr>
        <p:txBody>
          <a:bodyPr wrap="square" numCol="1">
            <a:spAutoFit/>
          </a:bodyPr>
          <a:lstStyle/>
          <a:p>
            <a:r>
              <a:rPr lang="en-GB" sz="1300" b="1" u="sng" dirty="0">
                <a:solidFill>
                  <a:srgbClr val="C00000"/>
                </a:solidFill>
              </a:rPr>
              <a:t>Component testing</a:t>
            </a:r>
          </a:p>
          <a:p>
            <a:r>
              <a:rPr lang="en-GB" sz="1300" b="1" dirty="0">
                <a:solidFill>
                  <a:srgbClr val="C00000"/>
                </a:solidFill>
              </a:rPr>
              <a:t>Software components are often composite components made up of several interacting objects</a:t>
            </a:r>
            <a:br>
              <a:rPr lang="en-GB" sz="1300" b="1" dirty="0">
                <a:solidFill>
                  <a:srgbClr val="C00000"/>
                </a:solidFill>
              </a:rPr>
            </a:br>
            <a:r>
              <a:rPr lang="en-GB" sz="1300" b="1" dirty="0">
                <a:solidFill>
                  <a:srgbClr val="C00000"/>
                </a:solidFill>
              </a:rPr>
              <a:t>Functionality of objects is accessed indirectly through overall component interface </a:t>
            </a:r>
            <a:br>
              <a:rPr lang="en-GB" sz="1300" b="1" u="sng" dirty="0">
                <a:solidFill>
                  <a:srgbClr val="C00000"/>
                </a:solidFill>
              </a:rPr>
            </a:br>
            <a:r>
              <a:rPr lang="en-GB" sz="1300" dirty="0">
                <a:solidFill>
                  <a:srgbClr val="C00000"/>
                </a:solidFill>
              </a:rPr>
              <a:t>- Testing should focus on that overall interface </a:t>
            </a:r>
            <a:br>
              <a:rPr lang="en-GB" sz="1300" dirty="0">
                <a:solidFill>
                  <a:srgbClr val="C00000"/>
                </a:solidFill>
              </a:rPr>
            </a:br>
            <a:r>
              <a:rPr lang="en-GB" sz="1300" dirty="0">
                <a:solidFill>
                  <a:srgbClr val="C00000"/>
                </a:solidFill>
              </a:rPr>
              <a:t>- Can assume unit tests on the individual objects within the component have been completed </a:t>
            </a:r>
            <a:br>
              <a:rPr lang="en-GB" sz="1300" dirty="0">
                <a:solidFill>
                  <a:srgbClr val="C00000"/>
                </a:solidFill>
              </a:rPr>
            </a:br>
            <a:r>
              <a:rPr lang="en-GB" sz="1300" dirty="0">
                <a:solidFill>
                  <a:srgbClr val="C00000"/>
                </a:solidFill>
              </a:rPr>
              <a:t>- No guarantees that the interaction works correctly!</a:t>
            </a:r>
            <a:br>
              <a:rPr lang="en-GB" sz="1300" dirty="0">
                <a:solidFill>
                  <a:srgbClr val="C00000"/>
                </a:solidFill>
              </a:rPr>
            </a:br>
            <a:r>
              <a:rPr lang="en-GB" sz="1300" b="1" dirty="0">
                <a:solidFill>
                  <a:srgbClr val="C00000"/>
                </a:solidFill>
              </a:rPr>
              <a:t>Objectives </a:t>
            </a:r>
            <a:br>
              <a:rPr lang="en-GB" sz="1300" dirty="0">
                <a:solidFill>
                  <a:srgbClr val="C00000"/>
                </a:solidFill>
              </a:rPr>
            </a:br>
            <a:r>
              <a:rPr lang="en-GB" sz="1300" dirty="0">
                <a:solidFill>
                  <a:srgbClr val="C00000"/>
                </a:solidFill>
              </a:rPr>
              <a:t>- To detect faults due to interface errors or invalid assumptions about interfaces between internal units</a:t>
            </a:r>
          </a:p>
          <a:p>
            <a:r>
              <a:rPr lang="en-GB" sz="1300" b="1" dirty="0">
                <a:solidFill>
                  <a:srgbClr val="C00000"/>
                </a:solidFill>
              </a:rPr>
              <a:t>Interaction types </a:t>
            </a:r>
            <a:br>
              <a:rPr lang="en-GB" sz="1300" dirty="0">
                <a:solidFill>
                  <a:srgbClr val="C00000"/>
                </a:solidFill>
              </a:rPr>
            </a:br>
            <a:r>
              <a:rPr lang="en-GB" sz="1300" dirty="0">
                <a:solidFill>
                  <a:srgbClr val="C00000"/>
                </a:solidFill>
              </a:rPr>
              <a:t>1. Parameter interfaces: Data passed from one method or procedure to another </a:t>
            </a:r>
            <a:br>
              <a:rPr lang="en-GB" sz="1300" dirty="0">
                <a:solidFill>
                  <a:srgbClr val="C00000"/>
                </a:solidFill>
              </a:rPr>
            </a:br>
            <a:r>
              <a:rPr lang="en-GB" sz="1300" dirty="0">
                <a:solidFill>
                  <a:srgbClr val="C00000"/>
                </a:solidFill>
              </a:rPr>
              <a:t>2. Shared memory interfaces: Block of memory is shared between procedures or functions </a:t>
            </a:r>
            <a:br>
              <a:rPr lang="en-GB" sz="1300" dirty="0">
                <a:solidFill>
                  <a:srgbClr val="C00000"/>
                </a:solidFill>
              </a:rPr>
            </a:br>
            <a:r>
              <a:rPr lang="en-GB" sz="1300" dirty="0">
                <a:solidFill>
                  <a:srgbClr val="C00000"/>
                </a:solidFill>
              </a:rPr>
              <a:t>3. Procedural interfaces: Sub-system encapsulates a set of procedures to be called by other subsystems </a:t>
            </a:r>
            <a:br>
              <a:rPr lang="en-GB" sz="1300" dirty="0">
                <a:solidFill>
                  <a:srgbClr val="C00000"/>
                </a:solidFill>
              </a:rPr>
            </a:br>
            <a:r>
              <a:rPr lang="en-GB" sz="1300" dirty="0">
                <a:solidFill>
                  <a:srgbClr val="C00000"/>
                </a:solidFill>
              </a:rPr>
              <a:t>4. Message passing interfaces: Sub-systems request services from other sub-systems</a:t>
            </a:r>
          </a:p>
        </p:txBody>
      </p:sp>
      <p:sp>
        <p:nvSpPr>
          <p:cNvPr id="12" name="Rectangle 11">
            <a:extLst>
              <a:ext uri="{FF2B5EF4-FFF2-40B4-BE49-F238E27FC236}">
                <a16:creationId xmlns:a16="http://schemas.microsoft.com/office/drawing/2014/main" id="{FB4E1C1C-427C-4B4E-AB72-425E88A42C10}"/>
              </a:ext>
            </a:extLst>
          </p:cNvPr>
          <p:cNvSpPr/>
          <p:nvPr/>
        </p:nvSpPr>
        <p:spPr>
          <a:xfrm>
            <a:off x="6059487" y="0"/>
            <a:ext cx="6138689" cy="1492716"/>
          </a:xfrm>
          <a:prstGeom prst="rect">
            <a:avLst/>
          </a:prstGeom>
        </p:spPr>
        <p:txBody>
          <a:bodyPr wrap="square">
            <a:spAutoFit/>
          </a:bodyPr>
          <a:lstStyle/>
          <a:p>
            <a:r>
              <a:rPr lang="en-GB" sz="1300" b="1" u="sng" dirty="0">
                <a:solidFill>
                  <a:srgbClr val="0070C0"/>
                </a:solidFill>
              </a:rPr>
              <a:t>Interface testing guidelines</a:t>
            </a:r>
          </a:p>
          <a:p>
            <a:r>
              <a:rPr lang="en-GB" sz="1300" b="1" dirty="0">
                <a:solidFill>
                  <a:srgbClr val="0070C0"/>
                </a:solidFill>
              </a:rPr>
              <a:t>1.</a:t>
            </a:r>
            <a:r>
              <a:rPr lang="en-GB" sz="1300" dirty="0">
                <a:solidFill>
                  <a:srgbClr val="0070C0"/>
                </a:solidFill>
              </a:rPr>
              <a:t> Design tests with parameters to a called procedure at extreme ends of their ranges </a:t>
            </a:r>
            <a:br>
              <a:rPr lang="en-GB" sz="1300" b="1" dirty="0">
                <a:solidFill>
                  <a:srgbClr val="0070C0"/>
                </a:solidFill>
              </a:rPr>
            </a:br>
            <a:r>
              <a:rPr lang="en-GB" sz="1300" b="1" dirty="0">
                <a:solidFill>
                  <a:srgbClr val="0070C0"/>
                </a:solidFill>
              </a:rPr>
              <a:t>2. </a:t>
            </a:r>
            <a:r>
              <a:rPr lang="en-GB" sz="1300" dirty="0">
                <a:solidFill>
                  <a:srgbClr val="0070C0"/>
                </a:solidFill>
              </a:rPr>
              <a:t>Always test pointer parameters with null pointers </a:t>
            </a:r>
            <a:br>
              <a:rPr lang="en-GB" sz="1300" dirty="0">
                <a:solidFill>
                  <a:srgbClr val="0070C0"/>
                </a:solidFill>
              </a:rPr>
            </a:br>
            <a:r>
              <a:rPr lang="en-GB" sz="1300" b="1" dirty="0">
                <a:solidFill>
                  <a:srgbClr val="0070C0"/>
                </a:solidFill>
              </a:rPr>
              <a:t>3. </a:t>
            </a:r>
            <a:r>
              <a:rPr lang="en-GB" sz="1300" dirty="0">
                <a:solidFill>
                  <a:srgbClr val="0070C0"/>
                </a:solidFill>
              </a:rPr>
              <a:t>Design tests which cause internal objects to fail </a:t>
            </a:r>
            <a:br>
              <a:rPr lang="en-GB" sz="1300" b="1" dirty="0">
                <a:solidFill>
                  <a:srgbClr val="0070C0"/>
                </a:solidFill>
              </a:rPr>
            </a:br>
            <a:r>
              <a:rPr lang="en-GB" sz="1300" b="1" dirty="0">
                <a:solidFill>
                  <a:srgbClr val="0070C0"/>
                </a:solidFill>
              </a:rPr>
              <a:t>4. </a:t>
            </a:r>
            <a:r>
              <a:rPr lang="en-GB" sz="1300" dirty="0">
                <a:solidFill>
                  <a:srgbClr val="0070C0"/>
                </a:solidFill>
              </a:rPr>
              <a:t>Use stress testing in message passing systems </a:t>
            </a:r>
            <a:br>
              <a:rPr lang="en-GB" sz="1300" b="1" dirty="0">
                <a:solidFill>
                  <a:srgbClr val="0070C0"/>
                </a:solidFill>
              </a:rPr>
            </a:br>
            <a:r>
              <a:rPr lang="en-GB" sz="1300" b="1" dirty="0">
                <a:solidFill>
                  <a:srgbClr val="0070C0"/>
                </a:solidFill>
              </a:rPr>
              <a:t>5. </a:t>
            </a:r>
            <a:r>
              <a:rPr lang="en-GB" sz="1300" dirty="0">
                <a:solidFill>
                  <a:srgbClr val="0070C0"/>
                </a:solidFill>
              </a:rPr>
              <a:t>In shared memory systems, vary the order in which components are activated</a:t>
            </a:r>
          </a:p>
          <a:p>
            <a:r>
              <a:rPr lang="en-GB" sz="1300" b="1" dirty="0">
                <a:solidFill>
                  <a:srgbClr val="0070C0"/>
                </a:solidFill>
              </a:rPr>
              <a:t>Often inspection and review will work better –designing component tests is hard</a:t>
            </a:r>
          </a:p>
        </p:txBody>
      </p:sp>
      <p:sp>
        <p:nvSpPr>
          <p:cNvPr id="13" name="Rectangle 12">
            <a:extLst>
              <a:ext uri="{FF2B5EF4-FFF2-40B4-BE49-F238E27FC236}">
                <a16:creationId xmlns:a16="http://schemas.microsoft.com/office/drawing/2014/main" id="{28BFE6BE-1C2F-42B8-B4E3-94B0048208BB}"/>
              </a:ext>
            </a:extLst>
          </p:cNvPr>
          <p:cNvSpPr/>
          <p:nvPr/>
        </p:nvSpPr>
        <p:spPr>
          <a:xfrm>
            <a:off x="17463" y="4765119"/>
            <a:ext cx="6007100" cy="2092881"/>
          </a:xfrm>
          <a:prstGeom prst="rect">
            <a:avLst/>
          </a:prstGeom>
        </p:spPr>
        <p:txBody>
          <a:bodyPr wrap="square">
            <a:spAutoFit/>
          </a:bodyPr>
          <a:lstStyle/>
          <a:p>
            <a:r>
              <a:rPr lang="en-GB" sz="1300" b="1" u="sng" dirty="0">
                <a:solidFill>
                  <a:srgbClr val="00B050"/>
                </a:solidFill>
              </a:rPr>
              <a:t>Interface errors</a:t>
            </a:r>
          </a:p>
          <a:p>
            <a:r>
              <a:rPr lang="en-GB" sz="1300" b="1" dirty="0">
                <a:solidFill>
                  <a:srgbClr val="00B050"/>
                </a:solidFill>
              </a:rPr>
              <a:t>Interface misuse </a:t>
            </a:r>
            <a:br>
              <a:rPr lang="en-GB" sz="1300" b="1" dirty="0">
                <a:solidFill>
                  <a:srgbClr val="00B050"/>
                </a:solidFill>
              </a:rPr>
            </a:br>
            <a:r>
              <a:rPr lang="en-GB" sz="1300" dirty="0">
                <a:solidFill>
                  <a:srgbClr val="00B050"/>
                </a:solidFill>
              </a:rPr>
              <a:t>- A calling component calls another component and makes an error in its use of its interface e.g. parameters in the wrong order. </a:t>
            </a:r>
            <a:br>
              <a:rPr lang="en-GB" sz="1300" b="1" dirty="0">
                <a:solidFill>
                  <a:srgbClr val="00B050"/>
                </a:solidFill>
              </a:rPr>
            </a:br>
            <a:r>
              <a:rPr lang="en-GB" sz="1300" b="1" dirty="0">
                <a:solidFill>
                  <a:srgbClr val="00B050"/>
                </a:solidFill>
              </a:rPr>
              <a:t>Interface misunderstanding </a:t>
            </a:r>
            <a:br>
              <a:rPr lang="en-GB" sz="1300" b="1" dirty="0">
                <a:solidFill>
                  <a:srgbClr val="00B050"/>
                </a:solidFill>
              </a:rPr>
            </a:br>
            <a:r>
              <a:rPr lang="en-GB" sz="1300" dirty="0">
                <a:solidFill>
                  <a:srgbClr val="00B050"/>
                </a:solidFill>
              </a:rPr>
              <a:t>- A calling component embeds assumptions about the behaviour of the called component which are incorrect. </a:t>
            </a:r>
            <a:br>
              <a:rPr lang="en-GB" sz="1300" b="1" dirty="0">
                <a:solidFill>
                  <a:srgbClr val="00B050"/>
                </a:solidFill>
              </a:rPr>
            </a:br>
            <a:r>
              <a:rPr lang="en-GB" sz="1300" b="1" dirty="0">
                <a:solidFill>
                  <a:srgbClr val="00B050"/>
                </a:solidFill>
              </a:rPr>
              <a:t>Timing errors </a:t>
            </a:r>
            <a:br>
              <a:rPr lang="en-GB" sz="1300" b="1" dirty="0">
                <a:solidFill>
                  <a:srgbClr val="00B050"/>
                </a:solidFill>
              </a:rPr>
            </a:br>
            <a:r>
              <a:rPr lang="en-GB" sz="1300" dirty="0">
                <a:solidFill>
                  <a:srgbClr val="00B050"/>
                </a:solidFill>
              </a:rPr>
              <a:t>- The called and the calling component operate at different speeds and out-of-date information is accessed.</a:t>
            </a:r>
          </a:p>
        </p:txBody>
      </p:sp>
      <p:graphicFrame>
        <p:nvGraphicFramePr>
          <p:cNvPr id="21" name="Table 20">
            <a:extLst>
              <a:ext uri="{FF2B5EF4-FFF2-40B4-BE49-F238E27FC236}">
                <a16:creationId xmlns:a16="http://schemas.microsoft.com/office/drawing/2014/main" id="{D2B874CF-55D9-4AD3-BD02-E5DB3FCB2B88}"/>
              </a:ext>
            </a:extLst>
          </p:cNvPr>
          <p:cNvGraphicFramePr>
            <a:graphicFrameLocks noGrp="1"/>
          </p:cNvGraphicFramePr>
          <p:nvPr>
            <p:extLst>
              <p:ext uri="{D42A27DB-BD31-4B8C-83A1-F6EECF244321}">
                <p14:modId xmlns:p14="http://schemas.microsoft.com/office/powerpoint/2010/main" val="3298331500"/>
              </p:ext>
            </p:extLst>
          </p:nvPr>
        </p:nvGraphicFramePr>
        <p:xfrm>
          <a:off x="6059487" y="2286000"/>
          <a:ext cx="6115050" cy="4572000"/>
        </p:xfrm>
        <a:graphic>
          <a:graphicData uri="http://schemas.openxmlformats.org/drawingml/2006/table">
            <a:tbl>
              <a:tblPr firstRow="1" bandRow="1">
                <a:tableStyleId>{5C22544A-7EE6-4342-B048-85BDC9FD1C3A}</a:tableStyleId>
              </a:tblPr>
              <a:tblGrid>
                <a:gridCol w="1022292">
                  <a:extLst>
                    <a:ext uri="{9D8B030D-6E8A-4147-A177-3AD203B41FA5}">
                      <a16:colId xmlns:a16="http://schemas.microsoft.com/office/drawing/2014/main" val="552305035"/>
                    </a:ext>
                  </a:extLst>
                </a:gridCol>
                <a:gridCol w="5092758">
                  <a:extLst>
                    <a:ext uri="{9D8B030D-6E8A-4147-A177-3AD203B41FA5}">
                      <a16:colId xmlns:a16="http://schemas.microsoft.com/office/drawing/2014/main" val="1446804354"/>
                    </a:ext>
                  </a:extLst>
                </a:gridCol>
              </a:tblGrid>
              <a:tr h="117679">
                <a:tc>
                  <a:txBody>
                    <a:bodyPr/>
                    <a:lstStyle/>
                    <a:p>
                      <a:r>
                        <a:rPr lang="en-GB" sz="1200" dirty="0"/>
                        <a:t>Fault class</a:t>
                      </a:r>
                    </a:p>
                  </a:txBody>
                  <a:tcPr/>
                </a:tc>
                <a:tc>
                  <a:txBody>
                    <a:bodyPr/>
                    <a:lstStyle/>
                    <a:p>
                      <a:r>
                        <a:rPr lang="en-GB" sz="1200" dirty="0"/>
                        <a:t>Inspection check</a:t>
                      </a:r>
                    </a:p>
                  </a:txBody>
                  <a:tcPr/>
                </a:tc>
                <a:extLst>
                  <a:ext uri="{0D108BD9-81ED-4DB2-BD59-A6C34878D82A}">
                    <a16:rowId xmlns:a16="http://schemas.microsoft.com/office/drawing/2014/main" val="2377770685"/>
                  </a:ext>
                </a:extLst>
              </a:tr>
              <a:tr h="431491">
                <a:tc>
                  <a:txBody>
                    <a:bodyPr/>
                    <a:lstStyle/>
                    <a:p>
                      <a:r>
                        <a:rPr lang="en-GB" sz="1200" dirty="0"/>
                        <a:t>Data faults</a:t>
                      </a:r>
                    </a:p>
                  </a:txBody>
                  <a:tcPr/>
                </a:tc>
                <a:tc>
                  <a:txBody>
                    <a:bodyPr/>
                    <a:lstStyle/>
                    <a:p>
                      <a:r>
                        <a:rPr lang="en-GB" sz="1200" b="0" dirty="0"/>
                        <a:t>- Are all program variables initialized before their values are used? </a:t>
                      </a:r>
                      <a:br>
                        <a:rPr lang="en-GB" sz="1200" b="0" dirty="0"/>
                      </a:br>
                      <a:r>
                        <a:rPr lang="en-GB" sz="1200" b="0" dirty="0"/>
                        <a:t>- Have all constants been named? </a:t>
                      </a:r>
                      <a:br>
                        <a:rPr lang="en-GB" sz="1200" b="0" dirty="0"/>
                      </a:br>
                      <a:r>
                        <a:rPr lang="en-GB" sz="1200" b="0" dirty="0"/>
                        <a:t>- Should the upper bound of arrays be equal to the size of the array or Size -1? </a:t>
                      </a:r>
                      <a:br>
                        <a:rPr lang="en-GB" sz="1200" b="0" dirty="0"/>
                      </a:br>
                      <a:r>
                        <a:rPr lang="en-GB" sz="1200" b="0" dirty="0"/>
                        <a:t>- If character strings are used, is a delimiter explicitly assigned? </a:t>
                      </a:r>
                      <a:br>
                        <a:rPr lang="en-GB" sz="1200" b="0" dirty="0"/>
                      </a:br>
                      <a:r>
                        <a:rPr lang="en-GB" sz="1200" b="0" dirty="0"/>
                        <a:t>- Is there any possibility of buffer overflow?</a:t>
                      </a:r>
                    </a:p>
                  </a:txBody>
                  <a:tcPr/>
                </a:tc>
                <a:extLst>
                  <a:ext uri="{0D108BD9-81ED-4DB2-BD59-A6C34878D82A}">
                    <a16:rowId xmlns:a16="http://schemas.microsoft.com/office/drawing/2014/main" val="3774093476"/>
                  </a:ext>
                </a:extLst>
              </a:tr>
              <a:tr h="431491">
                <a:tc>
                  <a:txBody>
                    <a:bodyPr/>
                    <a:lstStyle/>
                    <a:p>
                      <a:r>
                        <a:rPr lang="en-GB" sz="1200" dirty="0"/>
                        <a:t>Control faults</a:t>
                      </a:r>
                    </a:p>
                  </a:txBody>
                  <a:tcPr/>
                </a:tc>
                <a:tc>
                  <a:txBody>
                    <a:bodyPr/>
                    <a:lstStyle/>
                    <a:p>
                      <a:r>
                        <a:rPr lang="en-GB" sz="1200" b="0" dirty="0"/>
                        <a:t>- For each conditional statement, is the condition correct? </a:t>
                      </a:r>
                      <a:br>
                        <a:rPr lang="en-GB" sz="1200" b="0" dirty="0"/>
                      </a:br>
                      <a:r>
                        <a:rPr lang="en-GB" sz="1200" b="0" dirty="0"/>
                        <a:t>- Is each loop certain to terminate? </a:t>
                      </a:r>
                      <a:br>
                        <a:rPr lang="en-GB" sz="1200" b="0" dirty="0"/>
                      </a:br>
                      <a:r>
                        <a:rPr lang="en-GB" sz="1200" b="0" dirty="0"/>
                        <a:t>- Are compound statements correctly bracketed? </a:t>
                      </a:r>
                      <a:br>
                        <a:rPr lang="en-GB" sz="1200" b="0" dirty="0"/>
                      </a:br>
                      <a:r>
                        <a:rPr lang="en-GB" sz="1200" b="0" dirty="0"/>
                        <a:t>- In case statements, are all possible cases accounted for? </a:t>
                      </a:r>
                      <a:br>
                        <a:rPr lang="en-GB" sz="1200" b="0" dirty="0"/>
                      </a:br>
                      <a:r>
                        <a:rPr lang="en-GB" sz="1200" b="0" dirty="0"/>
                        <a:t>- If a break is required after each case in case statements, has it been included? </a:t>
                      </a:r>
                    </a:p>
                  </a:txBody>
                  <a:tcPr/>
                </a:tc>
                <a:extLst>
                  <a:ext uri="{0D108BD9-81ED-4DB2-BD59-A6C34878D82A}">
                    <a16:rowId xmlns:a16="http://schemas.microsoft.com/office/drawing/2014/main" val="3949156213"/>
                  </a:ext>
                </a:extLst>
              </a:tr>
              <a:tr h="274585">
                <a:tc>
                  <a:txBody>
                    <a:bodyPr/>
                    <a:lstStyle/>
                    <a:p>
                      <a:r>
                        <a:rPr lang="en-GB" sz="1200" dirty="0"/>
                        <a:t>Input/output faults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 Are all input variables used? </a:t>
                      </a:r>
                      <a:br>
                        <a:rPr lang="en-GB" sz="1200" b="0" dirty="0"/>
                      </a:br>
                      <a:r>
                        <a:rPr lang="en-GB" sz="1200" b="0" dirty="0"/>
                        <a:t>- Are all output variables assigned a value before they are output? </a:t>
                      </a:r>
                      <a:br>
                        <a:rPr lang="en-GB" sz="1200" b="0" dirty="0"/>
                      </a:br>
                      <a:r>
                        <a:rPr lang="en-GB" sz="1200" b="0" dirty="0"/>
                        <a:t>- Can unexpected inputs cause corruption? </a:t>
                      </a:r>
                    </a:p>
                  </a:txBody>
                  <a:tcPr/>
                </a:tc>
                <a:extLst>
                  <a:ext uri="{0D108BD9-81ED-4DB2-BD59-A6C34878D82A}">
                    <a16:rowId xmlns:a16="http://schemas.microsoft.com/office/drawing/2014/main" val="1820023797"/>
                  </a:ext>
                </a:extLst>
              </a:tr>
              <a:tr h="431491">
                <a:tc>
                  <a:txBody>
                    <a:bodyPr/>
                    <a:lstStyle/>
                    <a:p>
                      <a:r>
                        <a:rPr lang="en-GB" sz="1200" dirty="0"/>
                        <a:t>Interface faults</a:t>
                      </a:r>
                    </a:p>
                  </a:txBody>
                  <a:tcPr/>
                </a:tc>
                <a:tc>
                  <a:txBody>
                    <a:bodyPr/>
                    <a:lstStyle/>
                    <a:p>
                      <a:r>
                        <a:rPr lang="en-GB" sz="1200" b="0" dirty="0"/>
                        <a:t>- Do all function and method calls have the correct number of parameters? </a:t>
                      </a:r>
                      <a:br>
                        <a:rPr lang="en-GB" sz="1200" b="0" dirty="0"/>
                      </a:br>
                      <a:r>
                        <a:rPr lang="en-GB" sz="1200" b="0" dirty="0"/>
                        <a:t>- Do formal and actual parameter types match? </a:t>
                      </a:r>
                      <a:br>
                        <a:rPr lang="en-GB" sz="1200" b="0" dirty="0"/>
                      </a:br>
                      <a:r>
                        <a:rPr lang="en-GB" sz="1200" b="0" dirty="0"/>
                        <a:t>- Are the parameters in the right order? </a:t>
                      </a:r>
                      <a:br>
                        <a:rPr lang="en-GB" sz="1200" b="0" dirty="0"/>
                      </a:br>
                      <a:r>
                        <a:rPr lang="en-GB" sz="1200" b="0" dirty="0"/>
                        <a:t>- If components access shared memory, do they have the same model of the shared memory structure? Storage management faults </a:t>
                      </a:r>
                    </a:p>
                  </a:txBody>
                  <a:tcPr/>
                </a:tc>
                <a:extLst>
                  <a:ext uri="{0D108BD9-81ED-4DB2-BD59-A6C34878D82A}">
                    <a16:rowId xmlns:a16="http://schemas.microsoft.com/office/drawing/2014/main" val="1660438161"/>
                  </a:ext>
                </a:extLst>
              </a:tr>
              <a:tr h="274585">
                <a:tc>
                  <a:txBody>
                    <a:bodyPr/>
                    <a:lstStyle/>
                    <a:p>
                      <a:r>
                        <a:rPr lang="en-GB" sz="1200" dirty="0"/>
                        <a:t>Storage management faults</a:t>
                      </a:r>
                    </a:p>
                  </a:txBody>
                  <a:tcPr/>
                </a:tc>
                <a:tc>
                  <a:txBody>
                    <a:bodyPr/>
                    <a:lstStyle/>
                    <a:p>
                      <a:r>
                        <a:rPr lang="en-GB" sz="1200" b="0" dirty="0"/>
                        <a:t>- If a linked structure is modified, have all links been correctly reassigned? </a:t>
                      </a:r>
                      <a:br>
                        <a:rPr lang="en-GB" sz="1200" b="0" dirty="0"/>
                      </a:br>
                      <a:r>
                        <a:rPr lang="en-GB" sz="1200" b="0" dirty="0"/>
                        <a:t>- If dynamic storage is used, has space been allocated correctly?</a:t>
                      </a:r>
                      <a:br>
                        <a:rPr lang="en-GB" sz="1200" b="0" dirty="0"/>
                      </a:br>
                      <a:r>
                        <a:rPr lang="en-GB" sz="1200" b="0" dirty="0"/>
                        <a:t>- Is space explicitly deallocated after it is no longer required?</a:t>
                      </a:r>
                    </a:p>
                  </a:txBody>
                  <a:tcPr/>
                </a:tc>
                <a:extLst>
                  <a:ext uri="{0D108BD9-81ED-4DB2-BD59-A6C34878D82A}">
                    <a16:rowId xmlns:a16="http://schemas.microsoft.com/office/drawing/2014/main" val="3185673029"/>
                  </a:ext>
                </a:extLst>
              </a:tr>
            </a:tbl>
          </a:graphicData>
        </a:graphic>
      </p:graphicFrame>
    </p:spTree>
    <p:extLst>
      <p:ext uri="{BB962C8B-B14F-4D97-AF65-F5344CB8AC3E}">
        <p14:creationId xmlns:p14="http://schemas.microsoft.com/office/powerpoint/2010/main" val="7573674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70A8BE6-B13F-4EDE-BB11-D479DA2195B0}"/>
              </a:ext>
            </a:extLst>
          </p:cNvPr>
          <p:cNvSpPr/>
          <p:nvPr/>
        </p:nvSpPr>
        <p:spPr>
          <a:xfrm>
            <a:off x="0" y="0"/>
            <a:ext cx="6059488" cy="1692771"/>
          </a:xfrm>
          <a:prstGeom prst="rect">
            <a:avLst/>
          </a:prstGeom>
        </p:spPr>
        <p:txBody>
          <a:bodyPr wrap="square" numCol="1">
            <a:spAutoFit/>
          </a:bodyPr>
          <a:lstStyle/>
          <a:p>
            <a:r>
              <a:rPr lang="en-GB" sz="1300" b="1" u="sng" dirty="0">
                <a:solidFill>
                  <a:srgbClr val="C00000"/>
                </a:solidFill>
              </a:rPr>
              <a:t>System testing</a:t>
            </a:r>
          </a:p>
          <a:p>
            <a:r>
              <a:rPr lang="en-GB" sz="1300" b="1" dirty="0">
                <a:solidFill>
                  <a:srgbClr val="C00000"/>
                </a:solidFill>
              </a:rPr>
              <a:t>Involves integrating components to create a version of the full system </a:t>
            </a:r>
            <a:br>
              <a:rPr lang="en-GB" sz="1300" b="1" u="sng" dirty="0">
                <a:solidFill>
                  <a:srgbClr val="C00000"/>
                </a:solidFill>
              </a:rPr>
            </a:br>
            <a:r>
              <a:rPr lang="en-GB" sz="1300" dirty="0">
                <a:solidFill>
                  <a:srgbClr val="C00000"/>
                </a:solidFill>
              </a:rPr>
              <a:t>- Similar to component testing, but at whole-system level </a:t>
            </a:r>
            <a:br>
              <a:rPr lang="en-GB" sz="1300" dirty="0">
                <a:solidFill>
                  <a:srgbClr val="C00000"/>
                </a:solidFill>
              </a:rPr>
            </a:br>
            <a:r>
              <a:rPr lang="en-GB" sz="1300" dirty="0">
                <a:solidFill>
                  <a:srgbClr val="C00000"/>
                </a:solidFill>
              </a:rPr>
              <a:t>- Tests emergent behaviour of a system </a:t>
            </a:r>
            <a:br>
              <a:rPr lang="en-GB" sz="1300" dirty="0">
                <a:solidFill>
                  <a:srgbClr val="C00000"/>
                </a:solidFill>
              </a:rPr>
            </a:br>
            <a:r>
              <a:rPr lang="en-GB" sz="1300" dirty="0">
                <a:solidFill>
                  <a:srgbClr val="C00000"/>
                </a:solidFill>
              </a:rPr>
              <a:t>- Can add in pre-existing reused components </a:t>
            </a:r>
            <a:br>
              <a:rPr lang="en-GB" sz="1300" dirty="0">
                <a:solidFill>
                  <a:srgbClr val="C00000"/>
                </a:solidFill>
              </a:rPr>
            </a:br>
            <a:r>
              <a:rPr lang="en-GB" sz="1300" dirty="0">
                <a:solidFill>
                  <a:srgbClr val="C00000"/>
                </a:solidFill>
              </a:rPr>
              <a:t>- Integrates components across teams </a:t>
            </a:r>
            <a:br>
              <a:rPr lang="en-GB" sz="1300" dirty="0">
                <a:solidFill>
                  <a:srgbClr val="C00000"/>
                </a:solidFill>
              </a:rPr>
            </a:br>
            <a:r>
              <a:rPr lang="en-GB" sz="1300" dirty="0">
                <a:solidFill>
                  <a:srgbClr val="C00000"/>
                </a:solidFill>
              </a:rPr>
              <a:t>- May involve a separate testing team with no involvement from designers and programmers</a:t>
            </a:r>
          </a:p>
        </p:txBody>
      </p:sp>
      <p:sp>
        <p:nvSpPr>
          <p:cNvPr id="10" name="Rectangle 9">
            <a:extLst>
              <a:ext uri="{FF2B5EF4-FFF2-40B4-BE49-F238E27FC236}">
                <a16:creationId xmlns:a16="http://schemas.microsoft.com/office/drawing/2014/main" id="{44FB5146-47A3-4E49-BF14-0B9C3AC05BC8}"/>
              </a:ext>
            </a:extLst>
          </p:cNvPr>
          <p:cNvSpPr/>
          <p:nvPr/>
        </p:nvSpPr>
        <p:spPr>
          <a:xfrm>
            <a:off x="-15979" y="4619755"/>
            <a:ext cx="6132512" cy="2292935"/>
          </a:xfrm>
          <a:prstGeom prst="rect">
            <a:avLst/>
          </a:prstGeom>
        </p:spPr>
        <p:txBody>
          <a:bodyPr wrap="square">
            <a:spAutoFit/>
          </a:bodyPr>
          <a:lstStyle/>
          <a:p>
            <a:r>
              <a:rPr lang="en-GB" sz="1300" b="1" u="sng" dirty="0">
                <a:solidFill>
                  <a:srgbClr val="0070C0"/>
                </a:solidFill>
              </a:rPr>
              <a:t>Release testing</a:t>
            </a:r>
          </a:p>
          <a:p>
            <a:r>
              <a:rPr lang="en-GB" sz="1300" b="1" dirty="0">
                <a:solidFill>
                  <a:srgbClr val="0070C0"/>
                </a:solidFill>
              </a:rPr>
              <a:t>Testing a particular release that is intended for use outside of the development team</a:t>
            </a:r>
          </a:p>
          <a:p>
            <a:r>
              <a:rPr lang="en-GB" sz="1300" b="1" dirty="0">
                <a:solidFill>
                  <a:srgbClr val="0070C0"/>
                </a:solidFill>
              </a:rPr>
              <a:t>Primary goal: convince supplier that system is good enough for use </a:t>
            </a:r>
            <a:br>
              <a:rPr lang="en-GB" sz="1300" b="1" u="sng" dirty="0">
                <a:solidFill>
                  <a:srgbClr val="0070C0"/>
                </a:solidFill>
              </a:rPr>
            </a:br>
            <a:r>
              <a:rPr lang="en-GB" sz="1300" dirty="0">
                <a:solidFill>
                  <a:srgbClr val="0070C0"/>
                </a:solidFill>
              </a:rPr>
              <a:t>- Show system delivers its specified functionality, performance and dependability, and does not fail during normal use</a:t>
            </a:r>
          </a:p>
          <a:p>
            <a:r>
              <a:rPr lang="en-GB" sz="1300" b="1" dirty="0">
                <a:solidFill>
                  <a:srgbClr val="0070C0"/>
                </a:solidFill>
              </a:rPr>
              <a:t>Usually a black-box testing process where tests are only derived from the system specification</a:t>
            </a:r>
          </a:p>
          <a:p>
            <a:r>
              <a:rPr lang="en-GB" sz="1300" b="1" dirty="0">
                <a:solidFill>
                  <a:srgbClr val="0070C0"/>
                </a:solidFill>
              </a:rPr>
              <a:t>A form of system testing, but: </a:t>
            </a:r>
            <a:br>
              <a:rPr lang="en-GB" sz="1300" b="1" dirty="0">
                <a:solidFill>
                  <a:srgbClr val="0070C0"/>
                </a:solidFill>
              </a:rPr>
            </a:br>
            <a:r>
              <a:rPr lang="en-GB" sz="1300" dirty="0">
                <a:solidFill>
                  <a:srgbClr val="0070C0"/>
                </a:solidFill>
              </a:rPr>
              <a:t>- A separate team that has not been involved in the system development </a:t>
            </a:r>
            <a:br>
              <a:rPr lang="en-GB" sz="1300" dirty="0">
                <a:solidFill>
                  <a:srgbClr val="0070C0"/>
                </a:solidFill>
              </a:rPr>
            </a:br>
            <a:r>
              <a:rPr lang="en-GB" sz="1300" dirty="0">
                <a:solidFill>
                  <a:srgbClr val="0070C0"/>
                </a:solidFill>
              </a:rPr>
              <a:t>- System testing focuses on discovering bugs (defect testing). Release testing checks system meets requirements and is good enough for external use (validation testing).</a:t>
            </a:r>
          </a:p>
        </p:txBody>
      </p:sp>
      <p:sp>
        <p:nvSpPr>
          <p:cNvPr id="3" name="Rectangle 2">
            <a:extLst>
              <a:ext uri="{FF2B5EF4-FFF2-40B4-BE49-F238E27FC236}">
                <a16:creationId xmlns:a16="http://schemas.microsoft.com/office/drawing/2014/main" id="{EEABBE19-2BDB-49B6-B93F-F1DFA4A511DE}"/>
              </a:ext>
            </a:extLst>
          </p:cNvPr>
          <p:cNvSpPr/>
          <p:nvPr/>
        </p:nvSpPr>
        <p:spPr>
          <a:xfrm>
            <a:off x="17463" y="1576871"/>
            <a:ext cx="6024561" cy="3093154"/>
          </a:xfrm>
          <a:prstGeom prst="rect">
            <a:avLst/>
          </a:prstGeom>
        </p:spPr>
        <p:txBody>
          <a:bodyPr wrap="square">
            <a:spAutoFit/>
          </a:bodyPr>
          <a:lstStyle/>
          <a:p>
            <a:r>
              <a:rPr lang="en-GB" sz="1300" b="1" u="sng" dirty="0">
                <a:solidFill>
                  <a:srgbClr val="7030A0"/>
                </a:solidFill>
              </a:rPr>
              <a:t>Use-case testing</a:t>
            </a:r>
          </a:p>
          <a:p>
            <a:r>
              <a:rPr lang="en-GB" sz="1300" b="1" dirty="0">
                <a:solidFill>
                  <a:srgbClr val="7030A0"/>
                </a:solidFill>
              </a:rPr>
              <a:t>Use-cases developed to identify system interactions can be used as a basis for system testing </a:t>
            </a:r>
            <a:br>
              <a:rPr lang="en-GB" sz="1300" b="1" dirty="0">
                <a:solidFill>
                  <a:srgbClr val="7030A0"/>
                </a:solidFill>
              </a:rPr>
            </a:br>
            <a:r>
              <a:rPr lang="en-GB" sz="1300" dirty="0">
                <a:solidFill>
                  <a:srgbClr val="7030A0"/>
                </a:solidFill>
              </a:rPr>
              <a:t>- Each use case usually involves several system components </a:t>
            </a:r>
            <a:br>
              <a:rPr lang="en-GB" sz="1300" dirty="0">
                <a:solidFill>
                  <a:srgbClr val="7030A0"/>
                </a:solidFill>
              </a:rPr>
            </a:br>
            <a:r>
              <a:rPr lang="en-GB" sz="1300" dirty="0">
                <a:solidFill>
                  <a:srgbClr val="7030A0"/>
                </a:solidFill>
              </a:rPr>
              <a:t>- Sequence diagrams associated with use case documents components and interactions</a:t>
            </a:r>
            <a:br>
              <a:rPr lang="en-GB" sz="1300" dirty="0">
                <a:solidFill>
                  <a:srgbClr val="7030A0"/>
                </a:solidFill>
              </a:rPr>
            </a:br>
            <a:r>
              <a:rPr lang="en-GB" sz="1300" b="1" u="sng" dirty="0">
                <a:solidFill>
                  <a:srgbClr val="7030A0"/>
                </a:solidFill>
              </a:rPr>
              <a:t>Testing policies</a:t>
            </a:r>
          </a:p>
          <a:p>
            <a:r>
              <a:rPr lang="en-GB" sz="1300" b="1" dirty="0">
                <a:solidFill>
                  <a:srgbClr val="7030A0"/>
                </a:solidFill>
              </a:rPr>
              <a:t>Exhaustive system testing is impossible</a:t>
            </a:r>
          </a:p>
          <a:p>
            <a:r>
              <a:rPr lang="en-GB" sz="1300" b="1" dirty="0">
                <a:solidFill>
                  <a:srgbClr val="7030A0"/>
                </a:solidFill>
              </a:rPr>
              <a:t>Use testing policies to scope required system test coverage</a:t>
            </a:r>
          </a:p>
          <a:p>
            <a:r>
              <a:rPr lang="en-GB" sz="1300" b="1" dirty="0">
                <a:solidFill>
                  <a:srgbClr val="7030A0"/>
                </a:solidFill>
              </a:rPr>
              <a:t>For example: </a:t>
            </a:r>
            <a:br>
              <a:rPr lang="en-GB" sz="1300" b="1" dirty="0">
                <a:solidFill>
                  <a:srgbClr val="7030A0"/>
                </a:solidFill>
              </a:rPr>
            </a:br>
            <a:r>
              <a:rPr lang="en-GB" sz="1300" dirty="0">
                <a:solidFill>
                  <a:srgbClr val="7030A0"/>
                </a:solidFill>
              </a:rPr>
              <a:t>- All system functions that are accessed through menus should be tested </a:t>
            </a:r>
            <a:br>
              <a:rPr lang="en-GB" sz="1300" dirty="0">
                <a:solidFill>
                  <a:srgbClr val="7030A0"/>
                </a:solidFill>
              </a:rPr>
            </a:br>
            <a:r>
              <a:rPr lang="en-GB" sz="1300" dirty="0">
                <a:solidFill>
                  <a:srgbClr val="7030A0"/>
                </a:solidFill>
              </a:rPr>
              <a:t>- Combinations of functions (e.g. text formatting) that are accessed through the same menu must be tested </a:t>
            </a:r>
            <a:br>
              <a:rPr lang="en-GB" sz="1300" dirty="0">
                <a:solidFill>
                  <a:srgbClr val="7030A0"/>
                </a:solidFill>
              </a:rPr>
            </a:br>
            <a:r>
              <a:rPr lang="en-GB" sz="1300" dirty="0">
                <a:solidFill>
                  <a:srgbClr val="7030A0"/>
                </a:solidFill>
              </a:rPr>
              <a:t>- Where user input is provided, all functions must be tested with both correct and incorrect input</a:t>
            </a:r>
          </a:p>
        </p:txBody>
      </p:sp>
      <p:sp>
        <p:nvSpPr>
          <p:cNvPr id="5" name="Rectangle 4">
            <a:extLst>
              <a:ext uri="{FF2B5EF4-FFF2-40B4-BE49-F238E27FC236}">
                <a16:creationId xmlns:a16="http://schemas.microsoft.com/office/drawing/2014/main" id="{53273C0E-DA1B-450D-80D7-056048453DE7}"/>
              </a:ext>
            </a:extLst>
          </p:cNvPr>
          <p:cNvSpPr/>
          <p:nvPr/>
        </p:nvSpPr>
        <p:spPr>
          <a:xfrm>
            <a:off x="6007098" y="-53861"/>
            <a:ext cx="6167439" cy="3493264"/>
          </a:xfrm>
          <a:prstGeom prst="rect">
            <a:avLst/>
          </a:prstGeom>
        </p:spPr>
        <p:txBody>
          <a:bodyPr wrap="square">
            <a:spAutoFit/>
          </a:bodyPr>
          <a:lstStyle/>
          <a:p>
            <a:r>
              <a:rPr lang="en-GB" sz="1300" b="1" u="sng" dirty="0">
                <a:solidFill>
                  <a:srgbClr val="00B050"/>
                </a:solidFill>
              </a:rPr>
              <a:t>User testing</a:t>
            </a:r>
          </a:p>
          <a:p>
            <a:r>
              <a:rPr lang="en-GB" sz="1300" b="1" dirty="0">
                <a:solidFill>
                  <a:srgbClr val="00B050"/>
                </a:solidFill>
              </a:rPr>
              <a:t>Users or customers provide input and advice on system testing</a:t>
            </a:r>
          </a:p>
          <a:p>
            <a:r>
              <a:rPr lang="en-GB" sz="1300" b="1" dirty="0">
                <a:solidFill>
                  <a:srgbClr val="00B050"/>
                </a:solidFill>
              </a:rPr>
              <a:t>Essential, even when comprehensive system and release testing have been carried out </a:t>
            </a:r>
            <a:br>
              <a:rPr lang="en-GB" sz="1300" b="1" dirty="0">
                <a:solidFill>
                  <a:srgbClr val="00B050"/>
                </a:solidFill>
              </a:rPr>
            </a:br>
            <a:r>
              <a:rPr lang="en-GB" sz="1300" dirty="0">
                <a:solidFill>
                  <a:srgbClr val="00B050"/>
                </a:solidFill>
              </a:rPr>
              <a:t>- Influences from the user’s working environment have a major effect on the reliability, performance, usability and robustness of a system </a:t>
            </a:r>
            <a:br>
              <a:rPr lang="en-GB" sz="1300" dirty="0">
                <a:solidFill>
                  <a:srgbClr val="00B050"/>
                </a:solidFill>
              </a:rPr>
            </a:br>
            <a:r>
              <a:rPr lang="en-GB" sz="1300" dirty="0">
                <a:solidFill>
                  <a:srgbClr val="00B050"/>
                </a:solidFill>
              </a:rPr>
              <a:t>- Cannot be replicated in a testing environment</a:t>
            </a:r>
          </a:p>
          <a:p>
            <a:r>
              <a:rPr lang="en-GB" sz="1300" b="1" dirty="0">
                <a:solidFill>
                  <a:srgbClr val="00B050"/>
                </a:solidFill>
              </a:rPr>
              <a:t>Types of user testing </a:t>
            </a:r>
            <a:br>
              <a:rPr lang="en-GB" sz="1300" b="1" dirty="0">
                <a:solidFill>
                  <a:srgbClr val="00B050"/>
                </a:solidFill>
              </a:rPr>
            </a:br>
            <a:r>
              <a:rPr lang="en-GB" sz="1300" b="1" dirty="0">
                <a:solidFill>
                  <a:srgbClr val="00B050"/>
                </a:solidFill>
              </a:rPr>
              <a:t>Alpha testing </a:t>
            </a:r>
            <a:br>
              <a:rPr lang="en-GB" sz="1300" b="1" dirty="0">
                <a:solidFill>
                  <a:srgbClr val="00B050"/>
                </a:solidFill>
              </a:rPr>
            </a:br>
            <a:r>
              <a:rPr lang="en-GB" sz="1300" dirty="0">
                <a:solidFill>
                  <a:srgbClr val="00B050"/>
                </a:solidFill>
              </a:rPr>
              <a:t>- Users of the software work with the development team to test the software at the developer’s site </a:t>
            </a:r>
            <a:br>
              <a:rPr lang="en-GB" sz="1300" dirty="0">
                <a:solidFill>
                  <a:srgbClr val="00B050"/>
                </a:solidFill>
              </a:rPr>
            </a:br>
            <a:r>
              <a:rPr lang="en-GB" sz="1300" b="1" dirty="0">
                <a:solidFill>
                  <a:srgbClr val="00B050"/>
                </a:solidFill>
              </a:rPr>
              <a:t>Beta testing </a:t>
            </a:r>
            <a:br>
              <a:rPr lang="en-GB" sz="1300" dirty="0">
                <a:solidFill>
                  <a:srgbClr val="00B050"/>
                </a:solidFill>
              </a:rPr>
            </a:br>
            <a:r>
              <a:rPr lang="en-GB" sz="1300" dirty="0">
                <a:solidFill>
                  <a:srgbClr val="00B050"/>
                </a:solidFill>
              </a:rPr>
              <a:t>- A release of the software is made available to users to allow them to experiment and to raise problems that they discover with the system developers </a:t>
            </a:r>
            <a:br>
              <a:rPr lang="en-GB" sz="1300" dirty="0">
                <a:solidFill>
                  <a:srgbClr val="00B050"/>
                </a:solidFill>
              </a:rPr>
            </a:br>
            <a:r>
              <a:rPr lang="en-GB" sz="1300" b="1" dirty="0">
                <a:solidFill>
                  <a:srgbClr val="00B050"/>
                </a:solidFill>
              </a:rPr>
              <a:t>Acceptance testing </a:t>
            </a:r>
            <a:br>
              <a:rPr lang="en-GB" sz="1300" dirty="0">
                <a:solidFill>
                  <a:srgbClr val="00B050"/>
                </a:solidFill>
              </a:rPr>
            </a:br>
            <a:r>
              <a:rPr lang="en-GB" sz="1300" dirty="0">
                <a:solidFill>
                  <a:srgbClr val="00B050"/>
                </a:solidFill>
              </a:rPr>
              <a:t>- Customers test a system to decide whether or not it is ready to be accepted from the system developers and deployed in the customer environment. Primarily for custom systems.</a:t>
            </a:r>
          </a:p>
        </p:txBody>
      </p:sp>
      <p:graphicFrame>
        <p:nvGraphicFramePr>
          <p:cNvPr id="7" name="Table 6">
            <a:extLst>
              <a:ext uri="{FF2B5EF4-FFF2-40B4-BE49-F238E27FC236}">
                <a16:creationId xmlns:a16="http://schemas.microsoft.com/office/drawing/2014/main" id="{14CC646D-2C1F-4E4D-B104-BF77B1A6FE44}"/>
              </a:ext>
            </a:extLst>
          </p:cNvPr>
          <p:cNvGraphicFramePr>
            <a:graphicFrameLocks noGrp="1"/>
          </p:cNvGraphicFramePr>
          <p:nvPr>
            <p:extLst>
              <p:ext uri="{D42A27DB-BD31-4B8C-83A1-F6EECF244321}">
                <p14:modId xmlns:p14="http://schemas.microsoft.com/office/powerpoint/2010/main" val="342616956"/>
              </p:ext>
            </p:extLst>
          </p:nvPr>
        </p:nvGraphicFramePr>
        <p:xfrm>
          <a:off x="6140294" y="3964901"/>
          <a:ext cx="6024564" cy="2834640"/>
        </p:xfrm>
        <a:graphic>
          <a:graphicData uri="http://schemas.openxmlformats.org/drawingml/2006/table">
            <a:tbl>
              <a:tblPr firstRow="1" bandRow="1">
                <a:tableStyleId>{5C22544A-7EE6-4342-B048-85BDC9FD1C3A}</a:tableStyleId>
              </a:tblPr>
              <a:tblGrid>
                <a:gridCol w="3012282">
                  <a:extLst>
                    <a:ext uri="{9D8B030D-6E8A-4147-A177-3AD203B41FA5}">
                      <a16:colId xmlns:a16="http://schemas.microsoft.com/office/drawing/2014/main" val="474545853"/>
                    </a:ext>
                  </a:extLst>
                </a:gridCol>
                <a:gridCol w="3012282">
                  <a:extLst>
                    <a:ext uri="{9D8B030D-6E8A-4147-A177-3AD203B41FA5}">
                      <a16:colId xmlns:a16="http://schemas.microsoft.com/office/drawing/2014/main" val="2950680215"/>
                    </a:ext>
                  </a:extLst>
                </a:gridCol>
              </a:tblGrid>
              <a:tr h="0">
                <a:tc>
                  <a:txBody>
                    <a:bodyPr/>
                    <a:lstStyle/>
                    <a:p>
                      <a:r>
                        <a:rPr lang="en-GB" sz="1200" dirty="0"/>
                        <a:t>Type of unit test case </a:t>
                      </a:r>
                    </a:p>
                  </a:txBody>
                  <a:tcPr/>
                </a:tc>
                <a:tc>
                  <a:txBody>
                    <a:bodyPr/>
                    <a:lstStyle/>
                    <a:p>
                      <a:r>
                        <a:rPr lang="en-GB" sz="1200" dirty="0"/>
                        <a:t>Testing strategy </a:t>
                      </a:r>
                    </a:p>
                  </a:txBody>
                  <a:tcPr/>
                </a:tc>
                <a:extLst>
                  <a:ext uri="{0D108BD9-81ED-4DB2-BD59-A6C34878D82A}">
                    <a16:rowId xmlns:a16="http://schemas.microsoft.com/office/drawing/2014/main" val="4169730808"/>
                  </a:ext>
                </a:extLst>
              </a:tr>
              <a:tr h="433486">
                <a:tc>
                  <a:txBody>
                    <a:bodyPr/>
                    <a:lstStyle/>
                    <a:p>
                      <a:r>
                        <a:rPr lang="en-GB" sz="1200" dirty="0"/>
                        <a:t>Reflect normal operation and show component works as expected</a:t>
                      </a:r>
                    </a:p>
                    <a:p>
                      <a:endParaRPr lang="en-GB" sz="1200" dirty="0"/>
                    </a:p>
                    <a:p>
                      <a:r>
                        <a:rPr lang="en-GB" sz="1200" b="1" dirty="0"/>
                        <a:t>Note: we use the terms “input” and “output” in the loosest possible sense: </a:t>
                      </a:r>
                      <a:br>
                        <a:rPr lang="en-GB" sz="1200" b="1" dirty="0"/>
                      </a:br>
                      <a:r>
                        <a:rPr lang="en-GB" sz="1200" dirty="0"/>
                        <a:t>- Might be actual data </a:t>
                      </a:r>
                      <a:br>
                        <a:rPr lang="en-GB" sz="1200" dirty="0"/>
                      </a:br>
                      <a:r>
                        <a:rPr lang="en-GB" sz="1200" dirty="0"/>
                        <a:t>- Or interaction sequences between system and user</a:t>
                      </a:r>
                    </a:p>
                  </a:txBody>
                  <a:tcPr/>
                </a:tc>
                <a:tc>
                  <a:txBody>
                    <a:bodyPr/>
                    <a:lstStyle/>
                    <a:p>
                      <a:r>
                        <a:rPr lang="en-GB" sz="1200" b="1" dirty="0"/>
                        <a:t>Partition testing </a:t>
                      </a:r>
                      <a:br>
                        <a:rPr lang="en-GB" sz="1200" dirty="0"/>
                      </a:br>
                      <a:r>
                        <a:rPr lang="en-GB" sz="1200" dirty="0"/>
                        <a:t>- Identify groups of inputs with common characteristics </a:t>
                      </a:r>
                      <a:br>
                        <a:rPr lang="en-GB" sz="1200" dirty="0"/>
                      </a:br>
                      <a:r>
                        <a:rPr lang="en-GB" sz="1200" dirty="0"/>
                        <a:t>- Choose test cases from within each group </a:t>
                      </a:r>
                      <a:br>
                        <a:rPr lang="en-GB" sz="1200" dirty="0"/>
                      </a:br>
                      <a:r>
                        <a:rPr lang="en-GB" sz="1200" dirty="0"/>
                        <a:t>- All test cases in same group should be processed in the same way</a:t>
                      </a:r>
                    </a:p>
                  </a:txBody>
                  <a:tcPr/>
                </a:tc>
                <a:extLst>
                  <a:ext uri="{0D108BD9-81ED-4DB2-BD59-A6C34878D82A}">
                    <a16:rowId xmlns:a16="http://schemas.microsoft.com/office/drawing/2014/main" val="3333695028"/>
                  </a:ext>
                </a:extLst>
              </a:tr>
              <a:tr h="280491">
                <a:tc>
                  <a:txBody>
                    <a:bodyPr/>
                    <a:lstStyle/>
                    <a:p>
                      <a:r>
                        <a:rPr lang="en-GB" sz="1200" dirty="0"/>
                        <a:t>- Based on experience of where common problems arise</a:t>
                      </a:r>
                      <a:br>
                        <a:rPr lang="en-GB" sz="1200" dirty="0"/>
                      </a:br>
                      <a:r>
                        <a:rPr lang="en-GB" sz="1200" dirty="0"/>
                        <a:t>- Use abnormal inputs to check that these are properly processed and do not crash the component</a:t>
                      </a:r>
                    </a:p>
                  </a:txBody>
                  <a:tcPr/>
                </a:tc>
                <a:tc>
                  <a:txBody>
                    <a:bodyPr/>
                    <a:lstStyle/>
                    <a:p>
                      <a:r>
                        <a:rPr lang="en-GB" sz="1200" b="1" dirty="0"/>
                        <a:t>Guideline-based testing </a:t>
                      </a:r>
                      <a:br>
                        <a:rPr lang="en-GB" sz="1200" dirty="0"/>
                      </a:br>
                      <a:r>
                        <a:rPr lang="en-GB" sz="1200" dirty="0"/>
                        <a:t>- Use testing guidelines to choose test cases </a:t>
                      </a:r>
                      <a:br>
                        <a:rPr lang="en-GB" sz="1200" dirty="0"/>
                      </a:br>
                      <a:r>
                        <a:rPr lang="en-GB" sz="1200" dirty="0"/>
                        <a:t>- Guidelines reflect previous experience of typical programmer errors</a:t>
                      </a:r>
                    </a:p>
                  </a:txBody>
                  <a:tcPr/>
                </a:tc>
                <a:extLst>
                  <a:ext uri="{0D108BD9-81ED-4DB2-BD59-A6C34878D82A}">
                    <a16:rowId xmlns:a16="http://schemas.microsoft.com/office/drawing/2014/main" val="3716533776"/>
                  </a:ext>
                </a:extLst>
              </a:tr>
            </a:tbl>
          </a:graphicData>
        </a:graphic>
      </p:graphicFrame>
    </p:spTree>
    <p:extLst>
      <p:ext uri="{BB962C8B-B14F-4D97-AF65-F5344CB8AC3E}">
        <p14:creationId xmlns:p14="http://schemas.microsoft.com/office/powerpoint/2010/main" val="3993120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02. UML (Use cases and class diagram)</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3378189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08. Agile Software Development</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5024171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2B1715-B4EC-48C2-9D6E-02C6D8D2C930}"/>
              </a:ext>
            </a:extLst>
          </p:cNvPr>
          <p:cNvSpPr>
            <a:spLocks noGrp="1"/>
          </p:cNvSpPr>
          <p:nvPr>
            <p:ph idx="1"/>
          </p:nvPr>
        </p:nvSpPr>
        <p:spPr>
          <a:xfrm>
            <a:off x="2800584" y="0"/>
            <a:ext cx="3213216" cy="3429000"/>
          </a:xfrm>
        </p:spPr>
        <p:txBody>
          <a:bodyPr numCol="1">
            <a:normAutofit/>
          </a:bodyPr>
          <a:lstStyle/>
          <a:p>
            <a:pPr marL="0" indent="0">
              <a:buNone/>
            </a:pPr>
            <a:r>
              <a:rPr lang="en-GB" sz="1300" b="1" dirty="0">
                <a:solidFill>
                  <a:srgbClr val="C00000"/>
                </a:solidFill>
              </a:rPr>
              <a:t>Product-based soft dev</a:t>
            </a:r>
            <a:br>
              <a:rPr lang="en-GB" sz="1300" b="1" dirty="0">
                <a:solidFill>
                  <a:srgbClr val="C00000"/>
                </a:solidFill>
              </a:rPr>
            </a:br>
            <a:r>
              <a:rPr lang="en-GB" sz="1300" b="1" dirty="0">
                <a:solidFill>
                  <a:srgbClr val="C00000"/>
                </a:solidFill>
              </a:rPr>
              <a:t>1.</a:t>
            </a:r>
            <a:r>
              <a:rPr lang="en-GB" sz="1300" dirty="0">
                <a:solidFill>
                  <a:srgbClr val="C00000"/>
                </a:solidFill>
              </a:rPr>
              <a:t> Repeated releases of new product “versions” </a:t>
            </a:r>
            <a:br>
              <a:rPr lang="en-GB" sz="1300" dirty="0">
                <a:solidFill>
                  <a:srgbClr val="C00000"/>
                </a:solidFill>
              </a:rPr>
            </a:br>
            <a:r>
              <a:rPr lang="en-GB" sz="1300" b="1" dirty="0">
                <a:solidFill>
                  <a:srgbClr val="C00000"/>
                </a:solidFill>
              </a:rPr>
              <a:t>2. </a:t>
            </a:r>
            <a:r>
              <a:rPr lang="en-GB" sz="1300" dirty="0">
                <a:solidFill>
                  <a:srgbClr val="C00000"/>
                </a:solidFill>
              </a:rPr>
              <a:t>Potentially very wide set of stakeholders and users </a:t>
            </a:r>
            <a:br>
              <a:rPr lang="en-GB" sz="1300" dirty="0">
                <a:solidFill>
                  <a:srgbClr val="C00000"/>
                </a:solidFill>
              </a:rPr>
            </a:br>
            <a:r>
              <a:rPr lang="en-GB" sz="1300" dirty="0">
                <a:solidFill>
                  <a:srgbClr val="C00000"/>
                </a:solidFill>
              </a:rPr>
              <a:t>- With broad, badly understood set of needs </a:t>
            </a:r>
            <a:br>
              <a:rPr lang="en-GB" sz="1300" dirty="0">
                <a:solidFill>
                  <a:srgbClr val="C00000"/>
                </a:solidFill>
              </a:rPr>
            </a:br>
            <a:r>
              <a:rPr lang="en-GB" sz="1300" b="1" dirty="0">
                <a:solidFill>
                  <a:srgbClr val="C00000"/>
                </a:solidFill>
              </a:rPr>
              <a:t>3. </a:t>
            </a:r>
            <a:r>
              <a:rPr lang="en-GB" sz="1300" dirty="0">
                <a:solidFill>
                  <a:srgbClr val="C00000"/>
                </a:solidFill>
              </a:rPr>
              <a:t>“Requirements” vs “features” </a:t>
            </a:r>
            <a:br>
              <a:rPr lang="en-GB" sz="1300" dirty="0">
                <a:solidFill>
                  <a:srgbClr val="C00000"/>
                </a:solidFill>
              </a:rPr>
            </a:br>
            <a:r>
              <a:rPr lang="en-GB" sz="1300" dirty="0">
                <a:solidFill>
                  <a:srgbClr val="C00000"/>
                </a:solidFill>
              </a:rPr>
              <a:t>- Externally defined, vs defined by marketing </a:t>
            </a:r>
            <a:br>
              <a:rPr lang="en-GB" sz="1300" dirty="0">
                <a:solidFill>
                  <a:srgbClr val="C00000"/>
                </a:solidFill>
              </a:rPr>
            </a:br>
            <a:r>
              <a:rPr lang="en-GB" sz="1300" b="1" dirty="0">
                <a:solidFill>
                  <a:srgbClr val="C00000"/>
                </a:solidFill>
              </a:rPr>
              <a:t>4. </a:t>
            </a:r>
            <a:r>
              <a:rPr lang="en-GB" sz="1300" dirty="0">
                <a:solidFill>
                  <a:srgbClr val="C00000"/>
                </a:solidFill>
              </a:rPr>
              <a:t>Release dates </a:t>
            </a:r>
            <a:br>
              <a:rPr lang="en-GB" sz="1300" dirty="0">
                <a:solidFill>
                  <a:srgbClr val="C00000"/>
                </a:solidFill>
              </a:rPr>
            </a:br>
            <a:r>
              <a:rPr lang="en-GB" sz="1300" dirty="0">
                <a:solidFill>
                  <a:srgbClr val="C00000"/>
                </a:solidFill>
              </a:rPr>
              <a:t>- Driven by need for “time to market” </a:t>
            </a:r>
            <a:br>
              <a:rPr lang="en-GB" sz="1300" dirty="0">
                <a:solidFill>
                  <a:srgbClr val="C00000"/>
                </a:solidFill>
              </a:rPr>
            </a:br>
            <a:r>
              <a:rPr lang="en-GB" sz="1300" b="1" dirty="0">
                <a:solidFill>
                  <a:srgbClr val="C00000"/>
                </a:solidFill>
              </a:rPr>
              <a:t>5.</a:t>
            </a:r>
            <a:r>
              <a:rPr lang="en-GB" sz="1300" dirty="0">
                <a:solidFill>
                  <a:srgbClr val="C00000"/>
                </a:solidFill>
              </a:rPr>
              <a:t> Typically a constant in-house team</a:t>
            </a:r>
          </a:p>
        </p:txBody>
      </p:sp>
      <p:sp>
        <p:nvSpPr>
          <p:cNvPr id="4" name="Content Placeholder 2">
            <a:extLst>
              <a:ext uri="{FF2B5EF4-FFF2-40B4-BE49-F238E27FC236}">
                <a16:creationId xmlns:a16="http://schemas.microsoft.com/office/drawing/2014/main" id="{19FBCD15-F259-4EBA-9143-337874876A95}"/>
              </a:ext>
            </a:extLst>
          </p:cNvPr>
          <p:cNvSpPr txBox="1">
            <a:spLocks/>
          </p:cNvSpPr>
          <p:nvPr/>
        </p:nvSpPr>
        <p:spPr>
          <a:xfrm>
            <a:off x="-1" y="2017973"/>
            <a:ext cx="3213216" cy="3428999"/>
          </a:xfrm>
          <a:prstGeom prst="rect">
            <a:avLst/>
          </a:prstGeom>
        </p:spPr>
        <p:txBody>
          <a:bodyPr vert="horz" lIns="91440" tIns="45720" rIns="91440" bIns="4572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FF0000"/>
                </a:solidFill>
              </a:rPr>
              <a:t>Rapid software development</a:t>
            </a:r>
            <a:br>
              <a:rPr lang="en-GB" sz="1300" b="1" dirty="0">
                <a:solidFill>
                  <a:srgbClr val="FF0000"/>
                </a:solidFill>
              </a:rPr>
            </a:br>
            <a:r>
              <a:rPr lang="en-GB" sz="1300" b="1" dirty="0">
                <a:solidFill>
                  <a:srgbClr val="FF0000"/>
                </a:solidFill>
              </a:rPr>
              <a:t>Rapid development and delivery (“Time to Market) is now often the most important requirement</a:t>
            </a:r>
            <a:br>
              <a:rPr lang="en-GB" sz="1300" b="1" dirty="0">
                <a:solidFill>
                  <a:srgbClr val="FF0000"/>
                </a:solidFill>
              </a:rPr>
            </a:br>
            <a:r>
              <a:rPr lang="en-GB" sz="1300" b="1" dirty="0">
                <a:solidFill>
                  <a:srgbClr val="FF0000"/>
                </a:solidFill>
              </a:rPr>
              <a:t>1. </a:t>
            </a:r>
            <a:r>
              <a:rPr lang="en-GB" sz="1300" dirty="0">
                <a:solidFill>
                  <a:srgbClr val="FF0000"/>
                </a:solidFill>
              </a:rPr>
              <a:t>Especially for product-based development, but increasingly also for project-based work </a:t>
            </a:r>
            <a:br>
              <a:rPr lang="en-GB" sz="1300" dirty="0">
                <a:solidFill>
                  <a:srgbClr val="FF0000"/>
                </a:solidFill>
              </a:rPr>
            </a:br>
            <a:r>
              <a:rPr lang="en-GB" sz="1300" b="1" dirty="0">
                <a:solidFill>
                  <a:srgbClr val="FF0000"/>
                </a:solidFill>
              </a:rPr>
              <a:t>2.</a:t>
            </a:r>
            <a:r>
              <a:rPr lang="en-GB" sz="1300" dirty="0">
                <a:solidFill>
                  <a:srgbClr val="FF0000"/>
                </a:solidFill>
              </a:rPr>
              <a:t> Businesses operate in a fast-changing world </a:t>
            </a:r>
            <a:br>
              <a:rPr lang="en-GB" sz="1300" dirty="0">
                <a:solidFill>
                  <a:srgbClr val="FF0000"/>
                </a:solidFill>
              </a:rPr>
            </a:br>
            <a:r>
              <a:rPr lang="en-GB" sz="1300" dirty="0">
                <a:solidFill>
                  <a:srgbClr val="FF0000"/>
                </a:solidFill>
              </a:rPr>
              <a:t>- Producing a stable set of software requirements is practically impossible </a:t>
            </a:r>
            <a:br>
              <a:rPr lang="en-GB" sz="1300" dirty="0">
                <a:solidFill>
                  <a:srgbClr val="FF0000"/>
                </a:solidFill>
              </a:rPr>
            </a:br>
            <a:r>
              <a:rPr lang="en-GB" sz="1300" dirty="0">
                <a:solidFill>
                  <a:srgbClr val="FF0000"/>
                </a:solidFill>
              </a:rPr>
              <a:t>- Software has to evolve quickly to reflect changing business needs </a:t>
            </a:r>
            <a:br>
              <a:rPr lang="en-GB" sz="1300" dirty="0">
                <a:solidFill>
                  <a:srgbClr val="FF0000"/>
                </a:solidFill>
              </a:rPr>
            </a:br>
            <a:r>
              <a:rPr lang="en-GB" sz="1300" dirty="0">
                <a:solidFill>
                  <a:srgbClr val="FF0000"/>
                </a:solidFill>
              </a:rPr>
              <a:t>- Perfect software next year is less useful than OK software tomorrow</a:t>
            </a:r>
            <a:br>
              <a:rPr lang="en-GB" sz="1300" dirty="0">
                <a:solidFill>
                  <a:srgbClr val="FF0000"/>
                </a:solidFill>
              </a:rPr>
            </a:br>
            <a:r>
              <a:rPr lang="en-GB" sz="1300" b="1" dirty="0">
                <a:solidFill>
                  <a:srgbClr val="FF0000"/>
                </a:solidFill>
              </a:rPr>
              <a:t>Plan-driven development </a:t>
            </a:r>
            <a:br>
              <a:rPr lang="en-GB" sz="1300" b="1" dirty="0">
                <a:solidFill>
                  <a:srgbClr val="FF0000"/>
                </a:solidFill>
              </a:rPr>
            </a:br>
            <a:r>
              <a:rPr lang="en-GB" sz="1300" b="1" dirty="0">
                <a:solidFill>
                  <a:srgbClr val="FF0000"/>
                </a:solidFill>
              </a:rPr>
              <a:t>1.</a:t>
            </a:r>
            <a:r>
              <a:rPr lang="en-GB" sz="1300" dirty="0">
                <a:solidFill>
                  <a:srgbClr val="FF0000"/>
                </a:solidFill>
              </a:rPr>
              <a:t> Essential for some types of system as can give strong quality assurances </a:t>
            </a:r>
            <a:br>
              <a:rPr lang="en-GB" sz="1300" dirty="0">
                <a:solidFill>
                  <a:srgbClr val="FF0000"/>
                </a:solidFill>
              </a:rPr>
            </a:br>
            <a:r>
              <a:rPr lang="en-GB" sz="1300" b="1" dirty="0">
                <a:solidFill>
                  <a:srgbClr val="FF0000"/>
                </a:solidFill>
              </a:rPr>
              <a:t>2. </a:t>
            </a:r>
            <a:r>
              <a:rPr lang="en-GB" sz="1300" dirty="0">
                <a:solidFill>
                  <a:srgbClr val="FF0000"/>
                </a:solidFill>
              </a:rPr>
              <a:t>Does not meet time-to-market business needs</a:t>
            </a:r>
            <a:br>
              <a:rPr lang="en-GB" sz="1300" dirty="0">
                <a:solidFill>
                  <a:srgbClr val="FF0000"/>
                </a:solidFill>
              </a:rPr>
            </a:br>
            <a:r>
              <a:rPr lang="en-GB" sz="1300" b="1" dirty="0">
                <a:solidFill>
                  <a:srgbClr val="FF0000"/>
                </a:solidFill>
              </a:rPr>
              <a:t>3. </a:t>
            </a:r>
            <a:r>
              <a:rPr lang="en-GB" sz="1300" dirty="0">
                <a:solidFill>
                  <a:srgbClr val="FF0000"/>
                </a:solidFill>
              </a:rPr>
              <a:t>Based around separate development stages with outputs to be produced at each stage </a:t>
            </a:r>
            <a:br>
              <a:rPr lang="en-GB" sz="1300" dirty="0">
                <a:solidFill>
                  <a:srgbClr val="FF0000"/>
                </a:solidFill>
              </a:rPr>
            </a:br>
            <a:r>
              <a:rPr lang="en-GB" sz="1300" b="1" dirty="0">
                <a:solidFill>
                  <a:srgbClr val="FF0000"/>
                </a:solidFill>
              </a:rPr>
              <a:t>4. </a:t>
            </a:r>
            <a:r>
              <a:rPr lang="en-GB" sz="1300" dirty="0">
                <a:solidFill>
                  <a:srgbClr val="FF0000"/>
                </a:solidFill>
              </a:rPr>
              <a:t>Planned in advance </a:t>
            </a:r>
            <a:br>
              <a:rPr lang="en-GB" sz="1300" dirty="0">
                <a:solidFill>
                  <a:srgbClr val="FF0000"/>
                </a:solidFill>
              </a:rPr>
            </a:br>
            <a:r>
              <a:rPr lang="en-GB" sz="1300" b="1" dirty="0">
                <a:solidFill>
                  <a:srgbClr val="FF0000"/>
                </a:solidFill>
              </a:rPr>
              <a:t>5. </a:t>
            </a:r>
            <a:r>
              <a:rPr lang="en-GB" sz="1300" dirty="0">
                <a:solidFill>
                  <a:srgbClr val="FF0000"/>
                </a:solidFill>
              </a:rPr>
              <a:t>Not necessarily waterfall: plan-driven, incremental development is possible </a:t>
            </a:r>
            <a:br>
              <a:rPr lang="en-GB" sz="1300" dirty="0">
                <a:solidFill>
                  <a:srgbClr val="FF0000"/>
                </a:solidFill>
              </a:rPr>
            </a:br>
            <a:r>
              <a:rPr lang="en-GB" sz="1300" b="1" dirty="0">
                <a:solidFill>
                  <a:srgbClr val="FF0000"/>
                </a:solidFill>
              </a:rPr>
              <a:t>6. </a:t>
            </a:r>
            <a:r>
              <a:rPr lang="en-GB" sz="1300" dirty="0">
                <a:solidFill>
                  <a:srgbClr val="FF0000"/>
                </a:solidFill>
              </a:rPr>
              <a:t>Iteration occurs within activities</a:t>
            </a:r>
          </a:p>
        </p:txBody>
      </p:sp>
      <p:sp>
        <p:nvSpPr>
          <p:cNvPr id="6" name="Content Placeholder 2">
            <a:extLst>
              <a:ext uri="{FF2B5EF4-FFF2-40B4-BE49-F238E27FC236}">
                <a16:creationId xmlns:a16="http://schemas.microsoft.com/office/drawing/2014/main" id="{60993D42-8EA0-4209-A0F1-D968AD07EA58}"/>
              </a:ext>
            </a:extLst>
          </p:cNvPr>
          <p:cNvSpPr txBox="1">
            <a:spLocks/>
          </p:cNvSpPr>
          <p:nvPr/>
        </p:nvSpPr>
        <p:spPr>
          <a:xfrm>
            <a:off x="5920259" y="-1"/>
            <a:ext cx="3126214" cy="3533601"/>
          </a:xfrm>
          <a:prstGeom prst="rect">
            <a:avLst/>
          </a:prstGeom>
        </p:spPr>
        <p:txBody>
          <a:bodyPr vert="horz" lIns="91440" tIns="45720" rIns="91440" bIns="45720" numCol="1"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50"/>
                </a:solidFill>
              </a:rPr>
              <a:t>Agile method applicability</a:t>
            </a:r>
            <a:br>
              <a:rPr lang="en-GB" sz="1300" b="1" u="sng" dirty="0">
                <a:solidFill>
                  <a:srgbClr val="00B050"/>
                </a:solidFill>
              </a:rPr>
            </a:br>
            <a:r>
              <a:rPr lang="en-GB" sz="1300" b="1" dirty="0">
                <a:solidFill>
                  <a:srgbClr val="00B050"/>
                </a:solidFill>
              </a:rPr>
              <a:t>Product development </a:t>
            </a:r>
            <a:br>
              <a:rPr lang="en-GB" sz="1300" b="1" dirty="0">
                <a:solidFill>
                  <a:srgbClr val="00B050"/>
                </a:solidFill>
              </a:rPr>
            </a:br>
            <a:r>
              <a:rPr lang="en-GB" sz="1300" dirty="0">
                <a:solidFill>
                  <a:srgbClr val="00B050"/>
                </a:solidFill>
              </a:rPr>
              <a:t>- Software company develops small or medium-sized product for sale </a:t>
            </a:r>
            <a:br>
              <a:rPr lang="en-GB" sz="1300" dirty="0">
                <a:solidFill>
                  <a:srgbClr val="00B050"/>
                </a:solidFill>
              </a:rPr>
            </a:br>
            <a:r>
              <a:rPr lang="en-GB" sz="1300" dirty="0">
                <a:solidFill>
                  <a:srgbClr val="00B050"/>
                </a:solidFill>
              </a:rPr>
              <a:t>- Virtually all software products and apps are now developed using an agile approach</a:t>
            </a:r>
            <a:br>
              <a:rPr lang="en-GB" sz="1300" dirty="0">
                <a:solidFill>
                  <a:srgbClr val="00B050"/>
                </a:solidFill>
              </a:rPr>
            </a:br>
            <a:r>
              <a:rPr lang="en-GB" sz="1300" b="1" dirty="0">
                <a:solidFill>
                  <a:srgbClr val="00B050"/>
                </a:solidFill>
              </a:rPr>
              <a:t>Custom system development </a:t>
            </a:r>
            <a:br>
              <a:rPr lang="en-GB" sz="1300" b="1" dirty="0">
                <a:solidFill>
                  <a:srgbClr val="00B050"/>
                </a:solidFill>
              </a:rPr>
            </a:br>
            <a:r>
              <a:rPr lang="en-GB" sz="1300" dirty="0">
                <a:solidFill>
                  <a:srgbClr val="00B050"/>
                </a:solidFill>
              </a:rPr>
              <a:t>- Where there is clear commitment from customer to become involved in development process </a:t>
            </a:r>
            <a:br>
              <a:rPr lang="en-GB" sz="1300" dirty="0">
                <a:solidFill>
                  <a:srgbClr val="00B050"/>
                </a:solidFill>
              </a:rPr>
            </a:br>
            <a:r>
              <a:rPr lang="en-GB" sz="1300" dirty="0">
                <a:solidFill>
                  <a:srgbClr val="00B050"/>
                </a:solidFill>
              </a:rPr>
              <a:t>- Where there are few external rules and regulations that affect the software</a:t>
            </a:r>
          </a:p>
        </p:txBody>
      </p:sp>
      <p:sp>
        <p:nvSpPr>
          <p:cNvPr id="8" name="Content Placeholder 2">
            <a:extLst>
              <a:ext uri="{FF2B5EF4-FFF2-40B4-BE49-F238E27FC236}">
                <a16:creationId xmlns:a16="http://schemas.microsoft.com/office/drawing/2014/main" id="{477B0012-0A01-4458-A67B-960F82B6B586}"/>
              </a:ext>
            </a:extLst>
          </p:cNvPr>
          <p:cNvSpPr txBox="1">
            <a:spLocks/>
          </p:cNvSpPr>
          <p:nvPr/>
        </p:nvSpPr>
        <p:spPr>
          <a:xfrm>
            <a:off x="8952931" y="-1"/>
            <a:ext cx="3239069" cy="1920240"/>
          </a:xfrm>
          <a:prstGeom prst="rect">
            <a:avLst/>
          </a:prstGeom>
        </p:spPr>
        <p:txBody>
          <a:bodyPr vert="horz" lIns="91440" tIns="45720" rIns="91440" bIns="4572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300" b="1" u="sng" dirty="0">
                <a:solidFill>
                  <a:srgbClr val="00B0F0"/>
                </a:solidFill>
              </a:rPr>
              <a:t>Agile Development Techniques</a:t>
            </a:r>
            <a:br>
              <a:rPr lang="en-GB" sz="1300" b="1" dirty="0">
                <a:solidFill>
                  <a:srgbClr val="00B0F0"/>
                </a:solidFill>
              </a:rPr>
            </a:br>
            <a:r>
              <a:rPr lang="en-GB" sz="1300" b="1" dirty="0">
                <a:solidFill>
                  <a:srgbClr val="00B0F0"/>
                </a:solidFill>
              </a:rPr>
              <a:t>1. Extreme Programming </a:t>
            </a:r>
            <a:br>
              <a:rPr lang="en-GB" sz="1300" dirty="0">
                <a:solidFill>
                  <a:srgbClr val="00B0F0"/>
                </a:solidFill>
              </a:rPr>
            </a:br>
            <a:r>
              <a:rPr lang="en-GB" sz="1300" dirty="0">
                <a:solidFill>
                  <a:srgbClr val="00B0F0"/>
                </a:solidFill>
              </a:rPr>
              <a:t>- One of the first agile approaches </a:t>
            </a:r>
            <a:br>
              <a:rPr lang="en-GB" sz="1300" dirty="0">
                <a:solidFill>
                  <a:srgbClr val="00B0F0"/>
                </a:solidFill>
              </a:rPr>
            </a:br>
            <a:r>
              <a:rPr lang="en-GB" sz="1300" dirty="0">
                <a:solidFill>
                  <a:srgbClr val="00B0F0"/>
                </a:solidFill>
              </a:rPr>
              <a:t>- Introduced a lot of fundamental techniques</a:t>
            </a:r>
            <a:br>
              <a:rPr lang="en-GB" sz="1300" dirty="0">
                <a:solidFill>
                  <a:srgbClr val="00B0F0"/>
                </a:solidFill>
              </a:rPr>
            </a:br>
            <a:r>
              <a:rPr lang="en-GB" sz="1300" b="1" dirty="0">
                <a:solidFill>
                  <a:srgbClr val="00B0F0"/>
                </a:solidFill>
              </a:rPr>
              <a:t>2. Kanban </a:t>
            </a:r>
            <a:br>
              <a:rPr lang="en-GB" sz="1300" dirty="0">
                <a:solidFill>
                  <a:srgbClr val="00B0F0"/>
                </a:solidFill>
              </a:rPr>
            </a:br>
            <a:r>
              <a:rPr lang="en-GB" sz="1300" dirty="0">
                <a:solidFill>
                  <a:srgbClr val="00B0F0"/>
                </a:solidFill>
              </a:rPr>
              <a:t>- The beginnings of a development process</a:t>
            </a:r>
            <a:br>
              <a:rPr lang="en-GB" sz="1300" dirty="0">
                <a:solidFill>
                  <a:srgbClr val="00B0F0"/>
                </a:solidFill>
              </a:rPr>
            </a:br>
            <a:r>
              <a:rPr lang="en-GB" sz="1300" b="1" dirty="0">
                <a:solidFill>
                  <a:srgbClr val="00B0F0"/>
                </a:solidFill>
              </a:rPr>
              <a:t>3. Scrum </a:t>
            </a:r>
            <a:br>
              <a:rPr lang="en-GB" sz="1300" dirty="0">
                <a:solidFill>
                  <a:srgbClr val="00B0F0"/>
                </a:solidFill>
              </a:rPr>
            </a:br>
            <a:r>
              <a:rPr lang="en-GB" sz="1300" dirty="0">
                <a:solidFill>
                  <a:srgbClr val="00B0F0"/>
                </a:solidFill>
              </a:rPr>
              <a:t>- A common agile software development process</a:t>
            </a:r>
            <a:br>
              <a:rPr lang="en-GB" sz="1300" dirty="0">
                <a:solidFill>
                  <a:srgbClr val="00B0F0"/>
                </a:solidFill>
              </a:rPr>
            </a:br>
            <a:r>
              <a:rPr lang="en-GB" sz="1300" b="1" dirty="0">
                <a:solidFill>
                  <a:srgbClr val="00B0F0"/>
                </a:solidFill>
              </a:rPr>
              <a:t>4. Agility at scale </a:t>
            </a:r>
            <a:br>
              <a:rPr lang="en-GB" sz="1300" dirty="0">
                <a:solidFill>
                  <a:srgbClr val="00B0F0"/>
                </a:solidFill>
              </a:rPr>
            </a:br>
            <a:r>
              <a:rPr lang="en-GB" sz="1300" dirty="0">
                <a:solidFill>
                  <a:srgbClr val="00B0F0"/>
                </a:solidFill>
              </a:rPr>
              <a:t>- Moving from small teams and small systems to large teams and systems</a:t>
            </a:r>
          </a:p>
        </p:txBody>
      </p:sp>
      <p:sp>
        <p:nvSpPr>
          <p:cNvPr id="2" name="Rectangle 1">
            <a:extLst>
              <a:ext uri="{FF2B5EF4-FFF2-40B4-BE49-F238E27FC236}">
                <a16:creationId xmlns:a16="http://schemas.microsoft.com/office/drawing/2014/main" id="{6459D7D9-50CB-4948-B456-8D32B60321C7}"/>
              </a:ext>
            </a:extLst>
          </p:cNvPr>
          <p:cNvSpPr/>
          <p:nvPr/>
        </p:nvSpPr>
        <p:spPr>
          <a:xfrm>
            <a:off x="3126213" y="2210271"/>
            <a:ext cx="2887587" cy="4893647"/>
          </a:xfrm>
          <a:prstGeom prst="rect">
            <a:avLst/>
          </a:prstGeom>
        </p:spPr>
        <p:txBody>
          <a:bodyPr wrap="square">
            <a:spAutoFit/>
          </a:bodyPr>
          <a:lstStyle/>
          <a:p>
            <a:r>
              <a:rPr lang="en-GB" sz="1300" b="1" u="sng" dirty="0">
                <a:solidFill>
                  <a:srgbClr val="92D050"/>
                </a:solidFill>
              </a:rPr>
              <a:t>Agile development</a:t>
            </a:r>
          </a:p>
          <a:p>
            <a:r>
              <a:rPr lang="en-GB" sz="1300" b="1" dirty="0">
                <a:solidFill>
                  <a:srgbClr val="92D050"/>
                </a:solidFill>
              </a:rPr>
              <a:t>Basic principles</a:t>
            </a:r>
            <a:br>
              <a:rPr lang="en-GB" sz="1300" dirty="0">
                <a:solidFill>
                  <a:srgbClr val="92D050"/>
                </a:solidFill>
              </a:rPr>
            </a:br>
            <a:r>
              <a:rPr lang="en-GB" sz="1300" b="1" dirty="0">
                <a:solidFill>
                  <a:srgbClr val="92D050"/>
                </a:solidFill>
              </a:rPr>
              <a:t>1. </a:t>
            </a:r>
            <a:r>
              <a:rPr lang="en-GB" sz="1300" dirty="0">
                <a:solidFill>
                  <a:srgbClr val="92D050"/>
                </a:solidFill>
              </a:rPr>
              <a:t>Aim to radically reduce delivery time for working software system</a:t>
            </a:r>
            <a:br>
              <a:rPr lang="en-GB" sz="1300" dirty="0">
                <a:solidFill>
                  <a:srgbClr val="92D050"/>
                </a:solidFill>
              </a:rPr>
            </a:br>
            <a:r>
              <a:rPr lang="en-GB" sz="1300" b="1" dirty="0">
                <a:solidFill>
                  <a:srgbClr val="92D050"/>
                </a:solidFill>
              </a:rPr>
              <a:t>2</a:t>
            </a:r>
            <a:r>
              <a:rPr lang="en-GB" sz="1300" dirty="0">
                <a:solidFill>
                  <a:srgbClr val="92D050"/>
                </a:solidFill>
              </a:rPr>
              <a:t>. Specification, design, implementation and testing are inter-leaved </a:t>
            </a:r>
            <a:br>
              <a:rPr lang="en-GB" sz="1300" dirty="0">
                <a:solidFill>
                  <a:srgbClr val="92D050"/>
                </a:solidFill>
              </a:rPr>
            </a:br>
            <a:r>
              <a:rPr lang="en-GB" sz="1300" b="1" dirty="0">
                <a:solidFill>
                  <a:srgbClr val="92D050"/>
                </a:solidFill>
              </a:rPr>
              <a:t>3. </a:t>
            </a:r>
            <a:r>
              <a:rPr lang="en-GB" sz="1300" dirty="0">
                <a:solidFill>
                  <a:srgbClr val="92D050"/>
                </a:solidFill>
              </a:rPr>
              <a:t>Outputs from development process are decided through negotiation during software development</a:t>
            </a:r>
            <a:br>
              <a:rPr lang="en-GB" sz="1300" dirty="0">
                <a:solidFill>
                  <a:srgbClr val="92D050"/>
                </a:solidFill>
              </a:rPr>
            </a:br>
            <a:r>
              <a:rPr lang="en-GB" sz="1300" b="1" dirty="0">
                <a:solidFill>
                  <a:srgbClr val="92D050"/>
                </a:solidFill>
              </a:rPr>
              <a:t>4.</a:t>
            </a:r>
            <a:r>
              <a:rPr lang="en-GB" sz="1300" dirty="0">
                <a:solidFill>
                  <a:srgbClr val="92D050"/>
                </a:solidFill>
              </a:rPr>
              <a:t> System developed as a series of increments</a:t>
            </a:r>
          </a:p>
          <a:p>
            <a:r>
              <a:rPr lang="en-GB" sz="1300" b="1" dirty="0">
                <a:solidFill>
                  <a:srgbClr val="92D050"/>
                </a:solidFill>
              </a:rPr>
              <a:t>5.</a:t>
            </a:r>
            <a:r>
              <a:rPr lang="en-GB" sz="1300" dirty="0">
                <a:solidFill>
                  <a:srgbClr val="92D050"/>
                </a:solidFill>
              </a:rPr>
              <a:t> Stakeholders involved in version specification and evaluation</a:t>
            </a:r>
          </a:p>
          <a:p>
            <a:r>
              <a:rPr lang="en-GB" sz="1300" b="1" dirty="0">
                <a:solidFill>
                  <a:srgbClr val="92D050"/>
                </a:solidFill>
              </a:rPr>
              <a:t>6. </a:t>
            </a:r>
            <a:r>
              <a:rPr lang="en-GB" sz="1300" dirty="0">
                <a:solidFill>
                  <a:srgbClr val="92D050"/>
                </a:solidFill>
              </a:rPr>
              <a:t>Frequent delivery of new versions for evaluation </a:t>
            </a:r>
          </a:p>
          <a:p>
            <a:r>
              <a:rPr lang="en-GB" sz="1300" dirty="0">
                <a:solidFill>
                  <a:srgbClr val="92D050"/>
                </a:solidFill>
              </a:rPr>
              <a:t>- Quickly respond to changing requirements - </a:t>
            </a:r>
          </a:p>
          <a:p>
            <a:r>
              <a:rPr lang="en-GB" sz="1300" b="1" dirty="0">
                <a:solidFill>
                  <a:srgbClr val="92D050"/>
                </a:solidFill>
              </a:rPr>
              <a:t>7. </a:t>
            </a:r>
            <a:r>
              <a:rPr lang="en-GB" sz="1300" dirty="0">
                <a:solidFill>
                  <a:srgbClr val="92D050"/>
                </a:solidFill>
              </a:rPr>
              <a:t>Extensive tool support (e.g. automated testing tools) used to support development </a:t>
            </a:r>
          </a:p>
          <a:p>
            <a:r>
              <a:rPr lang="en-GB" sz="1300" b="1" dirty="0">
                <a:solidFill>
                  <a:srgbClr val="92D050"/>
                </a:solidFill>
              </a:rPr>
              <a:t>8.</a:t>
            </a:r>
            <a:r>
              <a:rPr lang="en-GB" sz="1300" dirty="0">
                <a:solidFill>
                  <a:srgbClr val="92D050"/>
                </a:solidFill>
              </a:rPr>
              <a:t> Focus on working code </a:t>
            </a:r>
          </a:p>
          <a:p>
            <a:r>
              <a:rPr lang="en-GB" sz="1300" dirty="0">
                <a:solidFill>
                  <a:srgbClr val="92D050"/>
                </a:solidFill>
              </a:rPr>
              <a:t>- Minimal documentation </a:t>
            </a:r>
          </a:p>
          <a:p>
            <a:r>
              <a:rPr lang="en-GB" sz="1300" dirty="0">
                <a:solidFill>
                  <a:srgbClr val="92D050"/>
                </a:solidFill>
              </a:rPr>
              <a:t>- Minimal (no) design</a:t>
            </a:r>
          </a:p>
          <a:p>
            <a:endParaRPr lang="en-GB" sz="1300" dirty="0">
              <a:solidFill>
                <a:srgbClr val="92D050"/>
              </a:solidFill>
            </a:endParaRPr>
          </a:p>
        </p:txBody>
      </p:sp>
      <p:sp>
        <p:nvSpPr>
          <p:cNvPr id="9" name="Content Placeholder 2">
            <a:extLst>
              <a:ext uri="{FF2B5EF4-FFF2-40B4-BE49-F238E27FC236}">
                <a16:creationId xmlns:a16="http://schemas.microsoft.com/office/drawing/2014/main" id="{8D75FB76-6C56-485C-AA50-0A501CF341F9}"/>
              </a:ext>
            </a:extLst>
          </p:cNvPr>
          <p:cNvSpPr txBox="1">
            <a:spLocks/>
          </p:cNvSpPr>
          <p:nvPr/>
        </p:nvSpPr>
        <p:spPr>
          <a:xfrm>
            <a:off x="-1" y="0"/>
            <a:ext cx="2754897" cy="3429000"/>
          </a:xfrm>
          <a:prstGeom prst="rect">
            <a:avLst/>
          </a:prstGeom>
        </p:spPr>
        <p:txBody>
          <a:bodyPr vert="horz" lIns="91440" tIns="45720" rIns="91440" bIns="45720" numCol="1"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300" b="1" u="sng" dirty="0">
                <a:solidFill>
                  <a:srgbClr val="C00000"/>
                </a:solidFill>
              </a:rPr>
              <a:t>Products vs Projects</a:t>
            </a:r>
            <a:br>
              <a:rPr lang="en-GB" sz="1300" b="1" u="sng" dirty="0">
                <a:solidFill>
                  <a:srgbClr val="C00000"/>
                </a:solidFill>
              </a:rPr>
            </a:br>
            <a:r>
              <a:rPr lang="en-GB" sz="1300" b="1" dirty="0">
                <a:solidFill>
                  <a:srgbClr val="C00000"/>
                </a:solidFill>
              </a:rPr>
              <a:t>Project-based soft dev</a:t>
            </a:r>
            <a:br>
              <a:rPr lang="en-GB" sz="1300" b="1" dirty="0">
                <a:solidFill>
                  <a:srgbClr val="C00000"/>
                </a:solidFill>
              </a:rPr>
            </a:br>
            <a:r>
              <a:rPr lang="en-GB" sz="1300" b="1" dirty="0">
                <a:solidFill>
                  <a:srgbClr val="C00000"/>
                </a:solidFill>
              </a:rPr>
              <a:t>1.</a:t>
            </a:r>
            <a:r>
              <a:rPr lang="en-GB" sz="1300" dirty="0">
                <a:solidFill>
                  <a:srgbClr val="C00000"/>
                </a:solidFill>
              </a:rPr>
              <a:t> One-off project </a:t>
            </a:r>
            <a:br>
              <a:rPr lang="en-GB" sz="1300" dirty="0">
                <a:solidFill>
                  <a:srgbClr val="C00000"/>
                </a:solidFill>
              </a:rPr>
            </a:br>
            <a:r>
              <a:rPr lang="en-GB" sz="1300" b="1" dirty="0">
                <a:solidFill>
                  <a:srgbClr val="C00000"/>
                </a:solidFill>
              </a:rPr>
              <a:t>2.</a:t>
            </a:r>
            <a:r>
              <a:rPr lang="en-GB" sz="1300" dirty="0">
                <a:solidFill>
                  <a:srgbClr val="C00000"/>
                </a:solidFill>
              </a:rPr>
              <a:t> Specific set of stakeholders </a:t>
            </a:r>
            <a:br>
              <a:rPr lang="en-GB" sz="1300" dirty="0">
                <a:solidFill>
                  <a:srgbClr val="C00000"/>
                </a:solidFill>
              </a:rPr>
            </a:br>
            <a:r>
              <a:rPr lang="en-GB" sz="1300" dirty="0">
                <a:solidFill>
                  <a:srgbClr val="C00000"/>
                </a:solidFill>
              </a:rPr>
              <a:t>- With a reasonable chance to understand them </a:t>
            </a:r>
            <a:br>
              <a:rPr lang="en-GB" sz="1300" dirty="0">
                <a:solidFill>
                  <a:srgbClr val="C00000"/>
                </a:solidFill>
              </a:rPr>
            </a:br>
            <a:r>
              <a:rPr lang="en-GB" sz="1300" b="1" dirty="0">
                <a:solidFill>
                  <a:srgbClr val="C00000"/>
                </a:solidFill>
              </a:rPr>
              <a:t>3.</a:t>
            </a:r>
            <a:r>
              <a:rPr lang="en-GB" sz="1300" dirty="0">
                <a:solidFill>
                  <a:srgbClr val="C00000"/>
                </a:solidFill>
              </a:rPr>
              <a:t> Well-defined set of requirements</a:t>
            </a:r>
            <a:br>
              <a:rPr lang="en-GB" sz="1300" dirty="0">
                <a:solidFill>
                  <a:srgbClr val="C00000"/>
                </a:solidFill>
              </a:rPr>
            </a:br>
            <a:r>
              <a:rPr lang="en-GB" sz="1300" b="1" dirty="0">
                <a:solidFill>
                  <a:srgbClr val="C00000"/>
                </a:solidFill>
              </a:rPr>
              <a:t>4.</a:t>
            </a:r>
            <a:r>
              <a:rPr lang="en-GB" sz="1300" dirty="0">
                <a:solidFill>
                  <a:srgbClr val="C00000"/>
                </a:solidFill>
              </a:rPr>
              <a:t> Specific time period </a:t>
            </a:r>
            <a:br>
              <a:rPr lang="en-GB" sz="1300" dirty="0">
                <a:solidFill>
                  <a:srgbClr val="C00000"/>
                </a:solidFill>
              </a:rPr>
            </a:br>
            <a:r>
              <a:rPr lang="en-GB" sz="1300" dirty="0">
                <a:solidFill>
                  <a:srgbClr val="C00000"/>
                </a:solidFill>
              </a:rPr>
              <a:t>- Defined through negotiation </a:t>
            </a:r>
            <a:br>
              <a:rPr lang="en-GB" sz="1300" dirty="0">
                <a:solidFill>
                  <a:srgbClr val="C00000"/>
                </a:solidFill>
              </a:rPr>
            </a:br>
            <a:r>
              <a:rPr lang="en-GB" sz="1300" b="1" dirty="0">
                <a:solidFill>
                  <a:srgbClr val="C00000"/>
                </a:solidFill>
              </a:rPr>
              <a:t>5. </a:t>
            </a:r>
            <a:r>
              <a:rPr lang="en-GB" sz="1300" dirty="0">
                <a:solidFill>
                  <a:srgbClr val="C00000"/>
                </a:solidFill>
              </a:rPr>
              <a:t>Potentially, bring in a dedicated team (e.g., consultants)</a:t>
            </a:r>
          </a:p>
          <a:p>
            <a:pPr marL="0" indent="0">
              <a:buFont typeface="Arial" panose="020B0604020202020204" pitchFamily="34" charset="0"/>
              <a:buNone/>
            </a:pPr>
            <a:br>
              <a:rPr lang="en-GB" sz="1300" dirty="0">
                <a:solidFill>
                  <a:srgbClr val="C00000"/>
                </a:solidFill>
              </a:rPr>
            </a:br>
            <a:endParaRPr lang="en-GB" sz="1300" dirty="0">
              <a:solidFill>
                <a:srgbClr val="C00000"/>
              </a:solidFill>
            </a:endParaRPr>
          </a:p>
          <a:p>
            <a:pPr marL="0" indent="0">
              <a:buFont typeface="Arial" panose="020B0604020202020204" pitchFamily="34" charset="0"/>
              <a:buNone/>
            </a:pPr>
            <a:endParaRPr lang="en-GB" sz="1300" b="1" dirty="0">
              <a:solidFill>
                <a:srgbClr val="C00000"/>
              </a:solidFill>
            </a:endParaRPr>
          </a:p>
          <a:p>
            <a:pPr marL="0" indent="0">
              <a:buFont typeface="Arial" panose="020B0604020202020204" pitchFamily="34" charset="0"/>
              <a:buNone/>
            </a:pPr>
            <a:endParaRPr lang="en-GB" sz="1300" b="1" dirty="0">
              <a:solidFill>
                <a:srgbClr val="C00000"/>
              </a:solidFill>
            </a:endParaRPr>
          </a:p>
        </p:txBody>
      </p:sp>
      <p:sp>
        <p:nvSpPr>
          <p:cNvPr id="7" name="Rectangle 6">
            <a:extLst>
              <a:ext uri="{FF2B5EF4-FFF2-40B4-BE49-F238E27FC236}">
                <a16:creationId xmlns:a16="http://schemas.microsoft.com/office/drawing/2014/main" id="{68AEF315-A3BA-4480-94F3-C1E4B706C31B}"/>
              </a:ext>
            </a:extLst>
          </p:cNvPr>
          <p:cNvSpPr/>
          <p:nvPr/>
        </p:nvSpPr>
        <p:spPr>
          <a:xfrm>
            <a:off x="5920259" y="2294350"/>
            <a:ext cx="3045600" cy="2092881"/>
          </a:xfrm>
          <a:prstGeom prst="rect">
            <a:avLst/>
          </a:prstGeom>
        </p:spPr>
        <p:txBody>
          <a:bodyPr wrap="square">
            <a:spAutoFit/>
          </a:bodyPr>
          <a:lstStyle/>
          <a:p>
            <a:r>
              <a:rPr lang="en-GB" sz="1300" b="1" u="sng" dirty="0">
                <a:solidFill>
                  <a:srgbClr val="0070C0"/>
                </a:solidFill>
              </a:rPr>
              <a:t>Extreme programming (XP)</a:t>
            </a:r>
          </a:p>
          <a:p>
            <a:r>
              <a:rPr lang="en-GB" sz="1300" b="1" dirty="0">
                <a:solidFill>
                  <a:srgbClr val="0070C0"/>
                </a:solidFill>
              </a:rPr>
              <a:t>Takes an ‘extreme’ approach to iterative development: </a:t>
            </a:r>
          </a:p>
          <a:p>
            <a:r>
              <a:rPr lang="en-GB" sz="1300" dirty="0">
                <a:solidFill>
                  <a:srgbClr val="0070C0"/>
                </a:solidFill>
              </a:rPr>
              <a:t>- New versions may be built several times per day </a:t>
            </a:r>
          </a:p>
          <a:p>
            <a:r>
              <a:rPr lang="en-GB" sz="1300" dirty="0">
                <a:solidFill>
                  <a:srgbClr val="0070C0"/>
                </a:solidFill>
              </a:rPr>
              <a:t>- Increments delivered to customers every 2 weeks </a:t>
            </a:r>
          </a:p>
          <a:p>
            <a:r>
              <a:rPr lang="en-GB" sz="1300" dirty="0">
                <a:solidFill>
                  <a:srgbClr val="0070C0"/>
                </a:solidFill>
              </a:rPr>
              <a:t>- All tests must be run for every build </a:t>
            </a:r>
          </a:p>
          <a:p>
            <a:r>
              <a:rPr lang="en-GB" sz="1300" dirty="0">
                <a:solidFill>
                  <a:srgbClr val="0070C0"/>
                </a:solidFill>
              </a:rPr>
              <a:t>- Build is only accepted if tests run successfully</a:t>
            </a:r>
          </a:p>
        </p:txBody>
      </p:sp>
      <p:sp>
        <p:nvSpPr>
          <p:cNvPr id="10" name="Rectangle 9">
            <a:extLst>
              <a:ext uri="{FF2B5EF4-FFF2-40B4-BE49-F238E27FC236}">
                <a16:creationId xmlns:a16="http://schemas.microsoft.com/office/drawing/2014/main" id="{2FBCCAE7-0B8E-417B-B2AE-4BFD1119AD95}"/>
              </a:ext>
            </a:extLst>
          </p:cNvPr>
          <p:cNvSpPr/>
          <p:nvPr/>
        </p:nvSpPr>
        <p:spPr>
          <a:xfrm>
            <a:off x="8952930" y="2287106"/>
            <a:ext cx="3239069" cy="2492990"/>
          </a:xfrm>
          <a:prstGeom prst="rect">
            <a:avLst/>
          </a:prstGeom>
        </p:spPr>
        <p:txBody>
          <a:bodyPr wrap="square">
            <a:spAutoFit/>
          </a:bodyPr>
          <a:lstStyle/>
          <a:p>
            <a:r>
              <a:rPr lang="en-GB" sz="1300" b="1" u="sng" dirty="0">
                <a:solidFill>
                  <a:srgbClr val="002060"/>
                </a:solidFill>
              </a:rPr>
              <a:t>Influential XP practices</a:t>
            </a:r>
            <a:br>
              <a:rPr lang="en-GB" sz="1300" b="1" dirty="0">
                <a:solidFill>
                  <a:srgbClr val="002060"/>
                </a:solidFill>
              </a:rPr>
            </a:br>
            <a:r>
              <a:rPr lang="en-GB" sz="1300" b="1" dirty="0">
                <a:solidFill>
                  <a:srgbClr val="002060"/>
                </a:solidFill>
              </a:rPr>
              <a:t>XP focus is mainly technical </a:t>
            </a:r>
            <a:br>
              <a:rPr lang="en-GB" sz="1300" b="1" dirty="0">
                <a:solidFill>
                  <a:srgbClr val="002060"/>
                </a:solidFill>
              </a:rPr>
            </a:br>
            <a:r>
              <a:rPr lang="en-GB" sz="1300" b="1" dirty="0">
                <a:solidFill>
                  <a:srgbClr val="002060"/>
                </a:solidFill>
              </a:rPr>
              <a:t>1. Not easy to integrate with organizational management practices </a:t>
            </a:r>
            <a:br>
              <a:rPr lang="en-GB" sz="1300" dirty="0">
                <a:solidFill>
                  <a:srgbClr val="002060"/>
                </a:solidFill>
              </a:rPr>
            </a:br>
            <a:r>
              <a:rPr lang="en-GB" sz="1300" dirty="0">
                <a:solidFill>
                  <a:srgbClr val="002060"/>
                </a:solidFill>
              </a:rPr>
              <a:t>- Consequently, only some of the practices are being used, but the surrounding method has been refined </a:t>
            </a:r>
            <a:br>
              <a:rPr lang="en-GB" sz="1300" dirty="0">
                <a:solidFill>
                  <a:srgbClr val="002060"/>
                </a:solidFill>
              </a:rPr>
            </a:br>
            <a:r>
              <a:rPr lang="en-GB" sz="1300" b="1" dirty="0">
                <a:solidFill>
                  <a:srgbClr val="002060"/>
                </a:solidFill>
              </a:rPr>
              <a:t>2. Practices that survive: </a:t>
            </a:r>
            <a:br>
              <a:rPr lang="en-GB" sz="1300" dirty="0">
                <a:solidFill>
                  <a:srgbClr val="002060"/>
                </a:solidFill>
              </a:rPr>
            </a:br>
            <a:r>
              <a:rPr lang="en-GB" sz="1300" dirty="0">
                <a:solidFill>
                  <a:srgbClr val="002060"/>
                </a:solidFill>
              </a:rPr>
              <a:t>- User stories for specification </a:t>
            </a:r>
            <a:br>
              <a:rPr lang="en-GB" sz="1300" dirty="0">
                <a:solidFill>
                  <a:srgbClr val="002060"/>
                </a:solidFill>
              </a:rPr>
            </a:br>
            <a:r>
              <a:rPr lang="en-GB" sz="1300" dirty="0">
                <a:solidFill>
                  <a:srgbClr val="002060"/>
                </a:solidFill>
              </a:rPr>
              <a:t>- Refactoring </a:t>
            </a:r>
            <a:br>
              <a:rPr lang="en-GB" sz="1300" dirty="0">
                <a:solidFill>
                  <a:srgbClr val="002060"/>
                </a:solidFill>
              </a:rPr>
            </a:br>
            <a:r>
              <a:rPr lang="en-GB" sz="1300" dirty="0">
                <a:solidFill>
                  <a:srgbClr val="002060"/>
                </a:solidFill>
              </a:rPr>
              <a:t>- Test-driven development </a:t>
            </a:r>
            <a:br>
              <a:rPr lang="en-GB" sz="1300" dirty="0">
                <a:solidFill>
                  <a:srgbClr val="002060"/>
                </a:solidFill>
              </a:rPr>
            </a:br>
            <a:r>
              <a:rPr lang="en-GB" sz="1300" dirty="0">
                <a:solidFill>
                  <a:srgbClr val="002060"/>
                </a:solidFill>
              </a:rPr>
              <a:t>- Pair programming</a:t>
            </a:r>
          </a:p>
        </p:txBody>
      </p:sp>
      <p:sp>
        <p:nvSpPr>
          <p:cNvPr id="12" name="Rectangle 11">
            <a:extLst>
              <a:ext uri="{FF2B5EF4-FFF2-40B4-BE49-F238E27FC236}">
                <a16:creationId xmlns:a16="http://schemas.microsoft.com/office/drawing/2014/main" id="{D8854AE9-AD72-4A1E-A402-3DA2C3FF9D16}"/>
              </a:ext>
            </a:extLst>
          </p:cNvPr>
          <p:cNvSpPr/>
          <p:nvPr/>
        </p:nvSpPr>
        <p:spPr>
          <a:xfrm>
            <a:off x="5920259" y="4761342"/>
            <a:ext cx="6271740" cy="2092881"/>
          </a:xfrm>
          <a:prstGeom prst="rect">
            <a:avLst/>
          </a:prstGeom>
        </p:spPr>
        <p:txBody>
          <a:bodyPr wrap="square">
            <a:spAutoFit/>
          </a:bodyPr>
          <a:lstStyle/>
          <a:p>
            <a:r>
              <a:rPr lang="en-GB" sz="1300" b="1" u="sng" dirty="0">
                <a:solidFill>
                  <a:srgbClr val="7030A0"/>
                </a:solidFill>
              </a:rPr>
              <a:t>User stories for requirements</a:t>
            </a:r>
          </a:p>
          <a:p>
            <a:r>
              <a:rPr lang="en-GB" sz="1300" b="1" dirty="0">
                <a:solidFill>
                  <a:srgbClr val="7030A0"/>
                </a:solidFill>
              </a:rPr>
              <a:t>Customer / user is part of XP team </a:t>
            </a:r>
            <a:br>
              <a:rPr lang="en-GB" sz="1300" b="1" dirty="0">
                <a:solidFill>
                  <a:srgbClr val="7030A0"/>
                </a:solidFill>
              </a:rPr>
            </a:br>
            <a:r>
              <a:rPr lang="en-GB" sz="1300" b="1" dirty="0">
                <a:solidFill>
                  <a:srgbClr val="7030A0"/>
                </a:solidFill>
              </a:rPr>
              <a:t>1. </a:t>
            </a:r>
            <a:r>
              <a:rPr lang="en-GB" sz="1300" dirty="0">
                <a:solidFill>
                  <a:srgbClr val="7030A0"/>
                </a:solidFill>
              </a:rPr>
              <a:t>Responsible for making decisions on requirements </a:t>
            </a:r>
            <a:br>
              <a:rPr lang="en-GB" sz="1300" dirty="0">
                <a:solidFill>
                  <a:srgbClr val="7030A0"/>
                </a:solidFill>
              </a:rPr>
            </a:br>
            <a:r>
              <a:rPr lang="en-GB" sz="1300" dirty="0">
                <a:solidFill>
                  <a:srgbClr val="7030A0"/>
                </a:solidFill>
              </a:rPr>
              <a:t>- User requirements expressed as user stories </a:t>
            </a:r>
            <a:br>
              <a:rPr lang="en-GB" sz="1300" dirty="0">
                <a:solidFill>
                  <a:srgbClr val="7030A0"/>
                </a:solidFill>
              </a:rPr>
            </a:br>
            <a:r>
              <a:rPr lang="en-GB" sz="1300" dirty="0">
                <a:solidFill>
                  <a:srgbClr val="7030A0"/>
                </a:solidFill>
              </a:rPr>
              <a:t>- Simple description of requirement, written by customer/stakeholder </a:t>
            </a:r>
            <a:br>
              <a:rPr lang="en-GB" sz="1300" dirty="0">
                <a:solidFill>
                  <a:srgbClr val="7030A0"/>
                </a:solidFill>
              </a:rPr>
            </a:br>
            <a:r>
              <a:rPr lang="en-GB" sz="1300" b="1" dirty="0">
                <a:solidFill>
                  <a:srgbClr val="7030A0"/>
                </a:solidFill>
              </a:rPr>
              <a:t>2. </a:t>
            </a:r>
            <a:r>
              <a:rPr lang="en-GB" sz="1300" dirty="0">
                <a:solidFill>
                  <a:srgbClr val="7030A0"/>
                </a:solidFill>
              </a:rPr>
              <a:t>Written on cards </a:t>
            </a:r>
            <a:br>
              <a:rPr lang="en-GB" sz="1300" b="1" dirty="0">
                <a:solidFill>
                  <a:srgbClr val="7030A0"/>
                </a:solidFill>
              </a:rPr>
            </a:br>
            <a:r>
              <a:rPr lang="en-GB" sz="1300" b="1" dirty="0">
                <a:solidFill>
                  <a:srgbClr val="7030A0"/>
                </a:solidFill>
              </a:rPr>
              <a:t>3. </a:t>
            </a:r>
            <a:r>
              <a:rPr lang="en-GB" sz="1300" dirty="0">
                <a:solidFill>
                  <a:srgbClr val="7030A0"/>
                </a:solidFill>
              </a:rPr>
              <a:t>Team break stories into implementation tasks with cost estimates (e.g., S, M, L) </a:t>
            </a:r>
            <a:br>
              <a:rPr lang="en-GB" sz="1300" dirty="0">
                <a:solidFill>
                  <a:srgbClr val="7030A0"/>
                </a:solidFill>
              </a:rPr>
            </a:br>
            <a:r>
              <a:rPr lang="en-GB" sz="1300" dirty="0">
                <a:solidFill>
                  <a:srgbClr val="7030A0"/>
                </a:solidFill>
              </a:rPr>
              <a:t>- E.g., on back of story card, as separate cards, as post-it notes stuck to the card, </a:t>
            </a:r>
            <a:br>
              <a:rPr lang="en-GB" sz="1300" dirty="0">
                <a:solidFill>
                  <a:srgbClr val="7030A0"/>
                </a:solidFill>
              </a:rPr>
            </a:br>
            <a:r>
              <a:rPr lang="en-GB" sz="1300" b="1" dirty="0">
                <a:solidFill>
                  <a:srgbClr val="7030A0"/>
                </a:solidFill>
              </a:rPr>
              <a:t>4. </a:t>
            </a:r>
            <a:r>
              <a:rPr lang="en-GB" sz="1300" dirty="0">
                <a:solidFill>
                  <a:srgbClr val="7030A0"/>
                </a:solidFill>
              </a:rPr>
              <a:t>Customer, together with team, chooses stories for inclusion in the next release </a:t>
            </a:r>
            <a:br>
              <a:rPr lang="en-GB" sz="1300" dirty="0">
                <a:solidFill>
                  <a:srgbClr val="7030A0"/>
                </a:solidFill>
              </a:rPr>
            </a:br>
            <a:r>
              <a:rPr lang="en-GB" sz="1300" dirty="0">
                <a:solidFill>
                  <a:srgbClr val="7030A0"/>
                </a:solidFill>
              </a:rPr>
              <a:t>- Based on priorities and cost estimates</a:t>
            </a:r>
          </a:p>
        </p:txBody>
      </p:sp>
    </p:spTree>
    <p:extLst>
      <p:ext uri="{BB962C8B-B14F-4D97-AF65-F5344CB8AC3E}">
        <p14:creationId xmlns:p14="http://schemas.microsoft.com/office/powerpoint/2010/main" val="127443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FD18D02-C2C1-4167-924D-5E3479E04032}"/>
              </a:ext>
            </a:extLst>
          </p:cNvPr>
          <p:cNvSpPr/>
          <p:nvPr/>
        </p:nvSpPr>
        <p:spPr>
          <a:xfrm>
            <a:off x="0" y="0"/>
            <a:ext cx="6024563" cy="3093154"/>
          </a:xfrm>
          <a:prstGeom prst="rect">
            <a:avLst/>
          </a:prstGeom>
        </p:spPr>
        <p:txBody>
          <a:bodyPr wrap="square">
            <a:spAutoFit/>
          </a:bodyPr>
          <a:lstStyle/>
          <a:p>
            <a:r>
              <a:rPr lang="en-GB" sz="1300" b="1" u="sng" dirty="0">
                <a:solidFill>
                  <a:srgbClr val="C00000"/>
                </a:solidFill>
              </a:rPr>
              <a:t>Refactoring</a:t>
            </a:r>
          </a:p>
          <a:p>
            <a:r>
              <a:rPr lang="en-GB" sz="1300" b="1" dirty="0">
                <a:solidFill>
                  <a:srgbClr val="C00000"/>
                </a:solidFill>
              </a:rPr>
              <a:t>How do we prepare for change? </a:t>
            </a:r>
            <a:br>
              <a:rPr lang="en-GB" sz="1300" b="1" dirty="0">
                <a:solidFill>
                  <a:srgbClr val="C00000"/>
                </a:solidFill>
              </a:rPr>
            </a:br>
            <a:r>
              <a:rPr lang="en-GB" sz="1300" b="1" dirty="0">
                <a:solidFill>
                  <a:srgbClr val="C00000"/>
                </a:solidFill>
              </a:rPr>
              <a:t>1. Conventional wisdom: design for change </a:t>
            </a:r>
            <a:br>
              <a:rPr lang="en-GB" sz="1300" dirty="0">
                <a:solidFill>
                  <a:srgbClr val="C00000"/>
                </a:solidFill>
              </a:rPr>
            </a:br>
            <a:r>
              <a:rPr lang="en-GB" sz="1300" dirty="0">
                <a:solidFill>
                  <a:srgbClr val="C00000"/>
                </a:solidFill>
              </a:rPr>
              <a:t>- Effort will be recouped by later cost savings </a:t>
            </a:r>
            <a:br>
              <a:rPr lang="en-GB" sz="1300" b="1" dirty="0">
                <a:solidFill>
                  <a:srgbClr val="C00000"/>
                </a:solidFill>
              </a:rPr>
            </a:br>
            <a:r>
              <a:rPr lang="en-GB" sz="1300" b="1" dirty="0">
                <a:solidFill>
                  <a:srgbClr val="C00000"/>
                </a:solidFill>
              </a:rPr>
              <a:t>2. XP: not worthwhile, as change cannot be reliably anticipated </a:t>
            </a:r>
            <a:br>
              <a:rPr lang="en-GB" sz="1300" dirty="0">
                <a:solidFill>
                  <a:srgbClr val="C00000"/>
                </a:solidFill>
              </a:rPr>
            </a:br>
            <a:r>
              <a:rPr lang="en-GB" sz="1300" dirty="0">
                <a:solidFill>
                  <a:srgbClr val="C00000"/>
                </a:solidFill>
              </a:rPr>
              <a:t>- YAGNI: You ain’t gonna need it </a:t>
            </a:r>
            <a:br>
              <a:rPr lang="en-GB" sz="1300" b="1" dirty="0">
                <a:solidFill>
                  <a:srgbClr val="C00000"/>
                </a:solidFill>
              </a:rPr>
            </a:br>
            <a:r>
              <a:rPr lang="en-GB" sz="1300" b="1" dirty="0">
                <a:solidFill>
                  <a:srgbClr val="C00000"/>
                </a:solidFill>
              </a:rPr>
              <a:t>3. Instead: constantly improve code base to maintain flexibility </a:t>
            </a:r>
            <a:br>
              <a:rPr lang="en-GB" sz="1300" dirty="0">
                <a:solidFill>
                  <a:srgbClr val="C00000"/>
                </a:solidFill>
              </a:rPr>
            </a:br>
            <a:r>
              <a:rPr lang="en-GB" sz="1300" dirty="0">
                <a:solidFill>
                  <a:srgbClr val="C00000"/>
                </a:solidFill>
              </a:rPr>
              <a:t>- Refactoring: Programming team look for possible software improvements and make them even where there is no immediate need </a:t>
            </a:r>
            <a:br>
              <a:rPr lang="en-GB" sz="1300" dirty="0">
                <a:solidFill>
                  <a:srgbClr val="C00000"/>
                </a:solidFill>
              </a:rPr>
            </a:br>
            <a:r>
              <a:rPr lang="en-GB" sz="1300" dirty="0">
                <a:solidFill>
                  <a:srgbClr val="C00000"/>
                </a:solidFill>
              </a:rPr>
              <a:t>- Guarded by strong regression test suite </a:t>
            </a:r>
            <a:br>
              <a:rPr lang="en-GB" sz="1300" dirty="0">
                <a:solidFill>
                  <a:srgbClr val="C00000"/>
                </a:solidFill>
              </a:rPr>
            </a:br>
            <a:r>
              <a:rPr lang="en-GB" sz="1300" dirty="0">
                <a:solidFill>
                  <a:srgbClr val="C00000"/>
                </a:solidFill>
              </a:rPr>
              <a:t>- Improves understandability and reduces need for documentation </a:t>
            </a:r>
            <a:br>
              <a:rPr lang="en-GB" sz="1300" dirty="0">
                <a:solidFill>
                  <a:srgbClr val="C00000"/>
                </a:solidFill>
              </a:rPr>
            </a:br>
            <a:r>
              <a:rPr lang="en-GB" sz="1300" dirty="0">
                <a:solidFill>
                  <a:srgbClr val="C00000"/>
                </a:solidFill>
              </a:rPr>
              <a:t>- Changes are easier to make because code is well-structured and clear</a:t>
            </a:r>
          </a:p>
          <a:p>
            <a:r>
              <a:rPr lang="en-GB" sz="1300" b="1" dirty="0">
                <a:solidFill>
                  <a:srgbClr val="C00000"/>
                </a:solidFill>
              </a:rPr>
              <a:t>4. However, some changes require architecture refactoring </a:t>
            </a:r>
            <a:br>
              <a:rPr lang="en-GB" sz="1300" dirty="0">
                <a:solidFill>
                  <a:srgbClr val="C00000"/>
                </a:solidFill>
              </a:rPr>
            </a:br>
            <a:r>
              <a:rPr lang="en-GB" sz="1300" dirty="0">
                <a:solidFill>
                  <a:srgbClr val="C00000"/>
                </a:solidFill>
              </a:rPr>
              <a:t>- This is much more expensive!! </a:t>
            </a:r>
            <a:br>
              <a:rPr lang="en-GB" sz="1300" dirty="0">
                <a:solidFill>
                  <a:srgbClr val="C00000"/>
                </a:solidFill>
              </a:rPr>
            </a:br>
            <a:r>
              <a:rPr lang="en-GB" sz="1300" dirty="0">
                <a:solidFill>
                  <a:srgbClr val="C00000"/>
                </a:solidFill>
              </a:rPr>
              <a:t>- Upfront design may be more efficient in these cases</a:t>
            </a:r>
          </a:p>
        </p:txBody>
      </p:sp>
      <p:sp>
        <p:nvSpPr>
          <p:cNvPr id="9" name="Rectangle 8">
            <a:extLst>
              <a:ext uri="{FF2B5EF4-FFF2-40B4-BE49-F238E27FC236}">
                <a16:creationId xmlns:a16="http://schemas.microsoft.com/office/drawing/2014/main" id="{FF8A9AB8-70E5-4BDB-B67A-A38BE60726A2}"/>
              </a:ext>
            </a:extLst>
          </p:cNvPr>
          <p:cNvSpPr/>
          <p:nvPr/>
        </p:nvSpPr>
        <p:spPr>
          <a:xfrm>
            <a:off x="-1" y="2974869"/>
            <a:ext cx="6024563" cy="2292935"/>
          </a:xfrm>
          <a:prstGeom prst="rect">
            <a:avLst/>
          </a:prstGeom>
        </p:spPr>
        <p:txBody>
          <a:bodyPr wrap="square">
            <a:spAutoFit/>
          </a:bodyPr>
          <a:lstStyle/>
          <a:p>
            <a:pPr lvl="0">
              <a:defRPr/>
            </a:pPr>
            <a:r>
              <a:rPr lang="en-GB" sz="1300" b="1" dirty="0">
                <a:solidFill>
                  <a:srgbClr val="FF0000"/>
                </a:solidFill>
              </a:rPr>
              <a:t>Change the implementation without changing the behaviour</a:t>
            </a:r>
          </a:p>
          <a:p>
            <a:pPr lvl="0">
              <a:defRPr/>
            </a:pPr>
            <a:r>
              <a:rPr lang="en-GB" sz="1300" b="1" dirty="0">
                <a:solidFill>
                  <a:srgbClr val="FF0000"/>
                </a:solidFill>
              </a:rPr>
              <a:t>Refactoring Examples: </a:t>
            </a:r>
            <a:br>
              <a:rPr lang="en-GB" sz="1300" b="1" dirty="0">
                <a:solidFill>
                  <a:srgbClr val="FF0000"/>
                </a:solidFill>
              </a:rPr>
            </a:br>
            <a:r>
              <a:rPr lang="en-GB" sz="1300" b="1" dirty="0">
                <a:solidFill>
                  <a:srgbClr val="FF0000"/>
                </a:solidFill>
              </a:rPr>
              <a:t>1. </a:t>
            </a:r>
            <a:r>
              <a:rPr lang="en-GB" sz="1300" dirty="0">
                <a:solidFill>
                  <a:srgbClr val="FF0000"/>
                </a:solidFill>
              </a:rPr>
              <a:t>Re-organization of a class hierarchy to remove duplicate code </a:t>
            </a:r>
            <a:br>
              <a:rPr lang="en-GB" sz="1300" dirty="0">
                <a:solidFill>
                  <a:srgbClr val="FF0000"/>
                </a:solidFill>
              </a:rPr>
            </a:br>
            <a:r>
              <a:rPr lang="en-GB" sz="1300" dirty="0">
                <a:solidFill>
                  <a:srgbClr val="FF0000"/>
                </a:solidFill>
              </a:rPr>
              <a:t>- Pull up attribute / method </a:t>
            </a:r>
            <a:br>
              <a:rPr lang="en-GB" sz="1300" dirty="0">
                <a:solidFill>
                  <a:srgbClr val="FF0000"/>
                </a:solidFill>
              </a:rPr>
            </a:br>
            <a:r>
              <a:rPr lang="en-GB" sz="1300" dirty="0">
                <a:solidFill>
                  <a:srgbClr val="FF0000"/>
                </a:solidFill>
              </a:rPr>
              <a:t>- Introduce super class</a:t>
            </a:r>
          </a:p>
          <a:p>
            <a:pPr lvl="0">
              <a:defRPr/>
            </a:pPr>
            <a:r>
              <a:rPr lang="en-GB" sz="1300" b="1" dirty="0">
                <a:solidFill>
                  <a:srgbClr val="FF0000"/>
                </a:solidFill>
              </a:rPr>
              <a:t>2. </a:t>
            </a:r>
            <a:r>
              <a:rPr lang="en-GB" sz="1300" dirty="0">
                <a:solidFill>
                  <a:srgbClr val="FF0000"/>
                </a:solidFill>
              </a:rPr>
              <a:t>Tidying up and renaming attributes and methods to make them easier to understand </a:t>
            </a:r>
            <a:br>
              <a:rPr lang="en-GB" sz="1300" dirty="0">
                <a:solidFill>
                  <a:srgbClr val="FF0000"/>
                </a:solidFill>
              </a:rPr>
            </a:br>
            <a:r>
              <a:rPr lang="en-GB" sz="1300" dirty="0">
                <a:solidFill>
                  <a:srgbClr val="FF0000"/>
                </a:solidFill>
              </a:rPr>
              <a:t>- Align to coding / naming standards</a:t>
            </a:r>
          </a:p>
          <a:p>
            <a:pPr lvl="0">
              <a:defRPr/>
            </a:pPr>
            <a:r>
              <a:rPr lang="en-GB" sz="1300" b="1" dirty="0">
                <a:solidFill>
                  <a:srgbClr val="FF0000"/>
                </a:solidFill>
              </a:rPr>
              <a:t>3. </a:t>
            </a:r>
            <a:r>
              <a:rPr lang="en-GB" sz="1300" dirty="0">
                <a:solidFill>
                  <a:srgbClr val="FF0000"/>
                </a:solidFill>
              </a:rPr>
              <a:t>Replacing inline code with calls to methods that have been included in a program library </a:t>
            </a:r>
          </a:p>
          <a:p>
            <a:pPr lvl="0">
              <a:defRPr/>
            </a:pPr>
            <a:r>
              <a:rPr lang="en-GB" sz="1300" dirty="0">
                <a:solidFill>
                  <a:srgbClr val="FF0000"/>
                </a:solidFill>
              </a:rPr>
              <a:t>- DRY – don’t repeat yourself</a:t>
            </a:r>
          </a:p>
        </p:txBody>
      </p:sp>
      <p:sp>
        <p:nvSpPr>
          <p:cNvPr id="10" name="Rectangle 9">
            <a:extLst>
              <a:ext uri="{FF2B5EF4-FFF2-40B4-BE49-F238E27FC236}">
                <a16:creationId xmlns:a16="http://schemas.microsoft.com/office/drawing/2014/main" id="{BBBFDFAB-8312-4D80-A26E-5BE484A86CFB}"/>
              </a:ext>
            </a:extLst>
          </p:cNvPr>
          <p:cNvSpPr/>
          <p:nvPr/>
        </p:nvSpPr>
        <p:spPr>
          <a:xfrm>
            <a:off x="0" y="5165229"/>
            <a:ext cx="6024562" cy="1692771"/>
          </a:xfrm>
          <a:prstGeom prst="rect">
            <a:avLst/>
          </a:prstGeom>
        </p:spPr>
        <p:txBody>
          <a:bodyPr wrap="square">
            <a:spAutoFit/>
          </a:bodyPr>
          <a:lstStyle/>
          <a:p>
            <a:r>
              <a:rPr lang="en-GB" sz="1300" b="1" u="sng" dirty="0">
                <a:solidFill>
                  <a:srgbClr val="92D050"/>
                </a:solidFill>
              </a:rPr>
              <a:t>Test-driven development</a:t>
            </a:r>
          </a:p>
          <a:p>
            <a:r>
              <a:rPr lang="en-GB" sz="1300" b="1" dirty="0">
                <a:solidFill>
                  <a:srgbClr val="92D050"/>
                </a:solidFill>
              </a:rPr>
              <a:t>Writing tests before code clarifies requirements to be implemented</a:t>
            </a:r>
          </a:p>
          <a:p>
            <a:r>
              <a:rPr lang="en-GB" sz="1300" b="1" dirty="0">
                <a:solidFill>
                  <a:srgbClr val="92D050"/>
                </a:solidFill>
              </a:rPr>
              <a:t>Tests are programs rather than data </a:t>
            </a:r>
            <a:br>
              <a:rPr lang="en-GB" sz="1300" b="1" dirty="0">
                <a:solidFill>
                  <a:srgbClr val="92D050"/>
                </a:solidFill>
              </a:rPr>
            </a:br>
            <a:r>
              <a:rPr lang="en-GB" sz="1300" b="1" dirty="0">
                <a:solidFill>
                  <a:srgbClr val="92D050"/>
                </a:solidFill>
              </a:rPr>
              <a:t>1. </a:t>
            </a:r>
            <a:r>
              <a:rPr lang="en-GB" sz="1300" dirty="0">
                <a:solidFill>
                  <a:srgbClr val="92D050"/>
                </a:solidFill>
              </a:rPr>
              <a:t>Can be executed automatically </a:t>
            </a:r>
            <a:br>
              <a:rPr lang="en-GB" sz="1300" b="1" dirty="0">
                <a:solidFill>
                  <a:srgbClr val="92D050"/>
                </a:solidFill>
              </a:rPr>
            </a:br>
            <a:r>
              <a:rPr lang="en-GB" sz="1300" b="1" dirty="0">
                <a:solidFill>
                  <a:srgbClr val="92D050"/>
                </a:solidFill>
              </a:rPr>
              <a:t>2. </a:t>
            </a:r>
            <a:r>
              <a:rPr lang="en-GB" sz="1300" dirty="0">
                <a:solidFill>
                  <a:srgbClr val="92D050"/>
                </a:solidFill>
              </a:rPr>
              <a:t>Test includes a check that it has executed correctly </a:t>
            </a:r>
            <a:br>
              <a:rPr lang="en-GB" sz="1300" b="1" dirty="0">
                <a:solidFill>
                  <a:srgbClr val="92D050"/>
                </a:solidFill>
              </a:rPr>
            </a:br>
            <a:r>
              <a:rPr lang="en-GB" sz="1300" b="1" dirty="0">
                <a:solidFill>
                  <a:srgbClr val="92D050"/>
                </a:solidFill>
              </a:rPr>
              <a:t>3. </a:t>
            </a:r>
            <a:r>
              <a:rPr lang="en-GB" sz="1300" dirty="0">
                <a:solidFill>
                  <a:srgbClr val="92D050"/>
                </a:solidFill>
              </a:rPr>
              <a:t>Usually relies on a testing framework such as Junit. </a:t>
            </a:r>
            <a:br>
              <a:rPr lang="en-GB" sz="1300" b="1" dirty="0">
                <a:solidFill>
                  <a:srgbClr val="92D050"/>
                </a:solidFill>
              </a:rPr>
            </a:br>
            <a:r>
              <a:rPr lang="en-GB" sz="1300" b="1" dirty="0">
                <a:solidFill>
                  <a:srgbClr val="92D050"/>
                </a:solidFill>
              </a:rPr>
              <a:t>4. </a:t>
            </a:r>
            <a:r>
              <a:rPr lang="en-GB" sz="1300" dirty="0">
                <a:solidFill>
                  <a:srgbClr val="92D050"/>
                </a:solidFill>
              </a:rPr>
              <a:t>All tests previous and new are run automatically when new functionality is added </a:t>
            </a:r>
            <a:br>
              <a:rPr lang="en-GB" sz="1300" dirty="0">
                <a:solidFill>
                  <a:srgbClr val="92D050"/>
                </a:solidFill>
              </a:rPr>
            </a:br>
            <a:r>
              <a:rPr lang="en-GB" sz="1300" dirty="0">
                <a:solidFill>
                  <a:srgbClr val="92D050"/>
                </a:solidFill>
              </a:rPr>
              <a:t>- Checks new functionality has not introduced error</a:t>
            </a:r>
          </a:p>
        </p:txBody>
      </p:sp>
      <p:sp>
        <p:nvSpPr>
          <p:cNvPr id="11" name="Rectangle 10">
            <a:extLst>
              <a:ext uri="{FF2B5EF4-FFF2-40B4-BE49-F238E27FC236}">
                <a16:creationId xmlns:a16="http://schemas.microsoft.com/office/drawing/2014/main" id="{B0EDB6E0-F6F1-4864-B333-A5BD32A6378A}"/>
              </a:ext>
            </a:extLst>
          </p:cNvPr>
          <p:cNvSpPr/>
          <p:nvPr/>
        </p:nvSpPr>
        <p:spPr>
          <a:xfrm>
            <a:off x="6024562" y="0"/>
            <a:ext cx="6167438" cy="2492990"/>
          </a:xfrm>
          <a:prstGeom prst="rect">
            <a:avLst/>
          </a:prstGeom>
        </p:spPr>
        <p:txBody>
          <a:bodyPr wrap="square">
            <a:spAutoFit/>
          </a:bodyPr>
          <a:lstStyle/>
          <a:p>
            <a:r>
              <a:rPr lang="en-GB" sz="1300" b="1" u="sng" dirty="0">
                <a:solidFill>
                  <a:srgbClr val="00B050"/>
                </a:solidFill>
              </a:rPr>
              <a:t>Problems with test-driven development</a:t>
            </a:r>
          </a:p>
          <a:p>
            <a:r>
              <a:rPr lang="en-GB" sz="1300" b="1" dirty="0">
                <a:solidFill>
                  <a:srgbClr val="00B050"/>
                </a:solidFill>
              </a:rPr>
              <a:t>Test quality: </a:t>
            </a:r>
            <a:br>
              <a:rPr lang="en-GB" sz="1300" b="1" dirty="0">
                <a:solidFill>
                  <a:srgbClr val="00B050"/>
                </a:solidFill>
              </a:rPr>
            </a:br>
            <a:r>
              <a:rPr lang="en-GB" sz="1300" b="1" dirty="0">
                <a:solidFill>
                  <a:srgbClr val="00B050"/>
                </a:solidFill>
              </a:rPr>
              <a:t>1. Programmers prefer programming to testing may take shortcuts when writing tests </a:t>
            </a:r>
            <a:br>
              <a:rPr lang="en-GB" sz="1300" dirty="0">
                <a:solidFill>
                  <a:srgbClr val="00B050"/>
                </a:solidFill>
              </a:rPr>
            </a:br>
            <a:r>
              <a:rPr lang="en-GB" sz="1300" dirty="0">
                <a:solidFill>
                  <a:srgbClr val="00B050"/>
                </a:solidFill>
              </a:rPr>
              <a:t>- For example, incomplete tests not checking for all possible exceptions </a:t>
            </a:r>
            <a:br>
              <a:rPr lang="en-GB" sz="1300" b="1" dirty="0">
                <a:solidFill>
                  <a:srgbClr val="00B050"/>
                </a:solidFill>
              </a:rPr>
            </a:br>
            <a:r>
              <a:rPr lang="en-GB" sz="1300" b="1" dirty="0">
                <a:solidFill>
                  <a:srgbClr val="00B050"/>
                </a:solidFill>
              </a:rPr>
              <a:t>2. Some tests can be very difficult to write incrementally </a:t>
            </a:r>
            <a:br>
              <a:rPr lang="en-GB" sz="1300" dirty="0">
                <a:solidFill>
                  <a:srgbClr val="00B050"/>
                </a:solidFill>
              </a:rPr>
            </a:br>
            <a:r>
              <a:rPr lang="en-GB" sz="1300" dirty="0">
                <a:solidFill>
                  <a:srgbClr val="00B050"/>
                </a:solidFill>
              </a:rPr>
              <a:t>- For example, in complex user interfaces writing unit tests for ‘display logic’ and workflow between screens </a:t>
            </a:r>
            <a:br>
              <a:rPr lang="en-GB" sz="1300" b="1" dirty="0">
                <a:solidFill>
                  <a:srgbClr val="00B050"/>
                </a:solidFill>
              </a:rPr>
            </a:br>
            <a:r>
              <a:rPr lang="en-GB" sz="1300" b="1" dirty="0">
                <a:solidFill>
                  <a:srgbClr val="00B050"/>
                </a:solidFill>
              </a:rPr>
              <a:t>3. Difficulty judging completeness of a set of tests without a full specification </a:t>
            </a:r>
            <a:br>
              <a:rPr lang="en-GB" sz="1300" dirty="0">
                <a:solidFill>
                  <a:srgbClr val="00B050"/>
                </a:solidFill>
              </a:rPr>
            </a:br>
            <a:r>
              <a:rPr lang="en-GB" sz="1300" dirty="0">
                <a:solidFill>
                  <a:srgbClr val="00B050"/>
                </a:solidFill>
              </a:rPr>
              <a:t>- You may have a lot of system tests, but do they provide complete coverage</a:t>
            </a:r>
            <a:br>
              <a:rPr lang="en-GB" sz="1300" b="1" dirty="0">
                <a:solidFill>
                  <a:srgbClr val="00B050"/>
                </a:solidFill>
              </a:rPr>
            </a:br>
            <a:r>
              <a:rPr lang="en-GB" sz="1300" b="1" dirty="0">
                <a:solidFill>
                  <a:srgbClr val="00B050"/>
                </a:solidFill>
              </a:rPr>
              <a:t>Software quality: </a:t>
            </a:r>
            <a:br>
              <a:rPr lang="en-GB" sz="1300" b="1" dirty="0">
                <a:solidFill>
                  <a:srgbClr val="00B050"/>
                </a:solidFill>
              </a:rPr>
            </a:br>
            <a:r>
              <a:rPr lang="en-GB" sz="1300" dirty="0">
                <a:solidFill>
                  <a:srgbClr val="00B050"/>
                </a:solidFill>
              </a:rPr>
              <a:t>- “Testability” may become more important than usability and robust software architecture</a:t>
            </a:r>
          </a:p>
        </p:txBody>
      </p:sp>
      <p:sp>
        <p:nvSpPr>
          <p:cNvPr id="12" name="Rectangle 11">
            <a:extLst>
              <a:ext uri="{FF2B5EF4-FFF2-40B4-BE49-F238E27FC236}">
                <a16:creationId xmlns:a16="http://schemas.microsoft.com/office/drawing/2014/main" id="{054F0DEF-E0FC-460F-8606-D072924F9E94}"/>
              </a:ext>
            </a:extLst>
          </p:cNvPr>
          <p:cNvSpPr/>
          <p:nvPr/>
        </p:nvSpPr>
        <p:spPr>
          <a:xfrm>
            <a:off x="6024563" y="2418324"/>
            <a:ext cx="2562846" cy="3893374"/>
          </a:xfrm>
          <a:prstGeom prst="rect">
            <a:avLst/>
          </a:prstGeom>
        </p:spPr>
        <p:txBody>
          <a:bodyPr wrap="square">
            <a:spAutoFit/>
          </a:bodyPr>
          <a:lstStyle/>
          <a:p>
            <a:r>
              <a:rPr lang="en-GB" sz="1300" b="1" u="sng" dirty="0">
                <a:solidFill>
                  <a:srgbClr val="00B0F0"/>
                </a:solidFill>
              </a:rPr>
              <a:t>Pair programming</a:t>
            </a:r>
          </a:p>
          <a:p>
            <a:r>
              <a:rPr lang="en-GB" sz="1300" b="1" dirty="0">
                <a:solidFill>
                  <a:srgbClr val="00B0F0"/>
                </a:solidFill>
              </a:rPr>
              <a:t>Programmers sit together at the same computer to develop software </a:t>
            </a:r>
            <a:br>
              <a:rPr lang="en-GB" sz="1300" b="1" dirty="0">
                <a:solidFill>
                  <a:srgbClr val="00B0F0"/>
                </a:solidFill>
              </a:rPr>
            </a:br>
            <a:r>
              <a:rPr lang="en-GB" sz="1300" b="1" dirty="0">
                <a:solidFill>
                  <a:srgbClr val="00B0F0"/>
                </a:solidFill>
              </a:rPr>
              <a:t>1. Pairs created dynamically </a:t>
            </a:r>
            <a:br>
              <a:rPr lang="en-GB" sz="1300" dirty="0">
                <a:solidFill>
                  <a:srgbClr val="00B0F0"/>
                </a:solidFill>
              </a:rPr>
            </a:br>
            <a:r>
              <a:rPr lang="en-GB" sz="1300" dirty="0">
                <a:solidFill>
                  <a:srgbClr val="00B0F0"/>
                </a:solidFill>
              </a:rPr>
              <a:t>- All team members work with each other at some point </a:t>
            </a:r>
            <a:br>
              <a:rPr lang="en-GB" sz="1300" b="1" dirty="0">
                <a:solidFill>
                  <a:srgbClr val="00B0F0"/>
                </a:solidFill>
              </a:rPr>
            </a:br>
            <a:r>
              <a:rPr lang="en-GB" sz="1300" b="1" dirty="0">
                <a:solidFill>
                  <a:srgbClr val="00B0F0"/>
                </a:solidFill>
              </a:rPr>
              <a:t>2. Enables knowledge sharing and learning </a:t>
            </a:r>
            <a:br>
              <a:rPr lang="en-GB" sz="1300" dirty="0">
                <a:solidFill>
                  <a:srgbClr val="00B0F0"/>
                </a:solidFill>
              </a:rPr>
            </a:br>
            <a:r>
              <a:rPr lang="en-GB" sz="1300" dirty="0">
                <a:solidFill>
                  <a:srgbClr val="00B0F0"/>
                </a:solidFill>
              </a:rPr>
              <a:t>- Reduces the overall risks to a project when team members leave </a:t>
            </a:r>
            <a:br>
              <a:rPr lang="en-GB" sz="1300" dirty="0">
                <a:solidFill>
                  <a:srgbClr val="00B0F0"/>
                </a:solidFill>
              </a:rPr>
            </a:br>
            <a:r>
              <a:rPr lang="en-GB" sz="1300" dirty="0">
                <a:solidFill>
                  <a:srgbClr val="00B0F0"/>
                </a:solidFill>
              </a:rPr>
              <a:t>- Creates common ownership </a:t>
            </a:r>
            <a:br>
              <a:rPr lang="en-GB" sz="1300" b="1" dirty="0">
                <a:solidFill>
                  <a:srgbClr val="00B0F0"/>
                </a:solidFill>
              </a:rPr>
            </a:br>
            <a:r>
              <a:rPr lang="en-GB" sz="1300" b="1" dirty="0">
                <a:solidFill>
                  <a:srgbClr val="00B0F0"/>
                </a:solidFill>
              </a:rPr>
              <a:t>3. Not necessarily inefficient </a:t>
            </a:r>
            <a:br>
              <a:rPr lang="en-GB" sz="1300" dirty="0">
                <a:solidFill>
                  <a:srgbClr val="00B0F0"/>
                </a:solidFill>
              </a:rPr>
            </a:br>
            <a:r>
              <a:rPr lang="en-GB" sz="1300" dirty="0">
                <a:solidFill>
                  <a:srgbClr val="00B0F0"/>
                </a:solidFill>
              </a:rPr>
              <a:t>- Some evidence suggests a pair working together is more efficient than 2 programmers working separately </a:t>
            </a:r>
            <a:br>
              <a:rPr lang="en-GB" sz="1300" dirty="0">
                <a:solidFill>
                  <a:srgbClr val="00B0F0"/>
                </a:solidFill>
              </a:rPr>
            </a:br>
            <a:r>
              <a:rPr lang="en-GB" sz="1300" dirty="0">
                <a:solidFill>
                  <a:srgbClr val="00B0F0"/>
                </a:solidFill>
              </a:rPr>
              <a:t>- Serves as an informal review process</a:t>
            </a:r>
          </a:p>
        </p:txBody>
      </p:sp>
      <p:sp>
        <p:nvSpPr>
          <p:cNvPr id="13" name="Rectangle 12">
            <a:extLst>
              <a:ext uri="{FF2B5EF4-FFF2-40B4-BE49-F238E27FC236}">
                <a16:creationId xmlns:a16="http://schemas.microsoft.com/office/drawing/2014/main" id="{342FE2AA-C586-45B0-844C-2485DD1D3F4D}"/>
              </a:ext>
            </a:extLst>
          </p:cNvPr>
          <p:cNvSpPr/>
          <p:nvPr/>
        </p:nvSpPr>
        <p:spPr>
          <a:xfrm>
            <a:off x="8587409" y="2364462"/>
            <a:ext cx="3604591" cy="4493538"/>
          </a:xfrm>
          <a:prstGeom prst="rect">
            <a:avLst/>
          </a:prstGeom>
        </p:spPr>
        <p:txBody>
          <a:bodyPr wrap="square">
            <a:spAutoFit/>
          </a:bodyPr>
          <a:lstStyle/>
          <a:p>
            <a:pPr>
              <a:defRPr/>
            </a:pPr>
            <a:r>
              <a:rPr lang="en-GB" sz="1300" b="1" u="sng" dirty="0">
                <a:solidFill>
                  <a:srgbClr val="0070C0"/>
                </a:solidFill>
              </a:rPr>
              <a:t>Styles of pair programming</a:t>
            </a:r>
          </a:p>
          <a:p>
            <a:pPr lvl="0">
              <a:defRPr/>
            </a:pPr>
            <a:r>
              <a:rPr lang="en-GB" sz="1300" b="1" dirty="0">
                <a:solidFill>
                  <a:srgbClr val="0070C0"/>
                </a:solidFill>
              </a:rPr>
              <a:t>Pair programming is practised in different ways in the industry </a:t>
            </a:r>
            <a:br>
              <a:rPr lang="en-GB" sz="1300" b="1" dirty="0">
                <a:solidFill>
                  <a:srgbClr val="0070C0"/>
                </a:solidFill>
              </a:rPr>
            </a:br>
            <a:r>
              <a:rPr lang="en-GB" sz="1300" b="1" dirty="0">
                <a:solidFill>
                  <a:srgbClr val="0070C0"/>
                </a:solidFill>
              </a:rPr>
              <a:t>1. </a:t>
            </a:r>
            <a:r>
              <a:rPr lang="en-GB" sz="1300" dirty="0">
                <a:solidFill>
                  <a:srgbClr val="0070C0"/>
                </a:solidFill>
              </a:rPr>
              <a:t>Driver and Co-Pilot </a:t>
            </a:r>
            <a:br>
              <a:rPr lang="en-GB" sz="1300" dirty="0">
                <a:solidFill>
                  <a:srgbClr val="0070C0"/>
                </a:solidFill>
              </a:rPr>
            </a:br>
            <a:r>
              <a:rPr lang="en-GB" sz="1300" dirty="0">
                <a:solidFill>
                  <a:srgbClr val="0070C0"/>
                </a:solidFill>
              </a:rPr>
              <a:t>- This is the original proposal for pair programming </a:t>
            </a:r>
            <a:br>
              <a:rPr lang="en-GB" sz="1300" dirty="0">
                <a:solidFill>
                  <a:srgbClr val="0070C0"/>
                </a:solidFill>
              </a:rPr>
            </a:br>
            <a:r>
              <a:rPr lang="en-GB" sz="1300" dirty="0">
                <a:solidFill>
                  <a:srgbClr val="0070C0"/>
                </a:solidFill>
              </a:rPr>
              <a:t>- Programmers are meant to take on two distinct roles: </a:t>
            </a:r>
            <a:br>
              <a:rPr lang="en-GB" sz="1300" dirty="0">
                <a:solidFill>
                  <a:srgbClr val="0070C0"/>
                </a:solidFill>
              </a:rPr>
            </a:br>
            <a:r>
              <a:rPr lang="en-GB" sz="1300" dirty="0">
                <a:solidFill>
                  <a:srgbClr val="0070C0"/>
                </a:solidFill>
              </a:rPr>
              <a:t>• Driver has the keyboard and is writing code </a:t>
            </a:r>
            <a:br>
              <a:rPr lang="en-GB" sz="1300" dirty="0">
                <a:solidFill>
                  <a:srgbClr val="0070C0"/>
                </a:solidFill>
              </a:rPr>
            </a:br>
            <a:r>
              <a:rPr lang="en-GB" sz="1300" dirty="0">
                <a:solidFill>
                  <a:srgbClr val="0070C0"/>
                </a:solidFill>
              </a:rPr>
              <a:t>• Co-Pilot watches and comments, suggesting improvements and refactorings </a:t>
            </a:r>
            <a:br>
              <a:rPr lang="en-GB" sz="1300" dirty="0">
                <a:solidFill>
                  <a:srgbClr val="0070C0"/>
                </a:solidFill>
              </a:rPr>
            </a:br>
            <a:r>
              <a:rPr lang="en-GB" sz="1300" dirty="0">
                <a:solidFill>
                  <a:srgbClr val="0070C0"/>
                </a:solidFill>
              </a:rPr>
              <a:t>- Regular switching of roles ~every 10 mins </a:t>
            </a:r>
            <a:br>
              <a:rPr lang="en-GB" sz="1300" b="1" dirty="0">
                <a:solidFill>
                  <a:srgbClr val="0070C0"/>
                </a:solidFill>
              </a:rPr>
            </a:br>
            <a:r>
              <a:rPr lang="en-GB" sz="1300" b="1" dirty="0">
                <a:solidFill>
                  <a:srgbClr val="0070C0"/>
                </a:solidFill>
              </a:rPr>
              <a:t>2. </a:t>
            </a:r>
            <a:r>
              <a:rPr lang="en-GB" sz="1300" dirty="0">
                <a:solidFill>
                  <a:srgbClr val="0070C0"/>
                </a:solidFill>
              </a:rPr>
              <a:t>Frequent switching </a:t>
            </a:r>
            <a:br>
              <a:rPr lang="en-GB" sz="1300" dirty="0">
                <a:solidFill>
                  <a:srgbClr val="0070C0"/>
                </a:solidFill>
              </a:rPr>
            </a:br>
            <a:r>
              <a:rPr lang="en-GB" sz="1300" dirty="0">
                <a:solidFill>
                  <a:srgbClr val="0070C0"/>
                </a:solidFill>
              </a:rPr>
              <a:t>- This is probably the more frequently occurring practice </a:t>
            </a:r>
            <a:br>
              <a:rPr lang="en-GB" sz="1300" dirty="0">
                <a:solidFill>
                  <a:srgbClr val="0070C0"/>
                </a:solidFill>
              </a:rPr>
            </a:br>
            <a:r>
              <a:rPr lang="en-GB" sz="1300" dirty="0">
                <a:solidFill>
                  <a:srgbClr val="0070C0"/>
                </a:solidFill>
              </a:rPr>
              <a:t>- No clear roles, but frequent switching of keyboard control, possibly mid-statement </a:t>
            </a:r>
            <a:br>
              <a:rPr lang="en-GB" sz="1300" dirty="0">
                <a:solidFill>
                  <a:srgbClr val="0070C0"/>
                </a:solidFill>
              </a:rPr>
            </a:br>
            <a:r>
              <a:rPr lang="en-GB" sz="1300" dirty="0">
                <a:solidFill>
                  <a:srgbClr val="0070C0"/>
                </a:solidFill>
              </a:rPr>
              <a:t>- Sometimes even with two keyboards and mice (that’s for the pro-pair programmer, though) </a:t>
            </a:r>
            <a:br>
              <a:rPr lang="en-GB" sz="1300" b="1" dirty="0">
                <a:solidFill>
                  <a:srgbClr val="0070C0"/>
                </a:solidFill>
              </a:rPr>
            </a:br>
            <a:r>
              <a:rPr lang="en-GB" sz="1300" b="1" dirty="0">
                <a:solidFill>
                  <a:srgbClr val="0070C0"/>
                </a:solidFill>
              </a:rPr>
              <a:t>3. </a:t>
            </a:r>
            <a:r>
              <a:rPr lang="en-GB" sz="1300" dirty="0">
                <a:solidFill>
                  <a:srgbClr val="0070C0"/>
                </a:solidFill>
              </a:rPr>
              <a:t>Single programming </a:t>
            </a:r>
            <a:br>
              <a:rPr lang="en-GB" sz="1300" dirty="0">
                <a:solidFill>
                  <a:srgbClr val="0070C0"/>
                </a:solidFill>
              </a:rPr>
            </a:br>
            <a:r>
              <a:rPr lang="en-GB" sz="1300" dirty="0">
                <a:solidFill>
                  <a:srgbClr val="0070C0"/>
                </a:solidFill>
              </a:rPr>
              <a:t>- Individual programmers rather than pairs </a:t>
            </a:r>
            <a:br>
              <a:rPr lang="en-GB" sz="1300" dirty="0">
                <a:solidFill>
                  <a:srgbClr val="0070C0"/>
                </a:solidFill>
              </a:rPr>
            </a:br>
            <a:r>
              <a:rPr lang="en-GB" sz="1300" dirty="0">
                <a:solidFill>
                  <a:srgbClr val="0070C0"/>
                </a:solidFill>
              </a:rPr>
              <a:t>- Sometimes accompanied by “we should be doing more pair programming”</a:t>
            </a:r>
          </a:p>
        </p:txBody>
      </p:sp>
    </p:spTree>
    <p:extLst>
      <p:ext uri="{BB962C8B-B14F-4D97-AF65-F5344CB8AC3E}">
        <p14:creationId xmlns:p14="http://schemas.microsoft.com/office/powerpoint/2010/main" val="1853603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2E2C469A-31E3-4136-9D3F-FA46151F876A}"/>
              </a:ext>
            </a:extLst>
          </p:cNvPr>
          <p:cNvSpPr>
            <a:spLocks noGrp="1"/>
          </p:cNvSpPr>
          <p:nvPr>
            <p:ph idx="1"/>
          </p:nvPr>
        </p:nvSpPr>
        <p:spPr>
          <a:xfrm>
            <a:off x="2716696" y="0"/>
            <a:ext cx="3307867" cy="2402958"/>
          </a:xfrm>
        </p:spPr>
        <p:txBody>
          <a:bodyPr numCol="1">
            <a:noAutofit/>
          </a:bodyPr>
          <a:lstStyle/>
          <a:p>
            <a:pPr marL="0" indent="0">
              <a:buNone/>
            </a:pPr>
            <a:r>
              <a:rPr lang="en-GB" sz="1300" b="1" dirty="0">
                <a:solidFill>
                  <a:srgbClr val="C00000"/>
                </a:solidFill>
              </a:rPr>
              <a:t>1. Kanban boards help track user stories and their progress</a:t>
            </a:r>
            <a:br>
              <a:rPr lang="en-GB" sz="1300" b="1" dirty="0">
                <a:solidFill>
                  <a:srgbClr val="C00000"/>
                </a:solidFill>
              </a:rPr>
            </a:br>
            <a:r>
              <a:rPr lang="en-GB" sz="1300" b="1" dirty="0">
                <a:solidFill>
                  <a:srgbClr val="C00000"/>
                </a:solidFill>
              </a:rPr>
              <a:t>2. Each column contains cards (user stories) </a:t>
            </a:r>
            <a:br>
              <a:rPr lang="en-GB" sz="1300" b="1" dirty="0">
                <a:solidFill>
                  <a:srgbClr val="C00000"/>
                </a:solidFill>
              </a:rPr>
            </a:br>
            <a:r>
              <a:rPr lang="en-GB" sz="1300" dirty="0">
                <a:solidFill>
                  <a:srgbClr val="C00000"/>
                </a:solidFill>
              </a:rPr>
              <a:t>- Move from left to right </a:t>
            </a:r>
            <a:br>
              <a:rPr lang="en-GB" sz="1300" dirty="0">
                <a:solidFill>
                  <a:srgbClr val="C00000"/>
                </a:solidFill>
              </a:rPr>
            </a:br>
            <a:r>
              <a:rPr lang="en-GB" sz="1300" dirty="0">
                <a:solidFill>
                  <a:srgbClr val="C00000"/>
                </a:solidFill>
              </a:rPr>
              <a:t>- Priorities indicated from top to bottom </a:t>
            </a:r>
            <a:br>
              <a:rPr lang="en-GB" sz="1300" dirty="0">
                <a:solidFill>
                  <a:srgbClr val="C00000"/>
                </a:solidFill>
              </a:rPr>
            </a:br>
            <a:r>
              <a:rPr lang="en-GB" sz="1300" dirty="0">
                <a:solidFill>
                  <a:srgbClr val="C00000"/>
                </a:solidFill>
              </a:rPr>
              <a:t>- Additional tokens indicate allocation of people to cards</a:t>
            </a:r>
            <a:br>
              <a:rPr lang="en-GB" sz="1300" dirty="0">
                <a:solidFill>
                  <a:srgbClr val="C00000"/>
                </a:solidFill>
              </a:rPr>
            </a:br>
            <a:r>
              <a:rPr lang="en-GB" sz="1300" b="1" dirty="0">
                <a:solidFill>
                  <a:srgbClr val="C00000"/>
                </a:solidFill>
              </a:rPr>
              <a:t>3. Columns have a maximum load </a:t>
            </a:r>
            <a:br>
              <a:rPr lang="en-GB" sz="1300" dirty="0">
                <a:solidFill>
                  <a:srgbClr val="C00000"/>
                </a:solidFill>
              </a:rPr>
            </a:br>
            <a:r>
              <a:rPr lang="en-GB" sz="1300" dirty="0">
                <a:solidFill>
                  <a:srgbClr val="C00000"/>
                </a:solidFill>
              </a:rPr>
              <a:t>- Indicates how many cards can be in a column at most = maximum concurrent workload in any given state</a:t>
            </a:r>
          </a:p>
        </p:txBody>
      </p:sp>
      <p:sp>
        <p:nvSpPr>
          <p:cNvPr id="17" name="Content Placeholder 2">
            <a:extLst>
              <a:ext uri="{FF2B5EF4-FFF2-40B4-BE49-F238E27FC236}">
                <a16:creationId xmlns:a16="http://schemas.microsoft.com/office/drawing/2014/main" id="{DBABABE4-C275-462E-9815-3FB734CB7026}"/>
              </a:ext>
            </a:extLst>
          </p:cNvPr>
          <p:cNvSpPr txBox="1">
            <a:spLocks/>
          </p:cNvSpPr>
          <p:nvPr/>
        </p:nvSpPr>
        <p:spPr>
          <a:xfrm>
            <a:off x="0" y="0"/>
            <a:ext cx="3045600" cy="3429000"/>
          </a:xfrm>
          <a:prstGeom prst="rect">
            <a:avLst/>
          </a:prstGeom>
        </p:spPr>
        <p:txBody>
          <a:bodyPr vert="horz" lIns="91440" tIns="45720" rIns="91440" bIns="4572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300" b="1" u="sng" dirty="0">
                <a:solidFill>
                  <a:srgbClr val="C00000"/>
                </a:solidFill>
              </a:rPr>
              <a:t>Kanban – structure of a board</a:t>
            </a:r>
            <a:br>
              <a:rPr lang="en-GB" sz="1300" b="1" dirty="0">
                <a:solidFill>
                  <a:srgbClr val="C00000"/>
                </a:solidFill>
              </a:rPr>
            </a:br>
            <a:br>
              <a:rPr lang="en-GB" sz="1300" b="1" dirty="0">
                <a:solidFill>
                  <a:srgbClr val="C00000"/>
                </a:solidFill>
              </a:rPr>
            </a:br>
            <a:r>
              <a:rPr lang="en-GB" sz="1300" b="1" dirty="0">
                <a:solidFill>
                  <a:srgbClr val="C00000"/>
                </a:solidFill>
              </a:rPr>
              <a:t>Board has columns for process stages: </a:t>
            </a:r>
            <a:br>
              <a:rPr lang="en-GB" sz="1300" dirty="0">
                <a:solidFill>
                  <a:srgbClr val="C00000"/>
                </a:solidFill>
              </a:rPr>
            </a:br>
            <a:r>
              <a:rPr lang="en-GB" sz="1300" dirty="0">
                <a:solidFill>
                  <a:srgbClr val="C00000"/>
                </a:solidFill>
              </a:rPr>
              <a:t>For example: </a:t>
            </a:r>
            <a:br>
              <a:rPr lang="en-GB" sz="1300" dirty="0">
                <a:solidFill>
                  <a:srgbClr val="C00000"/>
                </a:solidFill>
              </a:rPr>
            </a:br>
            <a:r>
              <a:rPr lang="en-GB" sz="1300" dirty="0">
                <a:solidFill>
                  <a:srgbClr val="C00000"/>
                </a:solidFill>
              </a:rPr>
              <a:t>1. Epics </a:t>
            </a:r>
            <a:br>
              <a:rPr lang="en-GB" sz="1300" dirty="0">
                <a:solidFill>
                  <a:srgbClr val="C00000"/>
                </a:solidFill>
              </a:rPr>
            </a:br>
            <a:r>
              <a:rPr lang="en-GB" sz="1300" dirty="0">
                <a:solidFill>
                  <a:srgbClr val="C00000"/>
                </a:solidFill>
              </a:rPr>
              <a:t>2. Backlog </a:t>
            </a:r>
            <a:br>
              <a:rPr lang="en-GB" sz="1300" dirty="0">
                <a:solidFill>
                  <a:srgbClr val="C00000"/>
                </a:solidFill>
              </a:rPr>
            </a:br>
            <a:r>
              <a:rPr lang="en-GB" sz="1300" dirty="0">
                <a:solidFill>
                  <a:srgbClr val="C00000"/>
                </a:solidFill>
              </a:rPr>
              <a:t>3. Discovery </a:t>
            </a:r>
            <a:br>
              <a:rPr lang="en-GB" sz="1300" dirty="0">
                <a:solidFill>
                  <a:srgbClr val="C00000"/>
                </a:solidFill>
              </a:rPr>
            </a:br>
            <a:r>
              <a:rPr lang="en-GB" sz="1300" dirty="0">
                <a:solidFill>
                  <a:srgbClr val="C00000"/>
                </a:solidFill>
              </a:rPr>
              <a:t>4. Development </a:t>
            </a:r>
            <a:br>
              <a:rPr lang="en-GB" sz="1300" dirty="0">
                <a:solidFill>
                  <a:srgbClr val="C00000"/>
                </a:solidFill>
              </a:rPr>
            </a:br>
            <a:r>
              <a:rPr lang="en-GB" sz="1300" dirty="0">
                <a:solidFill>
                  <a:srgbClr val="C00000"/>
                </a:solidFill>
              </a:rPr>
              <a:t>5. Testing </a:t>
            </a:r>
            <a:br>
              <a:rPr lang="en-GB" sz="1300" dirty="0">
                <a:solidFill>
                  <a:srgbClr val="C00000"/>
                </a:solidFill>
              </a:rPr>
            </a:br>
            <a:r>
              <a:rPr lang="en-GB" sz="1300" dirty="0">
                <a:solidFill>
                  <a:srgbClr val="C00000"/>
                </a:solidFill>
              </a:rPr>
              <a:t>6. Ready for Release </a:t>
            </a:r>
            <a:br>
              <a:rPr lang="en-GB" sz="1300" dirty="0">
                <a:solidFill>
                  <a:srgbClr val="C00000"/>
                </a:solidFill>
              </a:rPr>
            </a:br>
            <a:r>
              <a:rPr lang="en-GB" sz="1300" dirty="0">
                <a:solidFill>
                  <a:srgbClr val="C00000"/>
                </a:solidFill>
              </a:rPr>
              <a:t>7. Done</a:t>
            </a:r>
            <a:br>
              <a:rPr lang="en-GB" sz="1300" dirty="0">
                <a:solidFill>
                  <a:srgbClr val="C00000"/>
                </a:solidFill>
              </a:rPr>
            </a:br>
            <a:br>
              <a:rPr lang="en-GB" sz="1300" dirty="0">
                <a:solidFill>
                  <a:srgbClr val="C00000"/>
                </a:solidFill>
              </a:rPr>
            </a:br>
            <a:endParaRPr lang="en-GB" sz="1300" dirty="0">
              <a:solidFill>
                <a:srgbClr val="C00000"/>
              </a:solidFill>
            </a:endParaRPr>
          </a:p>
          <a:p>
            <a:pPr marL="0" indent="0">
              <a:buFont typeface="Arial" panose="020B0604020202020204" pitchFamily="34" charset="0"/>
              <a:buNone/>
            </a:pPr>
            <a:endParaRPr lang="en-GB" sz="1300" b="1" dirty="0">
              <a:solidFill>
                <a:srgbClr val="C00000"/>
              </a:solidFill>
            </a:endParaRPr>
          </a:p>
          <a:p>
            <a:pPr marL="0" indent="0">
              <a:buFont typeface="Arial" panose="020B0604020202020204" pitchFamily="34" charset="0"/>
              <a:buNone/>
            </a:pPr>
            <a:endParaRPr lang="en-GB" sz="1300" b="1" dirty="0">
              <a:solidFill>
                <a:srgbClr val="C00000"/>
              </a:solidFill>
            </a:endParaRPr>
          </a:p>
        </p:txBody>
      </p:sp>
      <p:sp>
        <p:nvSpPr>
          <p:cNvPr id="19" name="Rectangle 18">
            <a:extLst>
              <a:ext uri="{FF2B5EF4-FFF2-40B4-BE49-F238E27FC236}">
                <a16:creationId xmlns:a16="http://schemas.microsoft.com/office/drawing/2014/main" id="{73FF8FC1-EEFA-41AD-85E4-AAF61CDDF820}"/>
              </a:ext>
            </a:extLst>
          </p:cNvPr>
          <p:cNvSpPr/>
          <p:nvPr/>
        </p:nvSpPr>
        <p:spPr>
          <a:xfrm>
            <a:off x="6024563" y="0"/>
            <a:ext cx="6167437" cy="2693045"/>
          </a:xfrm>
          <a:prstGeom prst="rect">
            <a:avLst/>
          </a:prstGeom>
        </p:spPr>
        <p:txBody>
          <a:bodyPr wrap="square">
            <a:spAutoFit/>
          </a:bodyPr>
          <a:lstStyle/>
          <a:p>
            <a:r>
              <a:rPr lang="en-GB" sz="1300" b="1" u="sng" dirty="0">
                <a:solidFill>
                  <a:srgbClr val="FF0000"/>
                </a:solidFill>
              </a:rPr>
              <a:t>Scrum</a:t>
            </a:r>
            <a:endParaRPr lang="en-GB" sz="1300" b="1" dirty="0">
              <a:solidFill>
                <a:srgbClr val="FF0000"/>
              </a:solidFill>
            </a:endParaRPr>
          </a:p>
          <a:p>
            <a:r>
              <a:rPr lang="en-GB" sz="1300" b="1" dirty="0">
                <a:solidFill>
                  <a:srgbClr val="FF0000"/>
                </a:solidFill>
              </a:rPr>
              <a:t>Scrum focus is on managing iterative development rather than specific agile practices</a:t>
            </a:r>
          </a:p>
          <a:p>
            <a:r>
              <a:rPr lang="en-GB" sz="1300" b="1" dirty="0">
                <a:solidFill>
                  <a:srgbClr val="FF0000"/>
                </a:solidFill>
              </a:rPr>
              <a:t>Three phases: </a:t>
            </a:r>
            <a:br>
              <a:rPr lang="en-GB" sz="1300" b="1" dirty="0">
                <a:solidFill>
                  <a:srgbClr val="FF0000"/>
                </a:solidFill>
              </a:rPr>
            </a:br>
            <a:r>
              <a:rPr lang="en-GB" sz="1300" b="1" dirty="0">
                <a:solidFill>
                  <a:srgbClr val="FF0000"/>
                </a:solidFill>
              </a:rPr>
              <a:t>1. </a:t>
            </a:r>
            <a:r>
              <a:rPr lang="en-GB" sz="1300" dirty="0">
                <a:solidFill>
                  <a:srgbClr val="FF0000"/>
                </a:solidFill>
              </a:rPr>
              <a:t>Initial phase (Sprint 0) </a:t>
            </a:r>
            <a:br>
              <a:rPr lang="en-GB" sz="1300" dirty="0">
                <a:solidFill>
                  <a:srgbClr val="FF0000"/>
                </a:solidFill>
              </a:rPr>
            </a:br>
            <a:r>
              <a:rPr lang="en-GB" sz="1300" dirty="0">
                <a:solidFill>
                  <a:srgbClr val="FF0000"/>
                </a:solidFill>
              </a:rPr>
              <a:t>- Outline planning phase </a:t>
            </a:r>
            <a:br>
              <a:rPr lang="en-GB" sz="1300" dirty="0">
                <a:solidFill>
                  <a:srgbClr val="FF0000"/>
                </a:solidFill>
              </a:rPr>
            </a:br>
            <a:r>
              <a:rPr lang="en-GB" sz="1300" dirty="0">
                <a:solidFill>
                  <a:srgbClr val="FF0000"/>
                </a:solidFill>
              </a:rPr>
              <a:t>- Establish general objectives for project and design software architecture </a:t>
            </a:r>
            <a:br>
              <a:rPr lang="en-GB" sz="1300" b="1" dirty="0">
                <a:solidFill>
                  <a:srgbClr val="FF0000"/>
                </a:solidFill>
              </a:rPr>
            </a:br>
            <a:r>
              <a:rPr lang="en-GB" sz="1300" dirty="0">
                <a:solidFill>
                  <a:srgbClr val="FF0000"/>
                </a:solidFill>
              </a:rPr>
              <a:t>- Some people argue against this (because “not agile”) </a:t>
            </a:r>
            <a:br>
              <a:rPr lang="en-GB" sz="1300" dirty="0">
                <a:solidFill>
                  <a:srgbClr val="FF0000"/>
                </a:solidFill>
              </a:rPr>
            </a:br>
            <a:r>
              <a:rPr lang="en-GB" sz="1300" b="1" dirty="0">
                <a:solidFill>
                  <a:srgbClr val="FF0000"/>
                </a:solidFill>
              </a:rPr>
              <a:t>2. </a:t>
            </a:r>
            <a:r>
              <a:rPr lang="en-GB" sz="1300" dirty="0">
                <a:solidFill>
                  <a:srgbClr val="FF0000"/>
                </a:solidFill>
              </a:rPr>
              <a:t>A series of “sprints” </a:t>
            </a:r>
            <a:br>
              <a:rPr lang="en-GB" sz="1300" dirty="0">
                <a:solidFill>
                  <a:srgbClr val="FF0000"/>
                </a:solidFill>
              </a:rPr>
            </a:br>
            <a:r>
              <a:rPr lang="en-GB" sz="1300" dirty="0">
                <a:solidFill>
                  <a:srgbClr val="FF0000"/>
                </a:solidFill>
              </a:rPr>
              <a:t>- Each sprint develops an increment of the system </a:t>
            </a:r>
            <a:br>
              <a:rPr lang="en-GB" sz="1300" b="1" dirty="0">
                <a:solidFill>
                  <a:srgbClr val="FF0000"/>
                </a:solidFill>
              </a:rPr>
            </a:br>
            <a:r>
              <a:rPr lang="en-GB" sz="1300" b="1" dirty="0">
                <a:solidFill>
                  <a:srgbClr val="FF0000"/>
                </a:solidFill>
              </a:rPr>
              <a:t>3. </a:t>
            </a:r>
            <a:r>
              <a:rPr lang="en-GB" sz="1300" dirty="0">
                <a:solidFill>
                  <a:srgbClr val="FF0000"/>
                </a:solidFill>
              </a:rPr>
              <a:t>Project closure </a:t>
            </a:r>
            <a:br>
              <a:rPr lang="en-GB" sz="1300" dirty="0">
                <a:solidFill>
                  <a:srgbClr val="FF0000"/>
                </a:solidFill>
              </a:rPr>
            </a:br>
            <a:r>
              <a:rPr lang="en-GB" sz="1300" dirty="0">
                <a:solidFill>
                  <a:srgbClr val="FF0000"/>
                </a:solidFill>
              </a:rPr>
              <a:t>- Wraps up project </a:t>
            </a:r>
            <a:br>
              <a:rPr lang="en-GB" sz="1300" dirty="0">
                <a:solidFill>
                  <a:srgbClr val="FF0000"/>
                </a:solidFill>
              </a:rPr>
            </a:br>
            <a:r>
              <a:rPr lang="en-GB" sz="1300" dirty="0">
                <a:solidFill>
                  <a:srgbClr val="FF0000"/>
                </a:solidFill>
              </a:rPr>
              <a:t>- Complete required documentation </a:t>
            </a:r>
            <a:br>
              <a:rPr lang="en-GB" sz="1300" dirty="0">
                <a:solidFill>
                  <a:srgbClr val="FF0000"/>
                </a:solidFill>
              </a:rPr>
            </a:br>
            <a:r>
              <a:rPr lang="en-GB" sz="1300" dirty="0">
                <a:solidFill>
                  <a:srgbClr val="FF0000"/>
                </a:solidFill>
              </a:rPr>
              <a:t>- Lessons learned from project</a:t>
            </a:r>
          </a:p>
        </p:txBody>
      </p:sp>
      <p:sp>
        <p:nvSpPr>
          <p:cNvPr id="20" name="Rectangle 19">
            <a:extLst>
              <a:ext uri="{FF2B5EF4-FFF2-40B4-BE49-F238E27FC236}">
                <a16:creationId xmlns:a16="http://schemas.microsoft.com/office/drawing/2014/main" id="{812B2842-2ECB-4184-8631-8DBA0D60685F}"/>
              </a:ext>
            </a:extLst>
          </p:cNvPr>
          <p:cNvSpPr/>
          <p:nvPr/>
        </p:nvSpPr>
        <p:spPr>
          <a:xfrm>
            <a:off x="0" y="1930235"/>
            <a:ext cx="6024563" cy="1892826"/>
          </a:xfrm>
          <a:prstGeom prst="rect">
            <a:avLst/>
          </a:prstGeom>
        </p:spPr>
        <p:txBody>
          <a:bodyPr wrap="square">
            <a:spAutoFit/>
          </a:bodyPr>
          <a:lstStyle/>
          <a:p>
            <a:r>
              <a:rPr lang="en-GB" sz="1300" b="1" u="sng" dirty="0">
                <a:solidFill>
                  <a:srgbClr val="0070C0"/>
                </a:solidFill>
              </a:rPr>
              <a:t>Scrum benefits</a:t>
            </a:r>
          </a:p>
          <a:p>
            <a:r>
              <a:rPr lang="en-GB" sz="1300" dirty="0">
                <a:solidFill>
                  <a:srgbClr val="0070C0"/>
                </a:solidFill>
              </a:rPr>
              <a:t>1. Product is broken into set of manageable and understandable chunks </a:t>
            </a:r>
            <a:br>
              <a:rPr lang="en-GB" sz="1300" dirty="0">
                <a:solidFill>
                  <a:srgbClr val="0070C0"/>
                </a:solidFill>
              </a:rPr>
            </a:br>
            <a:r>
              <a:rPr lang="en-GB" sz="1300" dirty="0">
                <a:solidFill>
                  <a:srgbClr val="0070C0"/>
                </a:solidFill>
              </a:rPr>
              <a:t>2. Unstable requirements do not hold up progress </a:t>
            </a:r>
            <a:br>
              <a:rPr lang="en-GB" sz="1300" dirty="0">
                <a:solidFill>
                  <a:srgbClr val="0070C0"/>
                </a:solidFill>
              </a:rPr>
            </a:br>
            <a:r>
              <a:rPr lang="en-GB" sz="1300" dirty="0">
                <a:solidFill>
                  <a:srgbClr val="0070C0"/>
                </a:solidFill>
              </a:rPr>
              <a:t>3. Whole team has visibility of everything </a:t>
            </a:r>
            <a:br>
              <a:rPr lang="en-GB" sz="1300" dirty="0">
                <a:solidFill>
                  <a:srgbClr val="0070C0"/>
                </a:solidFill>
              </a:rPr>
            </a:br>
            <a:r>
              <a:rPr lang="en-GB" sz="1300" dirty="0">
                <a:solidFill>
                  <a:srgbClr val="0070C0"/>
                </a:solidFill>
              </a:rPr>
              <a:t>- Improved team communication </a:t>
            </a:r>
            <a:br>
              <a:rPr lang="en-GB" sz="1300" dirty="0">
                <a:solidFill>
                  <a:srgbClr val="0070C0"/>
                </a:solidFill>
              </a:rPr>
            </a:br>
            <a:r>
              <a:rPr lang="en-GB" sz="1300" dirty="0">
                <a:solidFill>
                  <a:srgbClr val="0070C0"/>
                </a:solidFill>
              </a:rPr>
              <a:t>4. Customers see on-time delivery of increments </a:t>
            </a:r>
            <a:br>
              <a:rPr lang="en-GB" sz="1300" dirty="0">
                <a:solidFill>
                  <a:srgbClr val="0070C0"/>
                </a:solidFill>
              </a:rPr>
            </a:br>
            <a:r>
              <a:rPr lang="en-GB" sz="1300" dirty="0">
                <a:solidFill>
                  <a:srgbClr val="0070C0"/>
                </a:solidFill>
              </a:rPr>
              <a:t>5. Customers gain feedback on how the product works </a:t>
            </a:r>
            <a:br>
              <a:rPr lang="en-GB" sz="1300" dirty="0">
                <a:solidFill>
                  <a:srgbClr val="0070C0"/>
                </a:solidFill>
              </a:rPr>
            </a:br>
            <a:r>
              <a:rPr lang="en-GB" sz="1300" dirty="0">
                <a:solidFill>
                  <a:srgbClr val="0070C0"/>
                </a:solidFill>
              </a:rPr>
              <a:t>6. Trust between customers and developers is established </a:t>
            </a:r>
            <a:br>
              <a:rPr lang="en-GB" sz="1300" dirty="0">
                <a:solidFill>
                  <a:srgbClr val="0070C0"/>
                </a:solidFill>
              </a:rPr>
            </a:br>
            <a:r>
              <a:rPr lang="en-GB" sz="1300" dirty="0">
                <a:solidFill>
                  <a:srgbClr val="0070C0"/>
                </a:solidFill>
              </a:rPr>
              <a:t>7. Positive culture in which everyone expects project to succeed</a:t>
            </a:r>
          </a:p>
        </p:txBody>
      </p:sp>
      <p:sp>
        <p:nvSpPr>
          <p:cNvPr id="24" name="Rectangle 23">
            <a:extLst>
              <a:ext uri="{FF2B5EF4-FFF2-40B4-BE49-F238E27FC236}">
                <a16:creationId xmlns:a16="http://schemas.microsoft.com/office/drawing/2014/main" id="{6617BF17-75D8-4C76-A773-D9317F790310}"/>
              </a:ext>
            </a:extLst>
          </p:cNvPr>
          <p:cNvSpPr/>
          <p:nvPr/>
        </p:nvSpPr>
        <p:spPr>
          <a:xfrm>
            <a:off x="6059488" y="2584105"/>
            <a:ext cx="3217034" cy="4493538"/>
          </a:xfrm>
          <a:prstGeom prst="rect">
            <a:avLst/>
          </a:prstGeom>
        </p:spPr>
        <p:txBody>
          <a:bodyPr wrap="square">
            <a:spAutoFit/>
          </a:bodyPr>
          <a:lstStyle/>
          <a:p>
            <a:r>
              <a:rPr lang="en-GB" sz="1300" b="1" u="sng" dirty="0">
                <a:solidFill>
                  <a:srgbClr val="00B050"/>
                </a:solidFill>
              </a:rPr>
              <a:t>Scrum terminology</a:t>
            </a:r>
          </a:p>
          <a:p>
            <a:r>
              <a:rPr lang="en-GB" sz="1300" b="1" dirty="0">
                <a:solidFill>
                  <a:srgbClr val="00B050"/>
                </a:solidFill>
              </a:rPr>
              <a:t>Development team </a:t>
            </a:r>
            <a:br>
              <a:rPr lang="en-GB" sz="1300" b="1" dirty="0">
                <a:solidFill>
                  <a:srgbClr val="00B050"/>
                </a:solidFill>
              </a:rPr>
            </a:br>
            <a:r>
              <a:rPr lang="en-GB" sz="1300" dirty="0">
                <a:solidFill>
                  <a:srgbClr val="00B050"/>
                </a:solidFill>
              </a:rPr>
              <a:t>- Self-organizing group of software developers </a:t>
            </a:r>
            <a:br>
              <a:rPr lang="en-GB" sz="1300" dirty="0">
                <a:solidFill>
                  <a:srgbClr val="00B050"/>
                </a:solidFill>
              </a:rPr>
            </a:br>
            <a:r>
              <a:rPr lang="en-GB" sz="1300" dirty="0">
                <a:solidFill>
                  <a:srgbClr val="00B050"/>
                </a:solidFill>
              </a:rPr>
              <a:t>- No more than 7 people </a:t>
            </a:r>
            <a:br>
              <a:rPr lang="en-GB" sz="1300" dirty="0">
                <a:solidFill>
                  <a:srgbClr val="00B050"/>
                </a:solidFill>
              </a:rPr>
            </a:br>
            <a:r>
              <a:rPr lang="en-GB" sz="1300" dirty="0">
                <a:solidFill>
                  <a:srgbClr val="00B050"/>
                </a:solidFill>
              </a:rPr>
              <a:t>- Responsible for developing software and other essential project documents </a:t>
            </a:r>
            <a:br>
              <a:rPr lang="en-GB" sz="1300" b="1" dirty="0">
                <a:solidFill>
                  <a:srgbClr val="00B050"/>
                </a:solidFill>
              </a:rPr>
            </a:br>
            <a:r>
              <a:rPr lang="en-GB" sz="1300" b="1" dirty="0">
                <a:solidFill>
                  <a:srgbClr val="00B050"/>
                </a:solidFill>
              </a:rPr>
              <a:t>Sprint </a:t>
            </a:r>
            <a:br>
              <a:rPr lang="en-GB" sz="1300" b="1" dirty="0">
                <a:solidFill>
                  <a:srgbClr val="00B050"/>
                </a:solidFill>
              </a:rPr>
            </a:br>
            <a:r>
              <a:rPr lang="en-GB" sz="1300" dirty="0">
                <a:solidFill>
                  <a:srgbClr val="00B050"/>
                </a:solidFill>
              </a:rPr>
              <a:t>- Development iteration </a:t>
            </a:r>
            <a:br>
              <a:rPr lang="en-GB" sz="1300" dirty="0">
                <a:solidFill>
                  <a:srgbClr val="00B050"/>
                </a:solidFill>
              </a:rPr>
            </a:br>
            <a:r>
              <a:rPr lang="en-GB" sz="1300" dirty="0">
                <a:solidFill>
                  <a:srgbClr val="00B050"/>
                </a:solidFill>
              </a:rPr>
              <a:t>- Usually 2-4 weeks long and strictly time boxed </a:t>
            </a:r>
            <a:br>
              <a:rPr lang="en-GB" sz="1300" b="1" dirty="0">
                <a:solidFill>
                  <a:srgbClr val="00B050"/>
                </a:solidFill>
              </a:rPr>
            </a:br>
            <a:r>
              <a:rPr lang="en-GB" sz="1300" b="1" dirty="0">
                <a:solidFill>
                  <a:srgbClr val="00B050"/>
                </a:solidFill>
              </a:rPr>
              <a:t>Potentially shippable product increment </a:t>
            </a:r>
            <a:br>
              <a:rPr lang="en-GB" sz="1300" b="1" dirty="0">
                <a:solidFill>
                  <a:srgbClr val="00B050"/>
                </a:solidFill>
              </a:rPr>
            </a:br>
            <a:r>
              <a:rPr lang="en-GB" sz="1300" dirty="0">
                <a:solidFill>
                  <a:srgbClr val="00B050"/>
                </a:solidFill>
              </a:rPr>
              <a:t>- Software increment delivered from a sprint </a:t>
            </a:r>
            <a:br>
              <a:rPr lang="en-GB" sz="1300" dirty="0">
                <a:solidFill>
                  <a:srgbClr val="00B050"/>
                </a:solidFill>
              </a:rPr>
            </a:br>
            <a:r>
              <a:rPr lang="en-GB" sz="1300" dirty="0">
                <a:solidFill>
                  <a:srgbClr val="00B050"/>
                </a:solidFill>
              </a:rPr>
              <a:t>- Should be in a finished state with no further work, such as testing, needed to  incorporate it into the final product </a:t>
            </a:r>
            <a:br>
              <a:rPr lang="en-GB" sz="1300" b="1" dirty="0">
                <a:solidFill>
                  <a:srgbClr val="00B050"/>
                </a:solidFill>
              </a:rPr>
            </a:br>
            <a:r>
              <a:rPr lang="en-GB" sz="1300" b="1" dirty="0">
                <a:solidFill>
                  <a:srgbClr val="00B050"/>
                </a:solidFill>
              </a:rPr>
              <a:t>Product backlog </a:t>
            </a:r>
            <a:br>
              <a:rPr lang="en-GB" sz="1300" b="1" dirty="0">
                <a:solidFill>
                  <a:srgbClr val="00B050"/>
                </a:solidFill>
              </a:rPr>
            </a:br>
            <a:r>
              <a:rPr lang="en-GB" sz="1300" dirty="0">
                <a:solidFill>
                  <a:srgbClr val="00B050"/>
                </a:solidFill>
              </a:rPr>
              <a:t>- List of items development team must tackle </a:t>
            </a:r>
            <a:br>
              <a:rPr lang="en-GB" sz="1300" dirty="0">
                <a:solidFill>
                  <a:srgbClr val="00B050"/>
                </a:solidFill>
              </a:rPr>
            </a:br>
            <a:r>
              <a:rPr lang="en-GB" sz="1300" dirty="0">
                <a:solidFill>
                  <a:srgbClr val="00B050"/>
                </a:solidFill>
              </a:rPr>
              <a:t>- Feature definitions, software requirements, user stories, descriptions of supplementary tasks</a:t>
            </a:r>
            <a:br>
              <a:rPr lang="en-GB" sz="1300" dirty="0">
                <a:solidFill>
                  <a:srgbClr val="00B050"/>
                </a:solidFill>
              </a:rPr>
            </a:br>
            <a:endParaRPr lang="en-GB" sz="1300" dirty="0">
              <a:solidFill>
                <a:srgbClr val="00B050"/>
              </a:solidFill>
              <a:cs typeface="Calibri" panose="020F0502020204030204" pitchFamily="34" charset="0"/>
            </a:endParaRPr>
          </a:p>
        </p:txBody>
      </p:sp>
      <p:sp>
        <p:nvSpPr>
          <p:cNvPr id="25" name="Rectangle 24">
            <a:extLst>
              <a:ext uri="{FF2B5EF4-FFF2-40B4-BE49-F238E27FC236}">
                <a16:creationId xmlns:a16="http://schemas.microsoft.com/office/drawing/2014/main" id="{EB8972FD-C0B9-4323-810C-5DFE326D2EEF}"/>
              </a:ext>
            </a:extLst>
          </p:cNvPr>
          <p:cNvSpPr/>
          <p:nvPr/>
        </p:nvSpPr>
        <p:spPr>
          <a:xfrm>
            <a:off x="9146400" y="2080785"/>
            <a:ext cx="3045600" cy="4893647"/>
          </a:xfrm>
          <a:prstGeom prst="rect">
            <a:avLst/>
          </a:prstGeom>
        </p:spPr>
        <p:txBody>
          <a:bodyPr wrap="square">
            <a:spAutoFit/>
          </a:bodyPr>
          <a:lstStyle/>
          <a:p>
            <a:r>
              <a:rPr lang="en-GB" sz="1300" b="1" dirty="0">
                <a:solidFill>
                  <a:srgbClr val="00B050"/>
                </a:solidFill>
                <a:cs typeface="Calibri" panose="020F0502020204030204" pitchFamily="34" charset="0"/>
              </a:rPr>
              <a:t>Product owner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Individual whose job is to identify, prioritise and review product features or requirements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Can be a customer or product manager </a:t>
            </a:r>
          </a:p>
          <a:p>
            <a:r>
              <a:rPr lang="en-GB" sz="1300" b="1" dirty="0">
                <a:solidFill>
                  <a:srgbClr val="00B050"/>
                </a:solidFill>
                <a:cs typeface="Calibri" panose="020F0502020204030204" pitchFamily="34" charset="0"/>
              </a:rPr>
              <a:t>Scrum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Daily brief meeting of the development team at Scrum board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Reviews progress and prioritizes work to be done that day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Identifies blockages, to be resolved by ScrumMaster </a:t>
            </a:r>
          </a:p>
          <a:p>
            <a:r>
              <a:rPr lang="en-GB" sz="1300" b="1" dirty="0">
                <a:solidFill>
                  <a:srgbClr val="00B050"/>
                </a:solidFill>
                <a:cs typeface="Calibri" panose="020F0502020204030204" pitchFamily="34" charset="0"/>
              </a:rPr>
              <a:t>ScrumMaster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Responsible for ensuring Scrum process is followed - Guides team in the effective use of Scrum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Responsible for interfacing with rest of company and ensuring Scrum team is not diverted by outside interference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In Scrum world, in effect, a “Guru”. In practice, an experienced project manager </a:t>
            </a:r>
          </a:p>
          <a:p>
            <a:r>
              <a:rPr lang="en-GB" sz="1300" b="1" dirty="0">
                <a:solidFill>
                  <a:srgbClr val="00B050"/>
                </a:solidFill>
                <a:cs typeface="Calibri" panose="020F0502020204030204" pitchFamily="34" charset="0"/>
              </a:rPr>
              <a:t>Velocity </a:t>
            </a:r>
            <a:br>
              <a:rPr lang="en-GB" sz="1300" dirty="0">
                <a:solidFill>
                  <a:srgbClr val="00B050"/>
                </a:solidFill>
                <a:cs typeface="Calibri" panose="020F0502020204030204" pitchFamily="34" charset="0"/>
              </a:rPr>
            </a:br>
            <a:r>
              <a:rPr lang="en-GB" sz="1300" dirty="0">
                <a:solidFill>
                  <a:srgbClr val="00B050"/>
                </a:solidFill>
                <a:cs typeface="Calibri" panose="020F0502020204030204" pitchFamily="34" charset="0"/>
              </a:rPr>
              <a:t>- Number of tasks / cards that can be handled in a sprint</a:t>
            </a:r>
          </a:p>
        </p:txBody>
      </p:sp>
      <p:sp>
        <p:nvSpPr>
          <p:cNvPr id="26" name="Rectangle 25">
            <a:extLst>
              <a:ext uri="{FF2B5EF4-FFF2-40B4-BE49-F238E27FC236}">
                <a16:creationId xmlns:a16="http://schemas.microsoft.com/office/drawing/2014/main" id="{CF01742C-5B97-4F26-8757-CC7145D79BD6}"/>
              </a:ext>
            </a:extLst>
          </p:cNvPr>
          <p:cNvSpPr/>
          <p:nvPr/>
        </p:nvSpPr>
        <p:spPr>
          <a:xfrm>
            <a:off x="-17463" y="3764846"/>
            <a:ext cx="2734159" cy="3093154"/>
          </a:xfrm>
          <a:prstGeom prst="rect">
            <a:avLst/>
          </a:prstGeom>
        </p:spPr>
        <p:txBody>
          <a:bodyPr wrap="square">
            <a:spAutoFit/>
          </a:bodyPr>
          <a:lstStyle/>
          <a:p>
            <a:r>
              <a:rPr lang="en-GB" sz="1300" b="1" u="sng" dirty="0">
                <a:solidFill>
                  <a:srgbClr val="002060"/>
                </a:solidFill>
              </a:rPr>
              <a:t>Scaling agile methods</a:t>
            </a:r>
          </a:p>
          <a:p>
            <a:r>
              <a:rPr lang="en-GB" sz="1300" dirty="0">
                <a:solidFill>
                  <a:srgbClr val="002060"/>
                </a:solidFill>
              </a:rPr>
              <a:t>Agile methods successful for small and medium sized projects developed by a small co-located team</a:t>
            </a:r>
          </a:p>
          <a:p>
            <a:endParaRPr lang="en-GB" sz="1300" b="1" dirty="0">
              <a:solidFill>
                <a:srgbClr val="002060"/>
              </a:solidFill>
            </a:endParaRPr>
          </a:p>
          <a:p>
            <a:r>
              <a:rPr lang="en-GB" sz="1300" b="1" dirty="0">
                <a:solidFill>
                  <a:srgbClr val="002060"/>
                </a:solidFill>
              </a:rPr>
              <a:t>Success comes because of improved communications </a:t>
            </a:r>
            <a:br>
              <a:rPr lang="en-GB" sz="1300" b="1" dirty="0">
                <a:solidFill>
                  <a:srgbClr val="002060"/>
                </a:solidFill>
              </a:rPr>
            </a:br>
            <a:r>
              <a:rPr lang="en-GB" sz="1300" dirty="0">
                <a:solidFill>
                  <a:srgbClr val="002060"/>
                </a:solidFill>
              </a:rPr>
              <a:t>- Possible when everyone is working together</a:t>
            </a:r>
          </a:p>
          <a:p>
            <a:r>
              <a:rPr lang="en-GB" sz="1300" b="1" dirty="0">
                <a:solidFill>
                  <a:srgbClr val="002060"/>
                </a:solidFill>
              </a:rPr>
              <a:t>Scaling agile methods involves changing them </a:t>
            </a:r>
            <a:br>
              <a:rPr lang="en-GB" sz="1300" b="1" dirty="0">
                <a:solidFill>
                  <a:srgbClr val="002060"/>
                </a:solidFill>
              </a:rPr>
            </a:br>
            <a:r>
              <a:rPr lang="en-GB" sz="1300" dirty="0">
                <a:solidFill>
                  <a:srgbClr val="002060"/>
                </a:solidFill>
              </a:rPr>
              <a:t>- To cope with larger, longer projects </a:t>
            </a:r>
            <a:br>
              <a:rPr lang="en-GB" sz="1300" dirty="0">
                <a:solidFill>
                  <a:srgbClr val="002060"/>
                </a:solidFill>
              </a:rPr>
            </a:br>
            <a:r>
              <a:rPr lang="en-GB" sz="1300" dirty="0">
                <a:solidFill>
                  <a:srgbClr val="002060"/>
                </a:solidFill>
              </a:rPr>
              <a:t>- With multiple development teams </a:t>
            </a:r>
            <a:br>
              <a:rPr lang="en-GB" sz="1300" dirty="0">
                <a:solidFill>
                  <a:srgbClr val="002060"/>
                </a:solidFill>
              </a:rPr>
            </a:br>
            <a:r>
              <a:rPr lang="en-GB" sz="1300" dirty="0">
                <a:solidFill>
                  <a:srgbClr val="002060"/>
                </a:solidFill>
              </a:rPr>
              <a:t>- Perhaps working in different locations</a:t>
            </a:r>
          </a:p>
        </p:txBody>
      </p:sp>
      <p:sp>
        <p:nvSpPr>
          <p:cNvPr id="28" name="Rectangle 27">
            <a:extLst>
              <a:ext uri="{FF2B5EF4-FFF2-40B4-BE49-F238E27FC236}">
                <a16:creationId xmlns:a16="http://schemas.microsoft.com/office/drawing/2014/main" id="{A01367D6-7233-429B-8D81-7E9321B075BD}"/>
              </a:ext>
            </a:extLst>
          </p:cNvPr>
          <p:cNvSpPr/>
          <p:nvPr/>
        </p:nvSpPr>
        <p:spPr>
          <a:xfrm>
            <a:off x="2716696" y="3764846"/>
            <a:ext cx="3307867" cy="3093154"/>
          </a:xfrm>
          <a:prstGeom prst="rect">
            <a:avLst/>
          </a:prstGeom>
        </p:spPr>
        <p:txBody>
          <a:bodyPr wrap="square">
            <a:spAutoFit/>
          </a:bodyPr>
          <a:lstStyle/>
          <a:p>
            <a:r>
              <a:rPr lang="en-GB" sz="1300" b="1" u="sng" dirty="0">
                <a:solidFill>
                  <a:srgbClr val="7030A0"/>
                </a:solidFill>
              </a:rPr>
              <a:t>Scaling out and scaling up</a:t>
            </a:r>
          </a:p>
          <a:p>
            <a:r>
              <a:rPr lang="en-GB" sz="1300" b="1" dirty="0">
                <a:solidFill>
                  <a:srgbClr val="7030A0"/>
                </a:solidFill>
              </a:rPr>
              <a:t>1. ‘Scaling up’ </a:t>
            </a:r>
            <a:br>
              <a:rPr lang="en-GB" sz="1300" dirty="0">
                <a:solidFill>
                  <a:srgbClr val="7030A0"/>
                </a:solidFill>
              </a:rPr>
            </a:br>
            <a:r>
              <a:rPr lang="en-GB" sz="1300" dirty="0">
                <a:solidFill>
                  <a:srgbClr val="7030A0"/>
                </a:solidFill>
              </a:rPr>
              <a:t>- Using agile methods for developing large software systems that cannot be developed by a small team </a:t>
            </a:r>
            <a:br>
              <a:rPr lang="en-GB" sz="1300" dirty="0">
                <a:solidFill>
                  <a:srgbClr val="7030A0"/>
                </a:solidFill>
              </a:rPr>
            </a:br>
            <a:r>
              <a:rPr lang="en-GB" sz="1300" b="1" dirty="0">
                <a:solidFill>
                  <a:srgbClr val="7030A0"/>
                </a:solidFill>
              </a:rPr>
              <a:t>2. ‘Scaling out’ </a:t>
            </a:r>
            <a:br>
              <a:rPr lang="en-GB" sz="1300" dirty="0">
                <a:solidFill>
                  <a:srgbClr val="7030A0"/>
                </a:solidFill>
              </a:rPr>
            </a:br>
            <a:r>
              <a:rPr lang="en-GB" sz="1300" dirty="0">
                <a:solidFill>
                  <a:srgbClr val="7030A0"/>
                </a:solidFill>
              </a:rPr>
              <a:t>- Introducing agile methods across a large organization with many years of software development experience</a:t>
            </a:r>
          </a:p>
          <a:p>
            <a:r>
              <a:rPr lang="en-GB" sz="1300" b="1" dirty="0">
                <a:solidFill>
                  <a:srgbClr val="7030A0"/>
                </a:solidFill>
              </a:rPr>
              <a:t>3. When scaling maintain agile fundamentals: </a:t>
            </a:r>
            <a:br>
              <a:rPr lang="en-GB" sz="1300" dirty="0">
                <a:solidFill>
                  <a:srgbClr val="7030A0"/>
                </a:solidFill>
              </a:rPr>
            </a:br>
            <a:r>
              <a:rPr lang="en-GB" sz="1300" dirty="0">
                <a:solidFill>
                  <a:srgbClr val="7030A0"/>
                </a:solidFill>
              </a:rPr>
              <a:t>- Flexible planning </a:t>
            </a:r>
            <a:br>
              <a:rPr lang="en-GB" sz="1300" dirty="0">
                <a:solidFill>
                  <a:srgbClr val="7030A0"/>
                </a:solidFill>
              </a:rPr>
            </a:br>
            <a:r>
              <a:rPr lang="en-GB" sz="1300" dirty="0">
                <a:solidFill>
                  <a:srgbClr val="7030A0"/>
                </a:solidFill>
              </a:rPr>
              <a:t>- Frequent releases </a:t>
            </a:r>
            <a:br>
              <a:rPr lang="en-GB" sz="1300" dirty="0">
                <a:solidFill>
                  <a:srgbClr val="7030A0"/>
                </a:solidFill>
              </a:rPr>
            </a:br>
            <a:r>
              <a:rPr lang="en-GB" sz="1300" dirty="0">
                <a:solidFill>
                  <a:srgbClr val="7030A0"/>
                </a:solidFill>
              </a:rPr>
              <a:t>- Continuous integration </a:t>
            </a:r>
            <a:br>
              <a:rPr lang="en-GB" sz="1300" dirty="0">
                <a:solidFill>
                  <a:srgbClr val="7030A0"/>
                </a:solidFill>
              </a:rPr>
            </a:br>
            <a:r>
              <a:rPr lang="en-GB" sz="1300" dirty="0">
                <a:solidFill>
                  <a:srgbClr val="7030A0"/>
                </a:solidFill>
              </a:rPr>
              <a:t>- Test-driven development </a:t>
            </a:r>
            <a:br>
              <a:rPr lang="en-GB" sz="1300" dirty="0">
                <a:solidFill>
                  <a:srgbClr val="7030A0"/>
                </a:solidFill>
              </a:rPr>
            </a:br>
            <a:r>
              <a:rPr lang="en-GB" sz="1300" dirty="0">
                <a:solidFill>
                  <a:srgbClr val="7030A0"/>
                </a:solidFill>
              </a:rPr>
              <a:t>- Good team communication</a:t>
            </a:r>
          </a:p>
        </p:txBody>
      </p:sp>
    </p:spTree>
    <p:extLst>
      <p:ext uri="{BB962C8B-B14F-4D97-AF65-F5344CB8AC3E}">
        <p14:creationId xmlns:p14="http://schemas.microsoft.com/office/powerpoint/2010/main" val="22336357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3A000C-ED00-4061-9863-B368162C00C8}"/>
              </a:ext>
            </a:extLst>
          </p:cNvPr>
          <p:cNvSpPr/>
          <p:nvPr/>
        </p:nvSpPr>
        <p:spPr>
          <a:xfrm>
            <a:off x="0" y="-7470"/>
            <a:ext cx="3045600" cy="3693319"/>
          </a:xfrm>
          <a:prstGeom prst="rect">
            <a:avLst/>
          </a:prstGeom>
        </p:spPr>
        <p:txBody>
          <a:bodyPr wrap="square">
            <a:spAutoFit/>
          </a:bodyPr>
          <a:lstStyle/>
          <a:p>
            <a:r>
              <a:rPr lang="en-GB" sz="1300" b="1" u="sng" dirty="0">
                <a:solidFill>
                  <a:srgbClr val="C00000"/>
                </a:solidFill>
              </a:rPr>
              <a:t>Multi-team Scrum</a:t>
            </a:r>
            <a:br>
              <a:rPr lang="en-GB" sz="1300" b="1" dirty="0">
                <a:solidFill>
                  <a:srgbClr val="C00000"/>
                </a:solidFill>
              </a:rPr>
            </a:br>
            <a:r>
              <a:rPr lang="en-GB" sz="1300" b="1" dirty="0">
                <a:solidFill>
                  <a:srgbClr val="C00000"/>
                </a:solidFill>
              </a:rPr>
              <a:t>Role replication </a:t>
            </a:r>
            <a:br>
              <a:rPr lang="en-GB" sz="1300" dirty="0">
                <a:solidFill>
                  <a:srgbClr val="C00000"/>
                </a:solidFill>
              </a:rPr>
            </a:br>
            <a:r>
              <a:rPr lang="en-GB" sz="1300" dirty="0">
                <a:solidFill>
                  <a:srgbClr val="C00000"/>
                </a:solidFill>
              </a:rPr>
              <a:t>- Each team has a Product Owner for their work component and ScrumMaster. </a:t>
            </a:r>
            <a:br>
              <a:rPr lang="en-GB" sz="1300" dirty="0">
                <a:solidFill>
                  <a:srgbClr val="C00000"/>
                </a:solidFill>
              </a:rPr>
            </a:br>
            <a:r>
              <a:rPr lang="en-GB" sz="1300" b="1" dirty="0">
                <a:solidFill>
                  <a:srgbClr val="C00000"/>
                </a:solidFill>
              </a:rPr>
              <a:t>Product architects </a:t>
            </a:r>
            <a:br>
              <a:rPr lang="en-GB" sz="1300" dirty="0">
                <a:solidFill>
                  <a:srgbClr val="C00000"/>
                </a:solidFill>
              </a:rPr>
            </a:br>
            <a:r>
              <a:rPr lang="en-GB" sz="1300" dirty="0">
                <a:solidFill>
                  <a:srgbClr val="C00000"/>
                </a:solidFill>
              </a:rPr>
              <a:t>- Each team chooses a product architect and these architects collaborate to design and evolve the overall system architecture. </a:t>
            </a:r>
            <a:br>
              <a:rPr lang="en-GB" sz="1300" dirty="0">
                <a:solidFill>
                  <a:srgbClr val="C00000"/>
                </a:solidFill>
              </a:rPr>
            </a:br>
            <a:r>
              <a:rPr lang="en-GB" sz="1300" b="1" dirty="0">
                <a:solidFill>
                  <a:srgbClr val="C00000"/>
                </a:solidFill>
              </a:rPr>
              <a:t>Release alignment </a:t>
            </a:r>
            <a:br>
              <a:rPr lang="en-GB" sz="1300" dirty="0">
                <a:solidFill>
                  <a:srgbClr val="C00000"/>
                </a:solidFill>
              </a:rPr>
            </a:br>
            <a:r>
              <a:rPr lang="en-GB" sz="1300" dirty="0">
                <a:solidFill>
                  <a:srgbClr val="C00000"/>
                </a:solidFill>
              </a:rPr>
              <a:t>- The dates of product releases from each team are aligned so that a demonstrable and complete system is produced. </a:t>
            </a:r>
            <a:br>
              <a:rPr lang="en-GB" sz="1300" dirty="0">
                <a:solidFill>
                  <a:srgbClr val="C00000"/>
                </a:solidFill>
              </a:rPr>
            </a:br>
            <a:r>
              <a:rPr lang="en-GB" sz="1300" b="1" dirty="0">
                <a:solidFill>
                  <a:srgbClr val="C00000"/>
                </a:solidFill>
              </a:rPr>
              <a:t>Scrum of Scrums </a:t>
            </a:r>
            <a:br>
              <a:rPr lang="en-GB" sz="1300" dirty="0">
                <a:solidFill>
                  <a:srgbClr val="C00000"/>
                </a:solidFill>
              </a:rPr>
            </a:br>
            <a:r>
              <a:rPr lang="en-GB" sz="1300" dirty="0">
                <a:solidFill>
                  <a:srgbClr val="C00000"/>
                </a:solidFill>
              </a:rPr>
              <a:t>- There is a daily Scrum of Scrums where representatives from each team meet to discuss progress and plan work to be done.</a:t>
            </a:r>
          </a:p>
        </p:txBody>
      </p:sp>
      <p:sp>
        <p:nvSpPr>
          <p:cNvPr id="5" name="Rectangle 4">
            <a:extLst>
              <a:ext uri="{FF2B5EF4-FFF2-40B4-BE49-F238E27FC236}">
                <a16:creationId xmlns:a16="http://schemas.microsoft.com/office/drawing/2014/main" id="{022A7004-F59A-4962-953B-0CA835965E39}"/>
              </a:ext>
            </a:extLst>
          </p:cNvPr>
          <p:cNvSpPr/>
          <p:nvPr/>
        </p:nvSpPr>
        <p:spPr>
          <a:xfrm>
            <a:off x="2918066" y="0"/>
            <a:ext cx="3177934" cy="3493264"/>
          </a:xfrm>
          <a:prstGeom prst="rect">
            <a:avLst/>
          </a:prstGeom>
        </p:spPr>
        <p:txBody>
          <a:bodyPr wrap="square">
            <a:spAutoFit/>
          </a:bodyPr>
          <a:lstStyle/>
          <a:p>
            <a:pPr lvl="0">
              <a:defRPr/>
            </a:pPr>
            <a:r>
              <a:rPr lang="en-GB" sz="1300" b="1" u="sng" dirty="0">
                <a:solidFill>
                  <a:srgbClr val="FF0000"/>
                </a:solidFill>
              </a:rPr>
              <a:t>System issues</a:t>
            </a:r>
          </a:p>
          <a:p>
            <a:pPr lvl="0">
              <a:defRPr/>
            </a:pPr>
            <a:r>
              <a:rPr lang="en-GB" sz="1300" b="1" dirty="0">
                <a:solidFill>
                  <a:srgbClr val="FF0000"/>
                </a:solidFill>
              </a:rPr>
              <a:t>How large is the system being developed? </a:t>
            </a:r>
            <a:br>
              <a:rPr lang="en-GB" sz="1300" b="1" dirty="0">
                <a:solidFill>
                  <a:srgbClr val="FF0000"/>
                </a:solidFill>
              </a:rPr>
            </a:br>
            <a:r>
              <a:rPr lang="en-GB" sz="1300" dirty="0">
                <a:solidFill>
                  <a:srgbClr val="FF0000"/>
                </a:solidFill>
              </a:rPr>
              <a:t>Agile methods are most effective with small, co-located team who can communicate informally</a:t>
            </a:r>
          </a:p>
          <a:p>
            <a:pPr lvl="0">
              <a:defRPr/>
            </a:pPr>
            <a:r>
              <a:rPr lang="en-GB" sz="1300" b="1" dirty="0">
                <a:solidFill>
                  <a:srgbClr val="FF0000"/>
                </a:solidFill>
              </a:rPr>
              <a:t>What type of system is being developed? </a:t>
            </a:r>
            <a:br>
              <a:rPr lang="en-GB" sz="1300" b="1" dirty="0">
                <a:solidFill>
                  <a:srgbClr val="FF0000"/>
                </a:solidFill>
              </a:rPr>
            </a:br>
            <a:r>
              <a:rPr lang="en-GB" sz="1300" dirty="0">
                <a:solidFill>
                  <a:srgbClr val="FF0000"/>
                </a:solidFill>
              </a:rPr>
              <a:t>Critical systems require a lot of analysis before implementation – need fairly detailed design to carry out analysis</a:t>
            </a:r>
          </a:p>
          <a:p>
            <a:pPr lvl="0">
              <a:defRPr/>
            </a:pPr>
            <a:r>
              <a:rPr lang="en-GB" sz="1300" b="1" dirty="0">
                <a:solidFill>
                  <a:srgbClr val="FF0000"/>
                </a:solidFill>
              </a:rPr>
              <a:t>Is the system subject to external regulation? </a:t>
            </a:r>
            <a:br>
              <a:rPr lang="en-GB" sz="1300" b="1" dirty="0">
                <a:solidFill>
                  <a:srgbClr val="FF0000"/>
                </a:solidFill>
              </a:rPr>
            </a:br>
            <a:r>
              <a:rPr lang="en-GB" sz="1300" dirty="0">
                <a:solidFill>
                  <a:srgbClr val="FF0000"/>
                </a:solidFill>
              </a:rPr>
              <a:t>If so, will probably require detailed documentation as part of system safety case</a:t>
            </a:r>
          </a:p>
          <a:p>
            <a:pPr lvl="0">
              <a:defRPr/>
            </a:pPr>
            <a:r>
              <a:rPr lang="en-GB" sz="1300" b="1" dirty="0">
                <a:solidFill>
                  <a:srgbClr val="FF0000"/>
                </a:solidFill>
              </a:rPr>
              <a:t>What is the expected system lifetime? </a:t>
            </a:r>
            <a:br>
              <a:rPr lang="en-GB" sz="1300" b="1" dirty="0">
                <a:solidFill>
                  <a:srgbClr val="FF0000"/>
                </a:solidFill>
              </a:rPr>
            </a:br>
            <a:r>
              <a:rPr lang="en-GB" sz="1300" dirty="0">
                <a:solidFill>
                  <a:srgbClr val="FF0000"/>
                </a:solidFill>
              </a:rPr>
              <a:t>Long-lifetime systems require documentation to communicate intentions of system developers to support team</a:t>
            </a:r>
          </a:p>
        </p:txBody>
      </p:sp>
      <p:sp>
        <p:nvSpPr>
          <p:cNvPr id="7" name="Rectangle 6">
            <a:extLst>
              <a:ext uri="{FF2B5EF4-FFF2-40B4-BE49-F238E27FC236}">
                <a16:creationId xmlns:a16="http://schemas.microsoft.com/office/drawing/2014/main" id="{2CABD0C8-E731-44A4-80C4-ADE10357FB04}"/>
              </a:ext>
            </a:extLst>
          </p:cNvPr>
          <p:cNvSpPr/>
          <p:nvPr/>
        </p:nvSpPr>
        <p:spPr>
          <a:xfrm>
            <a:off x="2846629" y="3666235"/>
            <a:ext cx="3177933" cy="2893100"/>
          </a:xfrm>
          <a:prstGeom prst="rect">
            <a:avLst/>
          </a:prstGeom>
        </p:spPr>
        <p:txBody>
          <a:bodyPr wrap="square">
            <a:spAutoFit/>
          </a:bodyPr>
          <a:lstStyle/>
          <a:p>
            <a:r>
              <a:rPr lang="en-GB" sz="1300" b="1" u="sng" dirty="0">
                <a:solidFill>
                  <a:srgbClr val="00B050"/>
                </a:solidFill>
              </a:rPr>
              <a:t>Agile methods and software maintenance</a:t>
            </a:r>
          </a:p>
          <a:p>
            <a:r>
              <a:rPr lang="en-GB" sz="1300" b="1" dirty="0">
                <a:solidFill>
                  <a:srgbClr val="00B050"/>
                </a:solidFill>
              </a:rPr>
              <a:t>Maintenance of existing software often more important than new software development </a:t>
            </a:r>
            <a:br>
              <a:rPr lang="en-GB" sz="1300" b="1" dirty="0">
                <a:solidFill>
                  <a:srgbClr val="00B050"/>
                </a:solidFill>
              </a:rPr>
            </a:br>
            <a:r>
              <a:rPr lang="en-GB" sz="1300" dirty="0">
                <a:solidFill>
                  <a:srgbClr val="00B050"/>
                </a:solidFill>
              </a:rPr>
              <a:t>- Can agile methods cope with this? </a:t>
            </a:r>
            <a:br>
              <a:rPr lang="en-GB" sz="1300" dirty="0">
                <a:solidFill>
                  <a:srgbClr val="00B050"/>
                </a:solidFill>
              </a:rPr>
            </a:br>
            <a:r>
              <a:rPr lang="en-GB" sz="1300" dirty="0">
                <a:solidFill>
                  <a:srgbClr val="00B050"/>
                </a:solidFill>
              </a:rPr>
              <a:t>- On the face of it yes: flexibility and response to change is at the heart of agile </a:t>
            </a:r>
            <a:br>
              <a:rPr lang="en-GB" sz="1300" b="1" dirty="0">
                <a:solidFill>
                  <a:srgbClr val="00B050"/>
                </a:solidFill>
              </a:rPr>
            </a:br>
            <a:r>
              <a:rPr lang="en-GB" sz="1300" b="1" dirty="0">
                <a:solidFill>
                  <a:srgbClr val="00B050"/>
                </a:solidFill>
              </a:rPr>
              <a:t>- But: </a:t>
            </a:r>
            <a:br>
              <a:rPr lang="en-GB" sz="1300" b="1" dirty="0">
                <a:solidFill>
                  <a:srgbClr val="00B050"/>
                </a:solidFill>
              </a:rPr>
            </a:br>
            <a:r>
              <a:rPr lang="en-GB" sz="1300" dirty="0">
                <a:solidFill>
                  <a:srgbClr val="00B050"/>
                </a:solidFill>
              </a:rPr>
              <a:t>- Are systems maintainable, given emphasis on minimizing formal documentation? </a:t>
            </a:r>
            <a:br>
              <a:rPr lang="en-GB" sz="1300" dirty="0">
                <a:solidFill>
                  <a:srgbClr val="00B050"/>
                </a:solidFill>
              </a:rPr>
            </a:br>
            <a:r>
              <a:rPr lang="en-GB" sz="1300" dirty="0">
                <a:solidFill>
                  <a:srgbClr val="00B050"/>
                </a:solidFill>
              </a:rPr>
              <a:t>- What if the original development team changes? </a:t>
            </a:r>
            <a:br>
              <a:rPr lang="en-GB" sz="1300" dirty="0">
                <a:solidFill>
                  <a:srgbClr val="00B050"/>
                </a:solidFill>
              </a:rPr>
            </a:br>
            <a:r>
              <a:rPr lang="en-GB" sz="1300" dirty="0">
                <a:solidFill>
                  <a:srgbClr val="00B050"/>
                </a:solidFill>
              </a:rPr>
              <a:t>- Keeping customers involved in long-term development processes</a:t>
            </a:r>
          </a:p>
        </p:txBody>
      </p:sp>
      <p:sp>
        <p:nvSpPr>
          <p:cNvPr id="8" name="Rectangle 7">
            <a:extLst>
              <a:ext uri="{FF2B5EF4-FFF2-40B4-BE49-F238E27FC236}">
                <a16:creationId xmlns:a16="http://schemas.microsoft.com/office/drawing/2014/main" id="{326D25DF-2069-4F32-B97B-E448005CB0B4}"/>
              </a:ext>
            </a:extLst>
          </p:cNvPr>
          <p:cNvSpPr/>
          <p:nvPr/>
        </p:nvSpPr>
        <p:spPr>
          <a:xfrm>
            <a:off x="6024563" y="0"/>
            <a:ext cx="6167438" cy="2492990"/>
          </a:xfrm>
          <a:prstGeom prst="rect">
            <a:avLst/>
          </a:prstGeom>
        </p:spPr>
        <p:txBody>
          <a:bodyPr wrap="square">
            <a:spAutoFit/>
          </a:bodyPr>
          <a:lstStyle/>
          <a:p>
            <a:r>
              <a:rPr lang="en-GB" sz="1300" b="1" u="sng" dirty="0">
                <a:solidFill>
                  <a:srgbClr val="0070C0"/>
                </a:solidFill>
              </a:rPr>
              <a:t>People &amp; Teams</a:t>
            </a:r>
            <a:br>
              <a:rPr lang="en-GB" sz="1300" b="1" dirty="0">
                <a:solidFill>
                  <a:srgbClr val="0070C0"/>
                </a:solidFill>
              </a:rPr>
            </a:br>
            <a:r>
              <a:rPr lang="en-GB" sz="1300" b="1" dirty="0">
                <a:solidFill>
                  <a:srgbClr val="0070C0"/>
                </a:solidFill>
              </a:rPr>
              <a:t>1. How good are the designers and programmers in the development team? </a:t>
            </a:r>
            <a:br>
              <a:rPr lang="en-GB" sz="1300" b="1" dirty="0">
                <a:solidFill>
                  <a:srgbClr val="0070C0"/>
                </a:solidFill>
              </a:rPr>
            </a:br>
            <a:r>
              <a:rPr lang="en-GB" sz="1300" dirty="0">
                <a:solidFill>
                  <a:srgbClr val="0070C0"/>
                </a:solidFill>
              </a:rPr>
              <a:t>Agile methods require higher skill levels than plan-based approaches – “software craftsman”</a:t>
            </a:r>
          </a:p>
          <a:p>
            <a:r>
              <a:rPr lang="en-GB" sz="1300" b="1" dirty="0">
                <a:solidFill>
                  <a:srgbClr val="0070C0"/>
                </a:solidFill>
              </a:rPr>
              <a:t>2. How is the development team organized? </a:t>
            </a:r>
            <a:br>
              <a:rPr lang="en-GB" sz="1300" b="1" dirty="0">
                <a:solidFill>
                  <a:srgbClr val="0070C0"/>
                </a:solidFill>
              </a:rPr>
            </a:br>
            <a:r>
              <a:rPr lang="en-GB" sz="1300" dirty="0">
                <a:solidFill>
                  <a:srgbClr val="0070C0"/>
                </a:solidFill>
              </a:rPr>
              <a:t>Design documents may be required if the team is distributed</a:t>
            </a:r>
          </a:p>
          <a:p>
            <a:r>
              <a:rPr lang="en-GB" sz="1300" dirty="0">
                <a:solidFill>
                  <a:srgbClr val="0070C0"/>
                </a:solidFill>
              </a:rPr>
              <a:t>What support technologies are available? </a:t>
            </a:r>
            <a:br>
              <a:rPr lang="en-GB" sz="1300" b="1" dirty="0">
                <a:solidFill>
                  <a:srgbClr val="0070C0"/>
                </a:solidFill>
              </a:rPr>
            </a:br>
            <a:r>
              <a:rPr lang="en-GB" sz="1300" b="1" dirty="0">
                <a:solidFill>
                  <a:srgbClr val="0070C0"/>
                </a:solidFill>
              </a:rPr>
              <a:t>3. Without documentation, IDE support for visualisation and program analysis becomes essential </a:t>
            </a:r>
            <a:br>
              <a:rPr lang="en-GB" sz="1300" b="1" dirty="0">
                <a:solidFill>
                  <a:srgbClr val="0070C0"/>
                </a:solidFill>
              </a:rPr>
            </a:br>
            <a:r>
              <a:rPr lang="en-GB" sz="1300" dirty="0">
                <a:solidFill>
                  <a:srgbClr val="0070C0"/>
                </a:solidFill>
              </a:rPr>
              <a:t>- Do you have a team of people who prefer to work with Atom/Vim and the command line over working with a fully-featured IDE? </a:t>
            </a:r>
            <a:br>
              <a:rPr lang="en-GB" sz="1300" dirty="0">
                <a:solidFill>
                  <a:srgbClr val="0070C0"/>
                </a:solidFill>
              </a:rPr>
            </a:br>
            <a:r>
              <a:rPr lang="en-GB" sz="1300" dirty="0">
                <a:solidFill>
                  <a:srgbClr val="0070C0"/>
                </a:solidFill>
              </a:rPr>
              <a:t>- Do they use a lot of find-and-search to try and understand the code</a:t>
            </a:r>
          </a:p>
        </p:txBody>
      </p:sp>
      <p:sp>
        <p:nvSpPr>
          <p:cNvPr id="13" name="Content Placeholder 2">
            <a:extLst>
              <a:ext uri="{FF2B5EF4-FFF2-40B4-BE49-F238E27FC236}">
                <a16:creationId xmlns:a16="http://schemas.microsoft.com/office/drawing/2014/main" id="{BBA851F4-7FA5-49F4-85F1-ACB9245173DB}"/>
              </a:ext>
            </a:extLst>
          </p:cNvPr>
          <p:cNvSpPr>
            <a:spLocks noGrp="1"/>
          </p:cNvSpPr>
          <p:nvPr>
            <p:ph idx="1"/>
          </p:nvPr>
        </p:nvSpPr>
        <p:spPr>
          <a:xfrm>
            <a:off x="0" y="3712127"/>
            <a:ext cx="3045600" cy="2801317"/>
          </a:xfrm>
        </p:spPr>
        <p:txBody>
          <a:bodyPr numCol="1">
            <a:normAutofit/>
          </a:bodyPr>
          <a:lstStyle/>
          <a:p>
            <a:pPr marL="0" indent="0">
              <a:buNone/>
            </a:pPr>
            <a:r>
              <a:rPr lang="en-GB" sz="1300" b="1" u="sng" dirty="0">
                <a:solidFill>
                  <a:srgbClr val="92D050"/>
                </a:solidFill>
              </a:rPr>
              <a:t>Agile and plan-driven methods</a:t>
            </a:r>
            <a:br>
              <a:rPr lang="en-GB" sz="1300" b="1" dirty="0">
                <a:solidFill>
                  <a:srgbClr val="92D050"/>
                </a:solidFill>
              </a:rPr>
            </a:br>
            <a:r>
              <a:rPr lang="en-GB" sz="1300" b="1" dirty="0">
                <a:solidFill>
                  <a:srgbClr val="92D050"/>
                </a:solidFill>
              </a:rPr>
              <a:t>1. Most projects include elements of plan-driven and agile processes</a:t>
            </a:r>
            <a:br>
              <a:rPr lang="en-GB" sz="1300" b="1" dirty="0">
                <a:solidFill>
                  <a:srgbClr val="92D050"/>
                </a:solidFill>
              </a:rPr>
            </a:br>
            <a:r>
              <a:rPr lang="en-GB" sz="1300" b="1" dirty="0">
                <a:solidFill>
                  <a:srgbClr val="92D050"/>
                </a:solidFill>
              </a:rPr>
              <a:t>2. Need to find balance, depending on: </a:t>
            </a:r>
            <a:br>
              <a:rPr lang="en-GB" sz="1300" b="1" dirty="0">
                <a:solidFill>
                  <a:srgbClr val="92D050"/>
                </a:solidFill>
              </a:rPr>
            </a:br>
            <a:r>
              <a:rPr lang="en-GB" sz="1300" dirty="0">
                <a:solidFill>
                  <a:srgbClr val="92D050"/>
                </a:solidFill>
              </a:rPr>
              <a:t>- Is a very detailed specification and design important before moving to implementation? </a:t>
            </a:r>
            <a:br>
              <a:rPr lang="en-GB" sz="1300" dirty="0">
                <a:solidFill>
                  <a:srgbClr val="92D050"/>
                </a:solidFill>
              </a:rPr>
            </a:br>
            <a:r>
              <a:rPr lang="en-GB" sz="1300" dirty="0">
                <a:solidFill>
                  <a:srgbClr val="92D050"/>
                </a:solidFill>
              </a:rPr>
              <a:t>- Is an incremental delivery strategy realistic? </a:t>
            </a:r>
            <a:br>
              <a:rPr lang="en-GB" sz="1300" dirty="0">
                <a:solidFill>
                  <a:srgbClr val="92D050"/>
                </a:solidFill>
              </a:rPr>
            </a:br>
            <a:r>
              <a:rPr lang="en-GB" sz="1300" dirty="0">
                <a:solidFill>
                  <a:srgbClr val="92D050"/>
                </a:solidFill>
              </a:rPr>
              <a:t>- How large is the system that is being developed?</a:t>
            </a:r>
          </a:p>
        </p:txBody>
      </p:sp>
      <p:sp>
        <p:nvSpPr>
          <p:cNvPr id="9" name="Rectangle 8">
            <a:extLst>
              <a:ext uri="{FF2B5EF4-FFF2-40B4-BE49-F238E27FC236}">
                <a16:creationId xmlns:a16="http://schemas.microsoft.com/office/drawing/2014/main" id="{DE249345-A94C-4B93-B1CB-EA5D0F6DFF91}"/>
              </a:ext>
            </a:extLst>
          </p:cNvPr>
          <p:cNvSpPr/>
          <p:nvPr/>
        </p:nvSpPr>
        <p:spPr>
          <a:xfrm>
            <a:off x="6024563" y="2435120"/>
            <a:ext cx="6167437" cy="4493538"/>
          </a:xfrm>
          <a:prstGeom prst="rect">
            <a:avLst/>
          </a:prstGeom>
        </p:spPr>
        <p:txBody>
          <a:bodyPr wrap="square">
            <a:spAutoFit/>
          </a:bodyPr>
          <a:lstStyle/>
          <a:p>
            <a:r>
              <a:rPr lang="en-GB" sz="1300" b="1" u="sng" dirty="0">
                <a:solidFill>
                  <a:srgbClr val="7030A0"/>
                </a:solidFill>
              </a:rPr>
              <a:t>Agile methods across organizations</a:t>
            </a:r>
          </a:p>
          <a:p>
            <a:r>
              <a:rPr lang="en-GB" sz="1300" b="1" dirty="0">
                <a:solidFill>
                  <a:srgbClr val="7030A0"/>
                </a:solidFill>
              </a:rPr>
              <a:t>Introducing agile into a large organisation can be difficult: </a:t>
            </a:r>
            <a:br>
              <a:rPr lang="en-GB" sz="1300" b="1" dirty="0">
                <a:solidFill>
                  <a:srgbClr val="7030A0"/>
                </a:solidFill>
              </a:rPr>
            </a:br>
            <a:r>
              <a:rPr lang="en-GB" sz="1300" b="1" dirty="0">
                <a:solidFill>
                  <a:srgbClr val="7030A0"/>
                </a:solidFill>
              </a:rPr>
              <a:t>1. Project managers without experience of agile methods may shun the risk</a:t>
            </a:r>
          </a:p>
          <a:p>
            <a:r>
              <a:rPr lang="en-GB" sz="1300" b="1" dirty="0">
                <a:solidFill>
                  <a:srgbClr val="7030A0"/>
                </a:solidFill>
              </a:rPr>
              <a:t>2. Cultural resistance </a:t>
            </a:r>
            <a:br>
              <a:rPr lang="en-GB" sz="1300" b="1" dirty="0">
                <a:solidFill>
                  <a:srgbClr val="7030A0"/>
                </a:solidFill>
              </a:rPr>
            </a:br>
            <a:r>
              <a:rPr lang="en-GB" sz="1300" dirty="0">
                <a:solidFill>
                  <a:srgbClr val="7030A0"/>
                </a:solidFill>
              </a:rPr>
              <a:t>- Especially where there is a long history of using conventional systems engineering processes </a:t>
            </a:r>
            <a:br>
              <a:rPr lang="en-GB" sz="1300" dirty="0">
                <a:solidFill>
                  <a:srgbClr val="7030A0"/>
                </a:solidFill>
              </a:rPr>
            </a:br>
            <a:r>
              <a:rPr lang="en-GB" sz="1300" dirty="0">
                <a:solidFill>
                  <a:srgbClr val="7030A0"/>
                </a:solidFill>
              </a:rPr>
              <a:t>- Culture of plan-based development is the norm in engineering </a:t>
            </a:r>
            <a:br>
              <a:rPr lang="en-GB" sz="1300" dirty="0">
                <a:solidFill>
                  <a:srgbClr val="7030A0"/>
                </a:solidFill>
              </a:rPr>
            </a:br>
            <a:r>
              <a:rPr lang="en-GB" sz="1300" dirty="0">
                <a:solidFill>
                  <a:srgbClr val="7030A0"/>
                </a:solidFill>
              </a:rPr>
              <a:t>- Will customer representatives be available </a:t>
            </a:r>
            <a:br>
              <a:rPr lang="en-GB" sz="1300" dirty="0">
                <a:solidFill>
                  <a:srgbClr val="7030A0"/>
                </a:solidFill>
              </a:rPr>
            </a:br>
            <a:r>
              <a:rPr lang="en-GB" sz="1300" dirty="0">
                <a:solidFill>
                  <a:srgbClr val="7030A0"/>
                </a:solidFill>
              </a:rPr>
              <a:t>- Can informal agile development fit into the organizational culture of detailed documentation? </a:t>
            </a:r>
            <a:br>
              <a:rPr lang="en-GB" sz="1300" b="1" dirty="0">
                <a:solidFill>
                  <a:srgbClr val="7030A0"/>
                </a:solidFill>
              </a:rPr>
            </a:br>
            <a:r>
              <a:rPr lang="en-GB" sz="1300" b="1" dirty="0">
                <a:solidFill>
                  <a:srgbClr val="7030A0"/>
                </a:solidFill>
              </a:rPr>
              <a:t>3. All projects are typically expected to follow standardised quality procedures </a:t>
            </a:r>
            <a:br>
              <a:rPr lang="en-GB" sz="1300" b="1" dirty="0">
                <a:solidFill>
                  <a:srgbClr val="7030A0"/>
                </a:solidFill>
              </a:rPr>
            </a:br>
            <a:r>
              <a:rPr lang="en-GB" sz="1300" dirty="0">
                <a:solidFill>
                  <a:srgbClr val="7030A0"/>
                </a:solidFill>
              </a:rPr>
              <a:t>- Can be bureaucratic, making them incompatible with agile methods</a:t>
            </a:r>
            <a:br>
              <a:rPr lang="en-GB" sz="1300" dirty="0">
                <a:solidFill>
                  <a:srgbClr val="7030A0"/>
                </a:solidFill>
              </a:rPr>
            </a:br>
            <a:r>
              <a:rPr lang="en-GB" sz="1300" dirty="0">
                <a:solidFill>
                  <a:srgbClr val="7030A0"/>
                </a:solidFill>
              </a:rPr>
              <a:t>- Is it standard organizational practice to develop a detailed system specification?</a:t>
            </a:r>
          </a:p>
          <a:p>
            <a:r>
              <a:rPr lang="en-GB" sz="1300" b="1" dirty="0">
                <a:solidFill>
                  <a:srgbClr val="7030A0"/>
                </a:solidFill>
              </a:rPr>
              <a:t>4. Contractual concerns </a:t>
            </a:r>
            <a:br>
              <a:rPr lang="en-GB" sz="1300" dirty="0">
                <a:solidFill>
                  <a:srgbClr val="7030A0"/>
                </a:solidFill>
              </a:rPr>
            </a:br>
            <a:r>
              <a:rPr lang="en-GB" sz="1300" dirty="0">
                <a:solidFill>
                  <a:srgbClr val="7030A0"/>
                </a:solidFill>
              </a:rPr>
              <a:t>- Standard contracts for custom systems based around a specification of what to implement – selling a product </a:t>
            </a:r>
            <a:br>
              <a:rPr lang="en-GB" sz="1300" dirty="0">
                <a:solidFill>
                  <a:srgbClr val="7030A0"/>
                </a:solidFill>
              </a:rPr>
            </a:br>
            <a:r>
              <a:rPr lang="en-GB" sz="1300" dirty="0">
                <a:solidFill>
                  <a:srgbClr val="7030A0"/>
                </a:solidFill>
              </a:rPr>
              <a:t>- Precludes interleaving specification and development </a:t>
            </a:r>
            <a:br>
              <a:rPr lang="en-GB" sz="1300" dirty="0">
                <a:solidFill>
                  <a:srgbClr val="7030A0"/>
                </a:solidFill>
              </a:rPr>
            </a:br>
            <a:r>
              <a:rPr lang="en-GB" sz="1300" dirty="0">
                <a:solidFill>
                  <a:srgbClr val="7030A0"/>
                </a:solidFill>
              </a:rPr>
              <a:t>- Need contracts paying for developer time rather than functionality – selling a (series of) project(s) </a:t>
            </a:r>
            <a:br>
              <a:rPr lang="en-GB" sz="1300" dirty="0">
                <a:solidFill>
                  <a:srgbClr val="7030A0"/>
                </a:solidFill>
              </a:rPr>
            </a:br>
            <a:r>
              <a:rPr lang="en-GB" sz="1300" dirty="0">
                <a:solidFill>
                  <a:srgbClr val="7030A0"/>
                </a:solidFill>
              </a:rPr>
              <a:t>- Risky from a legal perspective: no guarantees as to what will be delivered</a:t>
            </a:r>
          </a:p>
          <a:p>
            <a:r>
              <a:rPr lang="en-GB" sz="1300" b="1" dirty="0">
                <a:solidFill>
                  <a:srgbClr val="7030A0"/>
                </a:solidFill>
              </a:rPr>
              <a:t>5. Agile methods require relatively high skill level </a:t>
            </a:r>
            <a:br>
              <a:rPr lang="en-GB" sz="1300" dirty="0">
                <a:solidFill>
                  <a:srgbClr val="7030A0"/>
                </a:solidFill>
              </a:rPr>
            </a:br>
            <a:r>
              <a:rPr lang="en-GB" sz="1300" dirty="0">
                <a:solidFill>
                  <a:srgbClr val="7030A0"/>
                </a:solidFill>
              </a:rPr>
              <a:t>- In large organizations, wide range of skills and abilities more likely</a:t>
            </a:r>
          </a:p>
        </p:txBody>
      </p:sp>
    </p:spTree>
    <p:extLst>
      <p:ext uri="{BB962C8B-B14F-4D97-AF65-F5344CB8AC3E}">
        <p14:creationId xmlns:p14="http://schemas.microsoft.com/office/powerpoint/2010/main" val="19891441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FED6BB04-C6B7-43A6-9B9E-2FA00B49FF82}"/>
              </a:ext>
            </a:extLst>
          </p:cNvPr>
          <p:cNvGraphicFramePr>
            <a:graphicFrameLocks noGrp="1"/>
          </p:cNvGraphicFramePr>
          <p:nvPr>
            <p:extLst>
              <p:ext uri="{D42A27DB-BD31-4B8C-83A1-F6EECF244321}">
                <p14:modId xmlns:p14="http://schemas.microsoft.com/office/powerpoint/2010/main" val="2212245755"/>
              </p:ext>
            </p:extLst>
          </p:nvPr>
        </p:nvGraphicFramePr>
        <p:xfrm>
          <a:off x="5393635" y="0"/>
          <a:ext cx="6798366" cy="6400800"/>
        </p:xfrm>
        <a:graphic>
          <a:graphicData uri="http://schemas.openxmlformats.org/drawingml/2006/table">
            <a:tbl>
              <a:tblPr firstRow="1" bandRow="1">
                <a:tableStyleId>{5C22544A-7EE6-4342-B048-85BDC9FD1C3A}</a:tableStyleId>
              </a:tblPr>
              <a:tblGrid>
                <a:gridCol w="1057473">
                  <a:extLst>
                    <a:ext uri="{9D8B030D-6E8A-4147-A177-3AD203B41FA5}">
                      <a16:colId xmlns:a16="http://schemas.microsoft.com/office/drawing/2014/main" val="552305035"/>
                    </a:ext>
                  </a:extLst>
                </a:gridCol>
                <a:gridCol w="5740893">
                  <a:extLst>
                    <a:ext uri="{9D8B030D-6E8A-4147-A177-3AD203B41FA5}">
                      <a16:colId xmlns:a16="http://schemas.microsoft.com/office/drawing/2014/main" val="1446804354"/>
                    </a:ext>
                  </a:extLst>
                </a:gridCol>
              </a:tblGrid>
              <a:tr h="0">
                <a:tc>
                  <a:txBody>
                    <a:bodyPr/>
                    <a:lstStyle/>
                    <a:p>
                      <a:r>
                        <a:rPr lang="en-GB" sz="1200" dirty="0"/>
                        <a:t>Agile Principle</a:t>
                      </a:r>
                    </a:p>
                  </a:txBody>
                  <a:tcPr/>
                </a:tc>
                <a:tc>
                  <a:txBody>
                    <a:bodyPr/>
                    <a:lstStyle/>
                    <a:p>
                      <a:r>
                        <a:rPr lang="en-GB" sz="1200" dirty="0"/>
                        <a:t>Description</a:t>
                      </a:r>
                    </a:p>
                  </a:txBody>
                  <a:tcPr/>
                </a:tc>
                <a:extLst>
                  <a:ext uri="{0D108BD9-81ED-4DB2-BD59-A6C34878D82A}">
                    <a16:rowId xmlns:a16="http://schemas.microsoft.com/office/drawing/2014/main" val="2377770685"/>
                  </a:ext>
                </a:extLst>
              </a:tr>
              <a:tr h="170070">
                <a:tc>
                  <a:txBody>
                    <a:bodyPr/>
                    <a:lstStyle/>
                    <a:p>
                      <a:r>
                        <a:rPr lang="en-GB" sz="1200" dirty="0"/>
                        <a:t>Customer Involvement</a:t>
                      </a:r>
                    </a:p>
                  </a:txBody>
                  <a:tcPr/>
                </a:tc>
                <a:tc>
                  <a:txBody>
                    <a:bodyPr/>
                    <a:lstStyle/>
                    <a:p>
                      <a:pPr marL="171450" indent="-171450">
                        <a:buFont typeface="Arial" panose="020B0604020202020204" pitchFamily="34" charset="0"/>
                        <a:buChar char="•"/>
                      </a:pPr>
                      <a:r>
                        <a:rPr lang="en-GB" sz="1200" b="1" dirty="0"/>
                        <a:t>Depends on having a customer willing and able to spend time with development team </a:t>
                      </a:r>
                      <a:br>
                        <a:rPr lang="en-GB" sz="1200" b="0" dirty="0"/>
                      </a:br>
                      <a:r>
                        <a:rPr lang="en-GB" sz="1200" b="0" dirty="0"/>
                        <a:t>- Customer must represent all system stakeholders </a:t>
                      </a:r>
                      <a:br>
                        <a:rPr lang="en-GB" sz="1200" b="0" dirty="0"/>
                      </a:br>
                      <a:r>
                        <a:rPr lang="en-GB" sz="1200" b="0" dirty="0"/>
                        <a:t>- External stakeholders (e.g., regulators)?</a:t>
                      </a:r>
                    </a:p>
                    <a:p>
                      <a:pPr marL="171450" indent="-171450">
                        <a:buFont typeface="Arial" panose="020B0604020202020204" pitchFamily="34" charset="0"/>
                        <a:buChar char="•"/>
                      </a:pPr>
                      <a:r>
                        <a:rPr lang="en-GB" sz="1200" b="1" dirty="0"/>
                        <a:t>Customers should be closely involved throughout development process </a:t>
                      </a:r>
                      <a:br>
                        <a:rPr lang="en-GB" sz="1200" b="0" dirty="0"/>
                      </a:br>
                      <a:r>
                        <a:rPr lang="en-GB" sz="1200" b="0" dirty="0"/>
                        <a:t>- Role: provide and prioritize new system requirements, evaluate system iterations</a:t>
                      </a:r>
                    </a:p>
                  </a:txBody>
                  <a:tcPr/>
                </a:tc>
                <a:extLst>
                  <a:ext uri="{0D108BD9-81ED-4DB2-BD59-A6C34878D82A}">
                    <a16:rowId xmlns:a16="http://schemas.microsoft.com/office/drawing/2014/main" val="3774093476"/>
                  </a:ext>
                </a:extLst>
              </a:tr>
              <a:tr h="170070">
                <a:tc>
                  <a:txBody>
                    <a:bodyPr/>
                    <a:lstStyle/>
                    <a:p>
                      <a:r>
                        <a:rPr lang="en-GB" sz="1200" dirty="0"/>
                        <a:t>Embrace change</a:t>
                      </a:r>
                    </a:p>
                  </a:txBody>
                  <a:tcPr/>
                </a:tc>
                <a:tc>
                  <a:txBody>
                    <a:bodyPr/>
                    <a:lstStyle/>
                    <a:p>
                      <a:pPr marL="171450" indent="-171450">
                        <a:buFont typeface="Arial" panose="020B0604020202020204" pitchFamily="34" charset="0"/>
                        <a:buChar char="•"/>
                      </a:pPr>
                      <a:r>
                        <a:rPr lang="en-GB" sz="1200" b="1" dirty="0"/>
                        <a:t>Prioritizing changes to select what to do next </a:t>
                      </a:r>
                      <a:br>
                        <a:rPr lang="en-GB" sz="1200" b="0" dirty="0"/>
                      </a:br>
                      <a:r>
                        <a:rPr lang="en-GB" sz="1200" b="0" dirty="0"/>
                        <a:t>- Can be extremely difficult with many stakeholders = conflicting priorities </a:t>
                      </a:r>
                      <a:br>
                        <a:rPr lang="en-GB" sz="1200" b="0" dirty="0"/>
                      </a:br>
                      <a:r>
                        <a:rPr lang="en-GB" sz="1200" b="0" dirty="0"/>
                        <a:t>- Priority poker can help</a:t>
                      </a:r>
                    </a:p>
                    <a:p>
                      <a:pPr marL="171450" indent="-171450">
                        <a:buFont typeface="Arial" panose="020B0604020202020204" pitchFamily="34" charset="0"/>
                        <a:buChar char="•"/>
                      </a:pPr>
                      <a:r>
                        <a:rPr lang="en-GB" sz="1200" b="1" dirty="0"/>
                        <a:t>Expect system requirements to change </a:t>
                      </a:r>
                      <a:br>
                        <a:rPr lang="en-GB" sz="1200" b="1" dirty="0"/>
                      </a:br>
                      <a:r>
                        <a:rPr lang="en-GB" sz="1200" b="1" dirty="0"/>
                        <a:t>- </a:t>
                      </a:r>
                      <a:r>
                        <a:rPr lang="en-GB" sz="1200" b="0" dirty="0"/>
                        <a:t>Design system to accommodate future changes</a:t>
                      </a:r>
                    </a:p>
                  </a:txBody>
                  <a:tcPr/>
                </a:tc>
                <a:extLst>
                  <a:ext uri="{0D108BD9-81ED-4DB2-BD59-A6C34878D82A}">
                    <a16:rowId xmlns:a16="http://schemas.microsoft.com/office/drawing/2014/main" val="3949156213"/>
                  </a:ext>
                </a:extLst>
              </a:tr>
              <a:tr h="170070">
                <a:tc>
                  <a:txBody>
                    <a:bodyPr/>
                    <a:lstStyle/>
                    <a:p>
                      <a:r>
                        <a:rPr lang="en-GB" sz="1200" dirty="0"/>
                        <a:t>Incremental delivery</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t>Rapid iterations &amp; short-term planning vs longer-term planning cycles of business marketing </a:t>
                      </a:r>
                      <a:br>
                        <a:rPr lang="en-GB" sz="1200" b="1" dirty="0"/>
                      </a:br>
                      <a:r>
                        <a:rPr lang="en-GB" sz="1200" b="0" dirty="0"/>
                        <a:t>- May need feature sets several months in advance for effective marketing campaigns!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t>Software developed in increments </a:t>
                      </a:r>
                      <a:br>
                        <a:rPr lang="en-GB" sz="1200" b="1" dirty="0"/>
                      </a:br>
                      <a:r>
                        <a:rPr lang="en-GB" sz="1200" b="1" dirty="0"/>
                        <a:t>- </a:t>
                      </a:r>
                      <a:r>
                        <a:rPr lang="en-GB" sz="1200" b="0" dirty="0"/>
                        <a:t>Customer specifies requirements for each increment</a:t>
                      </a:r>
                    </a:p>
                  </a:txBody>
                  <a:tcPr/>
                </a:tc>
                <a:extLst>
                  <a:ext uri="{0D108BD9-81ED-4DB2-BD59-A6C34878D82A}">
                    <a16:rowId xmlns:a16="http://schemas.microsoft.com/office/drawing/2014/main" val="1820023797"/>
                  </a:ext>
                </a:extLst>
              </a:tr>
              <a:tr h="208472">
                <a:tc>
                  <a:txBody>
                    <a:bodyPr/>
                    <a:lstStyle/>
                    <a:p>
                      <a:r>
                        <a:rPr lang="en-GB" sz="1200" dirty="0"/>
                        <a:t>Maintain Simplicity</a:t>
                      </a:r>
                    </a:p>
                  </a:txBody>
                  <a:tcPr/>
                </a:tc>
                <a:tc>
                  <a:txBody>
                    <a:bodyPr/>
                    <a:lstStyle/>
                    <a:p>
                      <a:pPr marL="171450" indent="-171450">
                        <a:buFont typeface="Arial" panose="020B0604020202020204" pitchFamily="34" charset="0"/>
                        <a:buChar char="•"/>
                      </a:pPr>
                      <a:r>
                        <a:rPr lang="en-GB" sz="1200" b="1" dirty="0"/>
                        <a:t>Pressure from delivery schedules </a:t>
                      </a:r>
                      <a:br>
                        <a:rPr lang="en-GB" sz="1200" b="1" dirty="0"/>
                      </a:br>
                      <a:r>
                        <a:rPr lang="en-GB" sz="1200" b="0" dirty="0"/>
                        <a:t>- May not have time to carry out system simplification and refactoring  technical debt! </a:t>
                      </a:r>
                      <a:br>
                        <a:rPr lang="en-GB" sz="1200" b="0" dirty="0"/>
                      </a:br>
                      <a:r>
                        <a:rPr lang="en-GB" sz="1200" b="0" dirty="0"/>
                        <a:t>- Work for improving system design/architecture often difficult to get through prioritisation meetings  no immediate value to customer</a:t>
                      </a:r>
                    </a:p>
                    <a:p>
                      <a:pPr marL="171450" indent="-171450">
                        <a:buFont typeface="Arial" panose="020B0604020202020204" pitchFamily="34" charset="0"/>
                        <a:buChar char="•"/>
                      </a:pPr>
                      <a:r>
                        <a:rPr lang="en-GB" sz="1200" b="1" dirty="0"/>
                        <a:t>Focus on simplicity in both software and development process </a:t>
                      </a:r>
                      <a:br>
                        <a:rPr lang="en-GB" sz="1200" b="1" dirty="0"/>
                      </a:br>
                      <a:r>
                        <a:rPr lang="en-GB" sz="1200" b="0" dirty="0"/>
                        <a:t>- Actively work to eliminate complexity from system</a:t>
                      </a:r>
                    </a:p>
                  </a:txBody>
                  <a:tcPr/>
                </a:tc>
                <a:extLst>
                  <a:ext uri="{0D108BD9-81ED-4DB2-BD59-A6C34878D82A}">
                    <a16:rowId xmlns:a16="http://schemas.microsoft.com/office/drawing/2014/main" val="1660438161"/>
                  </a:ext>
                </a:extLst>
              </a:tr>
              <a:tr h="208472">
                <a:tc>
                  <a:txBody>
                    <a:bodyPr/>
                    <a:lstStyle/>
                    <a:p>
                      <a:r>
                        <a:rPr lang="en-GB" sz="1200" dirty="0"/>
                        <a:t>People not process</a:t>
                      </a:r>
                    </a:p>
                  </a:txBody>
                  <a:tcPr/>
                </a:tc>
                <a:tc>
                  <a:txBody>
                    <a:bodyPr/>
                    <a:lstStyle/>
                    <a:p>
                      <a:pPr marL="171450" indent="-171450">
                        <a:buFont typeface="Arial" panose="020B0604020202020204" pitchFamily="34" charset="0"/>
                        <a:buChar char="•"/>
                      </a:pPr>
                      <a:r>
                        <a:rPr lang="en-GB" sz="1200" b="1" dirty="0"/>
                        <a:t>Personalities of team members may conflict with intense involvement typical of agile methods </a:t>
                      </a:r>
                      <a:br>
                        <a:rPr lang="en-GB" sz="1200" b="0" dirty="0"/>
                      </a:br>
                      <a:r>
                        <a:rPr lang="en-GB" sz="1200" b="0" dirty="0"/>
                        <a:t>- Breakdown in communication </a:t>
                      </a:r>
                      <a:br>
                        <a:rPr lang="en-GB" sz="1200" b="0" dirty="0"/>
                      </a:br>
                      <a:r>
                        <a:rPr lang="en-GB" sz="1200" b="0" dirty="0"/>
                        <a:t>- Relies on software craftsmen – extremely high skill level – what about the average software engineer?</a:t>
                      </a:r>
                    </a:p>
                    <a:p>
                      <a:pPr marL="171450" indent="-171450">
                        <a:buFont typeface="Arial" panose="020B0604020202020204" pitchFamily="34" charset="0"/>
                        <a:buChar char="•"/>
                      </a:pPr>
                      <a:r>
                        <a:rPr lang="en-GB" sz="1200" b="1" dirty="0"/>
                        <a:t>Recognise and exploit skills of development team </a:t>
                      </a:r>
                      <a:br>
                        <a:rPr lang="en-GB" sz="1200" b="0" dirty="0"/>
                      </a:br>
                      <a:r>
                        <a:rPr lang="en-GB" sz="1200" b="0" dirty="0"/>
                        <a:t>- Leave team members to develop their own ways of working </a:t>
                      </a:r>
                      <a:br>
                        <a:rPr lang="en-GB" sz="1200" b="0" dirty="0"/>
                      </a:br>
                      <a:r>
                        <a:rPr lang="en-GB" sz="1200" b="0" dirty="0"/>
                        <a:t>- No prescriptive processes</a:t>
                      </a:r>
                    </a:p>
                  </a:txBody>
                  <a:tcPr/>
                </a:tc>
                <a:extLst>
                  <a:ext uri="{0D108BD9-81ED-4DB2-BD59-A6C34878D82A}">
                    <a16:rowId xmlns:a16="http://schemas.microsoft.com/office/drawing/2014/main" val="3185673029"/>
                  </a:ext>
                </a:extLst>
              </a:tr>
            </a:tbl>
          </a:graphicData>
        </a:graphic>
      </p:graphicFrame>
      <p:graphicFrame>
        <p:nvGraphicFramePr>
          <p:cNvPr id="4" name="Table 3">
            <a:extLst>
              <a:ext uri="{FF2B5EF4-FFF2-40B4-BE49-F238E27FC236}">
                <a16:creationId xmlns:a16="http://schemas.microsoft.com/office/drawing/2014/main" id="{5DAE7902-60A8-4D1B-AFAB-099201ED3751}"/>
              </a:ext>
            </a:extLst>
          </p:cNvPr>
          <p:cNvGraphicFramePr>
            <a:graphicFrameLocks noGrp="1"/>
          </p:cNvGraphicFramePr>
          <p:nvPr>
            <p:extLst>
              <p:ext uri="{D42A27DB-BD31-4B8C-83A1-F6EECF244321}">
                <p14:modId xmlns:p14="http://schemas.microsoft.com/office/powerpoint/2010/main" val="980031910"/>
              </p:ext>
            </p:extLst>
          </p:nvPr>
        </p:nvGraphicFramePr>
        <p:xfrm>
          <a:off x="0" y="0"/>
          <a:ext cx="5393635" cy="5029200"/>
        </p:xfrm>
        <a:graphic>
          <a:graphicData uri="http://schemas.openxmlformats.org/drawingml/2006/table">
            <a:tbl>
              <a:tblPr firstRow="1" bandRow="1">
                <a:tableStyleId>{5C22544A-7EE6-4342-B048-85BDC9FD1C3A}</a:tableStyleId>
              </a:tblPr>
              <a:tblGrid>
                <a:gridCol w="1020417">
                  <a:extLst>
                    <a:ext uri="{9D8B030D-6E8A-4147-A177-3AD203B41FA5}">
                      <a16:colId xmlns:a16="http://schemas.microsoft.com/office/drawing/2014/main" val="552305035"/>
                    </a:ext>
                  </a:extLst>
                </a:gridCol>
                <a:gridCol w="4373218">
                  <a:extLst>
                    <a:ext uri="{9D8B030D-6E8A-4147-A177-3AD203B41FA5}">
                      <a16:colId xmlns:a16="http://schemas.microsoft.com/office/drawing/2014/main" val="1446804354"/>
                    </a:ext>
                  </a:extLst>
                </a:gridCol>
              </a:tblGrid>
              <a:tr h="0">
                <a:tc>
                  <a:txBody>
                    <a:bodyPr/>
                    <a:lstStyle/>
                    <a:p>
                      <a:r>
                        <a:rPr lang="en-GB" sz="1200" dirty="0"/>
                        <a:t>XP Principle</a:t>
                      </a:r>
                    </a:p>
                  </a:txBody>
                  <a:tcPr/>
                </a:tc>
                <a:tc>
                  <a:txBody>
                    <a:bodyPr/>
                    <a:lstStyle/>
                    <a:p>
                      <a:r>
                        <a:rPr lang="en-GB" sz="1200" dirty="0"/>
                        <a:t>Description</a:t>
                      </a:r>
                    </a:p>
                  </a:txBody>
                  <a:tcPr/>
                </a:tc>
                <a:extLst>
                  <a:ext uri="{0D108BD9-81ED-4DB2-BD59-A6C34878D82A}">
                    <a16:rowId xmlns:a16="http://schemas.microsoft.com/office/drawing/2014/main" val="2377770685"/>
                  </a:ext>
                </a:extLst>
              </a:tr>
              <a:tr h="230067">
                <a:tc>
                  <a:txBody>
                    <a:bodyPr/>
                    <a:lstStyle/>
                    <a:p>
                      <a:r>
                        <a:rPr lang="en-GB" sz="1200" dirty="0"/>
                        <a:t>Incremental planning</a:t>
                      </a:r>
                    </a:p>
                  </a:txBody>
                  <a:tcPr/>
                </a:tc>
                <a:tc>
                  <a:txBody>
                    <a:bodyPr/>
                    <a:lstStyle/>
                    <a:p>
                      <a:r>
                        <a:rPr lang="en-GB" sz="1200" b="1" dirty="0"/>
                        <a:t>1. User stories and story cards for requirements </a:t>
                      </a:r>
                      <a:br>
                        <a:rPr lang="en-GB" sz="1200" b="1" dirty="0"/>
                      </a:br>
                      <a:r>
                        <a:rPr lang="en-GB" sz="1200" b="1" dirty="0"/>
                        <a:t>2. Prioritisation for planning per release cycle </a:t>
                      </a:r>
                      <a:br>
                        <a:rPr lang="en-GB" sz="1200" b="1" dirty="0"/>
                      </a:br>
                      <a:r>
                        <a:rPr lang="en-GB" sz="1200" b="1" dirty="0"/>
                        <a:t>3. Stories broken into development tasks by developers</a:t>
                      </a:r>
                    </a:p>
                  </a:txBody>
                  <a:tcPr/>
                </a:tc>
                <a:extLst>
                  <a:ext uri="{0D108BD9-81ED-4DB2-BD59-A6C34878D82A}">
                    <a16:rowId xmlns:a16="http://schemas.microsoft.com/office/drawing/2014/main" val="3774093476"/>
                  </a:ext>
                </a:extLst>
              </a:tr>
              <a:tr h="230067">
                <a:tc>
                  <a:txBody>
                    <a:bodyPr/>
                    <a:lstStyle/>
                    <a:p>
                      <a:r>
                        <a:rPr lang="en-GB" sz="1200" dirty="0"/>
                        <a:t>Small releases</a:t>
                      </a:r>
                    </a:p>
                  </a:txBody>
                  <a:tcPr/>
                </a:tc>
                <a:tc>
                  <a:txBody>
                    <a:bodyPr/>
                    <a:lstStyle/>
                    <a:p>
                      <a:r>
                        <a:rPr lang="en-GB" sz="1200" b="1" dirty="0"/>
                        <a:t>1. Minimum viable product (MVP): develop minimal useful set of functionality delivering business value first </a:t>
                      </a:r>
                      <a:br>
                        <a:rPr lang="en-GB" sz="1200" b="1" dirty="0"/>
                      </a:br>
                      <a:r>
                        <a:rPr lang="en-GB" sz="1200" b="1" dirty="0"/>
                        <a:t>2. Frequent, incremental releases add further functionality</a:t>
                      </a:r>
                      <a:endParaRPr lang="en-GB" sz="1200" b="0" dirty="0"/>
                    </a:p>
                  </a:txBody>
                  <a:tcPr/>
                </a:tc>
                <a:extLst>
                  <a:ext uri="{0D108BD9-81ED-4DB2-BD59-A6C34878D82A}">
                    <a16:rowId xmlns:a16="http://schemas.microsoft.com/office/drawing/2014/main" val="3949156213"/>
                  </a:ext>
                </a:extLst>
              </a:tr>
              <a:tr h="164334">
                <a:tc>
                  <a:txBody>
                    <a:bodyPr/>
                    <a:lstStyle/>
                    <a:p>
                      <a:r>
                        <a:rPr lang="en-GB" sz="1200" dirty="0"/>
                        <a:t>Simple design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Just enough design</a:t>
                      </a:r>
                    </a:p>
                  </a:txBody>
                  <a:tcPr/>
                </a:tc>
                <a:extLst>
                  <a:ext uri="{0D108BD9-81ED-4DB2-BD59-A6C34878D82A}">
                    <a16:rowId xmlns:a16="http://schemas.microsoft.com/office/drawing/2014/main" val="1820023797"/>
                  </a:ext>
                </a:extLst>
              </a:tr>
              <a:tr h="1643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Test-first development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 Write tests before implementing solution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 Automate test execution using unit-test frameworks</a:t>
                      </a:r>
                    </a:p>
                  </a:txBody>
                  <a:tcPr/>
                </a:tc>
                <a:extLst>
                  <a:ext uri="{0D108BD9-81ED-4DB2-BD59-A6C34878D82A}">
                    <a16:rowId xmlns:a16="http://schemas.microsoft.com/office/drawing/2014/main" val="442767033"/>
                  </a:ext>
                </a:extLst>
              </a:tr>
              <a:tr h="0">
                <a:tc>
                  <a:txBody>
                    <a:bodyPr/>
                    <a:lstStyle/>
                    <a:p>
                      <a:r>
                        <a:rPr lang="en-GB" sz="1200" dirty="0"/>
                        <a:t>Refactoring</a:t>
                      </a:r>
                    </a:p>
                  </a:txBody>
                  <a:tcPr/>
                </a:tc>
                <a:tc>
                  <a:txBody>
                    <a:bodyPr/>
                    <a:lstStyle/>
                    <a:p>
                      <a:r>
                        <a:rPr lang="en-GB" sz="1200" b="1" dirty="0"/>
                        <a:t>Continuously refactor code to keep it simple and maintainable</a:t>
                      </a:r>
                    </a:p>
                  </a:txBody>
                  <a:tcPr/>
                </a:tc>
                <a:extLst>
                  <a:ext uri="{0D108BD9-81ED-4DB2-BD59-A6C34878D82A}">
                    <a16:rowId xmlns:a16="http://schemas.microsoft.com/office/drawing/2014/main" val="1660438161"/>
                  </a:ext>
                </a:extLst>
              </a:tr>
              <a:tr h="230067">
                <a:tc>
                  <a:txBody>
                    <a:bodyPr/>
                    <a:lstStyle/>
                    <a:p>
                      <a:r>
                        <a:rPr lang="en-GB" sz="1200" dirty="0"/>
                        <a:t>Pair programming</a:t>
                      </a:r>
                    </a:p>
                  </a:txBody>
                  <a:tcPr/>
                </a:tc>
                <a:tc>
                  <a:txBody>
                    <a:bodyPr/>
                    <a:lstStyle/>
                    <a:p>
                      <a:r>
                        <a:rPr lang="en-GB" sz="1200" b="1" dirty="0"/>
                        <a:t>Developers work in pairs; four eyes see more than two, learn and communicate</a:t>
                      </a:r>
                    </a:p>
                  </a:txBody>
                  <a:tcPr/>
                </a:tc>
                <a:extLst>
                  <a:ext uri="{0D108BD9-81ED-4DB2-BD59-A6C34878D82A}">
                    <a16:rowId xmlns:a16="http://schemas.microsoft.com/office/drawing/2014/main" val="3185673029"/>
                  </a:ext>
                </a:extLst>
              </a:tr>
              <a:tr h="164334">
                <a:tc>
                  <a:txBody>
                    <a:bodyPr/>
                    <a:lstStyle/>
                    <a:p>
                      <a:r>
                        <a:rPr lang="en-GB" sz="1200" dirty="0"/>
                        <a:t>Collective ownership</a:t>
                      </a:r>
                    </a:p>
                  </a:txBody>
                  <a:tcPr/>
                </a:tc>
                <a:tc>
                  <a:txBody>
                    <a:bodyPr/>
                    <a:lstStyle/>
                    <a:p>
                      <a:r>
                        <a:rPr lang="en-GB" sz="1200" b="1" dirty="0"/>
                        <a:t>1. Everyone can make changes everywhere </a:t>
                      </a:r>
                      <a:br>
                        <a:rPr lang="en-GB" sz="1200" b="1" dirty="0"/>
                      </a:br>
                      <a:r>
                        <a:rPr lang="en-GB" sz="1200" b="1" dirty="0"/>
                        <a:t>2. Everyone is responsible for the quality of the whole code base </a:t>
                      </a:r>
                    </a:p>
                  </a:txBody>
                  <a:tcPr/>
                </a:tc>
                <a:extLst>
                  <a:ext uri="{0D108BD9-81ED-4DB2-BD59-A6C34878D82A}">
                    <a16:rowId xmlns:a16="http://schemas.microsoft.com/office/drawing/2014/main" val="231285514"/>
                  </a:ext>
                </a:extLst>
              </a:tr>
              <a:tr h="164334">
                <a:tc>
                  <a:txBody>
                    <a:bodyPr/>
                    <a:lstStyle/>
                    <a:p>
                      <a:r>
                        <a:rPr lang="en-GB" sz="1200" dirty="0"/>
                        <a:t>Continuous integration</a:t>
                      </a:r>
                    </a:p>
                  </a:txBody>
                  <a:tcPr/>
                </a:tc>
                <a:tc>
                  <a:txBody>
                    <a:bodyPr/>
                    <a:lstStyle/>
                    <a:p>
                      <a:r>
                        <a:rPr lang="en-GB" sz="1200" b="1" dirty="0"/>
                        <a:t>1. Regular releases, possibly more than once a day</a:t>
                      </a:r>
                      <a:br>
                        <a:rPr lang="en-GB" sz="1200" b="1" dirty="0"/>
                      </a:br>
                      <a:r>
                        <a:rPr lang="en-GB" sz="1200" b="1" dirty="0"/>
                        <a:t>2. Supported by powerful tooling for integrating and running tests</a:t>
                      </a:r>
                      <a:endParaRPr lang="en-GB" sz="1200" b="0" dirty="0"/>
                    </a:p>
                  </a:txBody>
                  <a:tcPr/>
                </a:tc>
                <a:extLst>
                  <a:ext uri="{0D108BD9-81ED-4DB2-BD59-A6C34878D82A}">
                    <a16:rowId xmlns:a16="http://schemas.microsoft.com/office/drawing/2014/main" val="580347421"/>
                  </a:ext>
                </a:extLst>
              </a:tr>
              <a:tr h="164334">
                <a:tc>
                  <a:txBody>
                    <a:bodyPr/>
                    <a:lstStyle/>
                    <a:p>
                      <a:r>
                        <a:rPr lang="en-GB" sz="1200" dirty="0"/>
                        <a:t>Sustainable pace</a:t>
                      </a:r>
                    </a:p>
                  </a:txBody>
                  <a:tcPr/>
                </a:tc>
                <a:tc>
                  <a:txBody>
                    <a:bodyPr/>
                    <a:lstStyle/>
                    <a:p>
                      <a:r>
                        <a:rPr lang="en-GB" sz="1200" b="1" dirty="0"/>
                        <a:t>Overtime is not considered acceptable</a:t>
                      </a:r>
                    </a:p>
                  </a:txBody>
                  <a:tcPr/>
                </a:tc>
                <a:extLst>
                  <a:ext uri="{0D108BD9-81ED-4DB2-BD59-A6C34878D82A}">
                    <a16:rowId xmlns:a16="http://schemas.microsoft.com/office/drawing/2014/main" val="1165859979"/>
                  </a:ext>
                </a:extLst>
              </a:tr>
              <a:tr h="164334">
                <a:tc>
                  <a:txBody>
                    <a:bodyPr/>
                    <a:lstStyle/>
                    <a:p>
                      <a:r>
                        <a:rPr lang="en-GB" sz="1200" dirty="0"/>
                        <a:t>On-site customer</a:t>
                      </a:r>
                    </a:p>
                  </a:txBody>
                  <a:tcPr/>
                </a:tc>
                <a:tc>
                  <a:txBody>
                    <a:bodyPr/>
                    <a:lstStyle/>
                    <a:p>
                      <a:r>
                        <a:rPr lang="en-GB" sz="1200" b="1" dirty="0"/>
                        <a:t>Full-time end-user representative on the team</a:t>
                      </a:r>
                    </a:p>
                  </a:txBody>
                  <a:tcPr/>
                </a:tc>
                <a:extLst>
                  <a:ext uri="{0D108BD9-81ED-4DB2-BD59-A6C34878D82A}">
                    <a16:rowId xmlns:a16="http://schemas.microsoft.com/office/drawing/2014/main" val="2053914964"/>
                  </a:ext>
                </a:extLst>
              </a:tr>
            </a:tbl>
          </a:graphicData>
        </a:graphic>
      </p:graphicFrame>
    </p:spTree>
    <p:extLst>
      <p:ext uri="{BB962C8B-B14F-4D97-AF65-F5344CB8AC3E}">
        <p14:creationId xmlns:p14="http://schemas.microsoft.com/office/powerpoint/2010/main" val="31188874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a:bodyPr>
          <a:lstStyle/>
          <a:p>
            <a:r>
              <a:rPr lang="en-GB" dirty="0"/>
              <a:t>10. Professional issues</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660009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DE144-636A-4491-B6E3-C476A8E880AD}"/>
              </a:ext>
            </a:extLst>
          </p:cNvPr>
          <p:cNvSpPr/>
          <p:nvPr/>
        </p:nvSpPr>
        <p:spPr>
          <a:xfrm>
            <a:off x="0" y="0"/>
            <a:ext cx="6059488" cy="1292662"/>
          </a:xfrm>
          <a:prstGeom prst="rect">
            <a:avLst/>
          </a:prstGeom>
        </p:spPr>
        <p:txBody>
          <a:bodyPr wrap="square">
            <a:spAutoFit/>
          </a:bodyPr>
          <a:lstStyle/>
          <a:p>
            <a:r>
              <a:rPr lang="en-GB" sz="1300" b="1" i="0" u="sng" strike="noStrike" dirty="0">
                <a:solidFill>
                  <a:srgbClr val="C00000"/>
                </a:solidFill>
                <a:effectLst/>
              </a:rPr>
              <a:t>BCS code of conduct: Public Interest</a:t>
            </a:r>
          </a:p>
          <a:p>
            <a:pPr marL="457200" indent="-457200">
              <a:buFont typeface="+mj-lt"/>
              <a:buAutoNum type="arabicPeriod"/>
            </a:pPr>
            <a:r>
              <a:rPr lang="en-GB" sz="1300" b="0" i="0" u="none" strike="noStrike" dirty="0">
                <a:solidFill>
                  <a:srgbClr val="C00000"/>
                </a:solidFill>
                <a:effectLst/>
              </a:rPr>
              <a:t>Have regard for public health, privacy, security, wellbeing of others + environment </a:t>
            </a:r>
          </a:p>
          <a:p>
            <a:pPr marL="457200" indent="-457200">
              <a:buFont typeface="+mj-lt"/>
              <a:buAutoNum type="arabicPeriod"/>
            </a:pPr>
            <a:r>
              <a:rPr lang="en-GB" sz="1300" b="0" i="0" u="none" strike="noStrike" dirty="0">
                <a:solidFill>
                  <a:srgbClr val="C00000"/>
                </a:solidFill>
                <a:effectLst/>
              </a:rPr>
              <a:t>Have regard for rights of 3rd parties </a:t>
            </a:r>
          </a:p>
          <a:p>
            <a:pPr marL="457200" indent="-457200">
              <a:buFont typeface="+mj-lt"/>
              <a:buAutoNum type="arabicPeriod"/>
            </a:pPr>
            <a:r>
              <a:rPr lang="en-GB" sz="1300" b="0" i="0" u="none" strike="noStrike" dirty="0">
                <a:solidFill>
                  <a:srgbClr val="C00000"/>
                </a:solidFill>
                <a:effectLst/>
              </a:rPr>
              <a:t>Conduct your work without discrimination against speciﬁc groups </a:t>
            </a:r>
          </a:p>
          <a:p>
            <a:pPr marL="457200" indent="-457200">
              <a:buFont typeface="+mj-lt"/>
              <a:buAutoNum type="arabicPeriod"/>
            </a:pPr>
            <a:r>
              <a:rPr lang="en-GB" sz="1300" b="0" i="0" u="none" strike="noStrike" dirty="0">
                <a:solidFill>
                  <a:srgbClr val="C00000"/>
                </a:solidFill>
                <a:effectLst/>
              </a:rPr>
              <a:t>Promote equal access to beneﬁts of IT; promote inclusion</a:t>
            </a:r>
          </a:p>
        </p:txBody>
      </p:sp>
      <p:sp>
        <p:nvSpPr>
          <p:cNvPr id="3" name="Rectangle 2">
            <a:extLst>
              <a:ext uri="{FF2B5EF4-FFF2-40B4-BE49-F238E27FC236}">
                <a16:creationId xmlns:a16="http://schemas.microsoft.com/office/drawing/2014/main" id="{01565C14-187A-4DEA-90D5-91D567AE9F00}"/>
              </a:ext>
            </a:extLst>
          </p:cNvPr>
          <p:cNvSpPr/>
          <p:nvPr/>
        </p:nvSpPr>
        <p:spPr>
          <a:xfrm>
            <a:off x="0" y="1375021"/>
            <a:ext cx="6059488" cy="2092881"/>
          </a:xfrm>
          <a:prstGeom prst="rect">
            <a:avLst/>
          </a:prstGeom>
        </p:spPr>
        <p:txBody>
          <a:bodyPr wrap="square">
            <a:spAutoFit/>
          </a:bodyPr>
          <a:lstStyle/>
          <a:p>
            <a:r>
              <a:rPr lang="en-GB" sz="1300" b="1" u="sng" dirty="0">
                <a:solidFill>
                  <a:srgbClr val="FF0000"/>
                </a:solidFill>
                <a:latin typeface="Calibri" panose="020F0502020204030204" pitchFamily="34" charset="0"/>
                <a:cs typeface="Calibri" panose="020F0502020204030204" pitchFamily="34" charset="0"/>
              </a:rPr>
              <a:t>Professional competence + integrity</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Only undertake work within your professional competence</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NOT claim any level of competence you do not possess</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Develop your skills, knowledge, competence continually, keeping aware of relevant technology, procedures and standards</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Be aware of + comply with relevant legislation</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Respect + value alternative viewpoints. </a:t>
            </a:r>
            <a:endParaRPr lang="en-GB" sz="1300" dirty="0">
              <a:solidFill>
                <a:srgbClr val="FF0000"/>
              </a:solidFill>
              <a:latin typeface="Calibri" panose="020F0502020204030204" pitchFamily="34" charset="0"/>
              <a:cs typeface="Calibri" panose="020F0502020204030204" pitchFamily="34" charset="0"/>
            </a:endParaRP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Oﬀer + accept honest criticisms of work </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Avoid harm to others by intentional or negligent action or inaction </a:t>
            </a:r>
          </a:p>
          <a:p>
            <a:pPr marL="342900" indent="-342900">
              <a:buFont typeface="+mj-lt"/>
              <a:buAutoNum type="arabicPeriod"/>
            </a:pPr>
            <a:r>
              <a:rPr lang="en-GB" sz="1300" b="0" i="0" u="none" strike="noStrike" dirty="0">
                <a:solidFill>
                  <a:srgbClr val="FF0000"/>
                </a:solidFill>
                <a:effectLst/>
                <a:latin typeface="Calibri" panose="020F0502020204030204" pitchFamily="34" charset="0"/>
                <a:cs typeface="Calibri" panose="020F0502020204030204" pitchFamily="34" charset="0"/>
              </a:rPr>
              <a:t>Reject bribery/unethical inducements.</a:t>
            </a:r>
          </a:p>
        </p:txBody>
      </p:sp>
      <p:sp>
        <p:nvSpPr>
          <p:cNvPr id="4" name="Rectangle 3">
            <a:extLst>
              <a:ext uri="{FF2B5EF4-FFF2-40B4-BE49-F238E27FC236}">
                <a16:creationId xmlns:a16="http://schemas.microsoft.com/office/drawing/2014/main" id="{F4602899-1AF6-427D-B3A1-719C3E47C9B6}"/>
              </a:ext>
            </a:extLst>
          </p:cNvPr>
          <p:cNvSpPr/>
          <p:nvPr/>
        </p:nvSpPr>
        <p:spPr>
          <a:xfrm>
            <a:off x="0" y="3672513"/>
            <a:ext cx="6059488" cy="1492716"/>
          </a:xfrm>
          <a:prstGeom prst="rect">
            <a:avLst/>
          </a:prstGeom>
        </p:spPr>
        <p:txBody>
          <a:bodyPr wrap="square">
            <a:spAutoFit/>
          </a:bodyPr>
          <a:lstStyle/>
          <a:p>
            <a:r>
              <a:rPr lang="en-GB" sz="1300" b="1" u="sng" dirty="0">
                <a:solidFill>
                  <a:srgbClr val="92D050"/>
                </a:solidFill>
                <a:latin typeface="DINNext"/>
              </a:rPr>
              <a:t>Duty to employer (relevant authority)</a:t>
            </a:r>
          </a:p>
          <a:p>
            <a:pPr marL="228600" indent="-228600">
              <a:buFont typeface="+mj-lt"/>
              <a:buAutoNum type="arabicPeriod"/>
            </a:pPr>
            <a:r>
              <a:rPr lang="en-GB" sz="1300" b="0" i="0" u="none" strike="noStrike" dirty="0">
                <a:solidFill>
                  <a:srgbClr val="92D050"/>
                </a:solidFill>
                <a:effectLst/>
                <a:latin typeface="DINNext"/>
              </a:rPr>
              <a:t>Carry out responsibilities with due care + diligence</a:t>
            </a:r>
          </a:p>
          <a:p>
            <a:pPr marL="228600" indent="-228600">
              <a:buFont typeface="+mj-lt"/>
              <a:buAutoNum type="arabicPeriod"/>
            </a:pPr>
            <a:r>
              <a:rPr lang="en-GB" sz="1300" b="0" i="0" u="none" strike="noStrike" dirty="0">
                <a:solidFill>
                  <a:srgbClr val="92D050"/>
                </a:solidFill>
                <a:effectLst/>
                <a:latin typeface="DINNext"/>
              </a:rPr>
              <a:t>Avoid conﬂicts of interest with your employer </a:t>
            </a:r>
          </a:p>
          <a:p>
            <a:pPr marL="228600" indent="-228600">
              <a:buFont typeface="+mj-lt"/>
              <a:buAutoNum type="arabicPeriod"/>
            </a:pPr>
            <a:r>
              <a:rPr lang="en-GB" sz="1300" b="0" i="0" u="none" strike="noStrike" dirty="0">
                <a:solidFill>
                  <a:srgbClr val="92D050"/>
                </a:solidFill>
                <a:effectLst/>
                <a:latin typeface="DINNext"/>
              </a:rPr>
              <a:t>Accept responsibility for your work + for work of those working under your supervision </a:t>
            </a:r>
          </a:p>
          <a:p>
            <a:pPr marL="228600" indent="-228600">
              <a:buFont typeface="+mj-lt"/>
              <a:buAutoNum type="arabicPeriod"/>
            </a:pPr>
            <a:r>
              <a:rPr lang="en-GB" sz="1300" b="0" i="0" u="none" strike="noStrike" dirty="0">
                <a:solidFill>
                  <a:srgbClr val="92D050"/>
                </a:solidFill>
                <a:effectLst/>
                <a:latin typeface="DINNext"/>
              </a:rPr>
              <a:t>NOT disclose/use for personal gain conﬁdential information without permission </a:t>
            </a:r>
          </a:p>
          <a:p>
            <a:pPr marL="228600" indent="-228600">
              <a:buFont typeface="+mj-lt"/>
              <a:buAutoNum type="arabicPeriod"/>
            </a:pPr>
            <a:r>
              <a:rPr lang="en-GB" sz="1300" b="0" i="0" u="none" strike="noStrike" dirty="0">
                <a:solidFill>
                  <a:srgbClr val="92D050"/>
                </a:solidFill>
                <a:effectLst/>
                <a:latin typeface="DINNext"/>
              </a:rPr>
              <a:t>NOT misrepresent information on performance of products, systems or services.</a:t>
            </a:r>
          </a:p>
        </p:txBody>
      </p:sp>
      <p:sp>
        <p:nvSpPr>
          <p:cNvPr id="12" name="Rectangle 11">
            <a:extLst>
              <a:ext uri="{FF2B5EF4-FFF2-40B4-BE49-F238E27FC236}">
                <a16:creationId xmlns:a16="http://schemas.microsoft.com/office/drawing/2014/main" id="{80C2EAF5-EF20-4FE6-B76C-DD4019D91F69}"/>
              </a:ext>
            </a:extLst>
          </p:cNvPr>
          <p:cNvSpPr/>
          <p:nvPr/>
        </p:nvSpPr>
        <p:spPr>
          <a:xfrm>
            <a:off x="0" y="5365284"/>
            <a:ext cx="6059488" cy="1492716"/>
          </a:xfrm>
          <a:prstGeom prst="rect">
            <a:avLst/>
          </a:prstGeom>
        </p:spPr>
        <p:txBody>
          <a:bodyPr wrap="square">
            <a:spAutoFit/>
          </a:bodyPr>
          <a:lstStyle/>
          <a:p>
            <a:r>
              <a:rPr lang="en-GB" sz="1300" b="1" u="sng" dirty="0">
                <a:solidFill>
                  <a:srgbClr val="00B050"/>
                </a:solidFill>
                <a:latin typeface="DINNext"/>
              </a:rPr>
              <a:t>D</a:t>
            </a:r>
            <a:r>
              <a:rPr lang="en-GB" sz="1300" b="1" i="0" u="sng" strike="noStrike" dirty="0">
                <a:solidFill>
                  <a:srgbClr val="00B050"/>
                </a:solidFill>
                <a:latin typeface="DINNext"/>
              </a:rPr>
              <a:t>uty to the profession</a:t>
            </a:r>
          </a:p>
          <a:p>
            <a:pPr marL="228600" indent="-228600">
              <a:buFont typeface="+mj-lt"/>
              <a:buAutoNum type="arabicPeriod"/>
            </a:pPr>
            <a:r>
              <a:rPr lang="en-GB" sz="1300" i="0" u="none" strike="noStrike" dirty="0">
                <a:solidFill>
                  <a:srgbClr val="00B050"/>
                </a:solidFill>
                <a:latin typeface="DINNext"/>
              </a:rPr>
              <a:t>Uphold reputation of profession, not take actions that could bring profession into disrepute </a:t>
            </a:r>
          </a:p>
          <a:p>
            <a:pPr marL="228600" indent="-228600">
              <a:buFont typeface="+mj-lt"/>
              <a:buAutoNum type="arabicPeriod"/>
            </a:pPr>
            <a:r>
              <a:rPr lang="en-GB" sz="1300" i="0" u="none" strike="noStrike" dirty="0">
                <a:solidFill>
                  <a:srgbClr val="00B050"/>
                </a:solidFill>
                <a:latin typeface="DINNext"/>
              </a:rPr>
              <a:t>Seek to improve professional standards through their development, use + enforcement </a:t>
            </a:r>
          </a:p>
          <a:p>
            <a:pPr marL="228600" indent="-228600">
              <a:buFont typeface="+mj-lt"/>
              <a:buAutoNum type="arabicPeriod"/>
            </a:pPr>
            <a:r>
              <a:rPr lang="en-GB" sz="1300" i="0" u="none" strike="noStrike" dirty="0">
                <a:solidFill>
                  <a:srgbClr val="00B050"/>
                </a:solidFill>
                <a:latin typeface="DINNext"/>
              </a:rPr>
              <a:t>Act with integrity + respect in your professional relationships </a:t>
            </a:r>
          </a:p>
          <a:p>
            <a:pPr marL="228600" indent="-228600">
              <a:buFont typeface="+mj-lt"/>
              <a:buAutoNum type="arabicPeriod"/>
            </a:pPr>
            <a:r>
              <a:rPr lang="en-GB" sz="1300" i="0" u="none" strike="noStrike" dirty="0">
                <a:solidFill>
                  <a:srgbClr val="00B050"/>
                </a:solidFill>
                <a:latin typeface="DINNext"/>
              </a:rPr>
              <a:t>Encourage + support fellow professionals in their professional development.</a:t>
            </a:r>
          </a:p>
        </p:txBody>
      </p:sp>
      <p:sp>
        <p:nvSpPr>
          <p:cNvPr id="7" name="Rectangle 6">
            <a:extLst>
              <a:ext uri="{FF2B5EF4-FFF2-40B4-BE49-F238E27FC236}">
                <a16:creationId xmlns:a16="http://schemas.microsoft.com/office/drawing/2014/main" id="{DA1EB6C5-2F34-4BF4-AE81-F0D3CF74BE72}"/>
              </a:ext>
            </a:extLst>
          </p:cNvPr>
          <p:cNvSpPr/>
          <p:nvPr/>
        </p:nvSpPr>
        <p:spPr>
          <a:xfrm>
            <a:off x="6059488" y="0"/>
            <a:ext cx="6132512" cy="2292935"/>
          </a:xfrm>
          <a:prstGeom prst="rect">
            <a:avLst/>
          </a:prstGeom>
        </p:spPr>
        <p:txBody>
          <a:bodyPr wrap="square">
            <a:spAutoFit/>
          </a:bodyPr>
          <a:lstStyle/>
          <a:p>
            <a:r>
              <a:rPr lang="en-GB" sz="1300" b="1" u="sng" dirty="0">
                <a:solidFill>
                  <a:srgbClr val="00B0F0"/>
                </a:solidFill>
              </a:rPr>
              <a:t>Data protection at a glance</a:t>
            </a:r>
          </a:p>
          <a:p>
            <a:pPr marL="457200" indent="-457200">
              <a:buFont typeface="Arial" panose="020B0604020202020204" pitchFamily="34" charset="0"/>
              <a:buChar char="•"/>
            </a:pPr>
            <a:r>
              <a:rPr lang="en-GB" sz="1300" dirty="0">
                <a:solidFill>
                  <a:srgbClr val="00B0F0"/>
                </a:solidFill>
              </a:rPr>
              <a:t>Data protection is about ensuring people can trust you to use their data fairly and responsibly.</a:t>
            </a:r>
          </a:p>
          <a:p>
            <a:pPr marL="457200" indent="-457200">
              <a:buFont typeface="Arial" panose="020B0604020202020204" pitchFamily="34" charset="0"/>
              <a:buChar char="•"/>
            </a:pPr>
            <a:r>
              <a:rPr lang="en-GB" sz="1300" dirty="0">
                <a:solidFill>
                  <a:srgbClr val="00B0F0"/>
                </a:solidFill>
              </a:rPr>
              <a:t>If you collect information about individuals for any reason other than your own personal, family or household purposes, you need to comply.</a:t>
            </a:r>
          </a:p>
          <a:p>
            <a:pPr marL="457200" indent="-457200">
              <a:buFont typeface="Arial" panose="020B0604020202020204" pitchFamily="34" charset="0"/>
              <a:buChar char="•"/>
            </a:pPr>
            <a:r>
              <a:rPr lang="en-GB" sz="1300" dirty="0">
                <a:solidFill>
                  <a:srgbClr val="00B0F0"/>
                </a:solidFill>
              </a:rPr>
              <a:t>The UK data protection regime is set out in the DPA 2018, along with the GDPR (which also forms part of UK law). It takes a flexible, risk-based approach which puts the onus on you to think about and justify how and why you use data.</a:t>
            </a:r>
          </a:p>
          <a:p>
            <a:pPr marL="457200" indent="-457200">
              <a:buFont typeface="Arial" panose="020B0604020202020204" pitchFamily="34" charset="0"/>
              <a:buChar char="•"/>
            </a:pPr>
            <a:r>
              <a:rPr lang="en-GB" sz="1300" dirty="0">
                <a:solidFill>
                  <a:srgbClr val="00B0F0"/>
                </a:solidFill>
              </a:rPr>
              <a:t>The ICO regulates data protection in the UK. They offer advice and guidance, promote good practice, carry out audits and advisory visits, consider complaints, monitor compliance, take enforcement action where appropriate.</a:t>
            </a:r>
          </a:p>
        </p:txBody>
      </p:sp>
      <p:sp>
        <p:nvSpPr>
          <p:cNvPr id="8" name="Rectangle 7">
            <a:extLst>
              <a:ext uri="{FF2B5EF4-FFF2-40B4-BE49-F238E27FC236}">
                <a16:creationId xmlns:a16="http://schemas.microsoft.com/office/drawing/2014/main" id="{8E5DD8DF-8AB4-4F8B-A26F-7FCD9B38184A}"/>
              </a:ext>
            </a:extLst>
          </p:cNvPr>
          <p:cNvSpPr/>
          <p:nvPr/>
        </p:nvSpPr>
        <p:spPr>
          <a:xfrm>
            <a:off x="6046236" y="2292935"/>
            <a:ext cx="6132512" cy="2693045"/>
          </a:xfrm>
          <a:prstGeom prst="rect">
            <a:avLst/>
          </a:prstGeom>
        </p:spPr>
        <p:txBody>
          <a:bodyPr wrap="square">
            <a:spAutoFit/>
          </a:bodyPr>
          <a:lstStyle/>
          <a:p>
            <a:r>
              <a:rPr lang="en-GB" sz="1300" b="1" u="sng" dirty="0">
                <a:solidFill>
                  <a:srgbClr val="0070C0"/>
                </a:solidFill>
                <a:latin typeface="Calibri" panose="020F0502020204030204" pitchFamily="34" charset="0"/>
                <a:cs typeface="Calibri" panose="020F0502020204030204" pitchFamily="34" charset="0"/>
              </a:rPr>
              <a:t>Why don’t ‘GDPR’ tell me exactly what to do?</a:t>
            </a:r>
          </a:p>
          <a:p>
            <a:pPr marL="342900" indent="-342900">
              <a:buFont typeface="+mj-lt"/>
              <a:buAutoNum type="arabicPeriod"/>
            </a:pPr>
            <a:r>
              <a:rPr lang="en-GB" sz="1300" dirty="0">
                <a:solidFill>
                  <a:srgbClr val="0070C0"/>
                </a:solidFill>
                <a:latin typeface="Calibri" panose="020F0502020204030204" pitchFamily="34" charset="0"/>
                <a:cs typeface="Calibri" panose="020F0502020204030204" pitchFamily="34" charset="0"/>
              </a:rPr>
              <a:t>Every organisation is different and there is no one-size fits-all answer. Data protection law doesn’t set many absolute rules. Instead it takes a risk-based approach, based on some key principles. This means it’s flexible and can be applied to a huge range of organisations and situations, and it doesn’t act as a barrier to doing new things in new ways.</a:t>
            </a:r>
          </a:p>
          <a:p>
            <a:pPr marL="342900" indent="-342900">
              <a:buFont typeface="+mj-lt"/>
              <a:buAutoNum type="arabicPeriod"/>
            </a:pPr>
            <a:r>
              <a:rPr lang="en-GB" sz="1300" dirty="0">
                <a:solidFill>
                  <a:srgbClr val="0070C0"/>
                </a:solidFill>
                <a:latin typeface="Calibri" panose="020F0502020204030204" pitchFamily="34" charset="0"/>
                <a:cs typeface="Calibri" panose="020F0502020204030204" pitchFamily="34" charset="0"/>
              </a:rPr>
              <a:t>However, this flexibility does mean that you need to think about and take responsibility for the specific ways you use personal data. Whether and how you comply depends on exactly why and how you use the data and there is often more than one way to comply.</a:t>
            </a:r>
          </a:p>
          <a:p>
            <a:pPr marL="342900" indent="-342900">
              <a:buFont typeface="+mj-lt"/>
              <a:buAutoNum type="arabicPeriod"/>
            </a:pPr>
            <a:r>
              <a:rPr lang="en-GB" sz="1300" dirty="0">
                <a:solidFill>
                  <a:srgbClr val="0070C0"/>
                </a:solidFill>
                <a:latin typeface="Calibri" panose="020F0502020204030204" pitchFamily="34" charset="0"/>
                <a:cs typeface="Calibri" panose="020F0502020204030204" pitchFamily="34" charset="0"/>
              </a:rPr>
              <a:t>However, you know your organisation best, so it’s up to you to decide on and be able to justify your answers. This is a key principle of data protection law, known as the accountability principle.</a:t>
            </a:r>
            <a:endParaRPr lang="en-GB" sz="1300" i="0" u="none" strike="noStrike" dirty="0">
              <a:solidFill>
                <a:srgbClr val="0070C0"/>
              </a:solidFill>
              <a:effectLst/>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5F59BED6-1B7E-4E4C-B3CA-BD9C0D258411}"/>
              </a:ext>
            </a:extLst>
          </p:cNvPr>
          <p:cNvSpPr/>
          <p:nvPr/>
        </p:nvSpPr>
        <p:spPr>
          <a:xfrm>
            <a:off x="6059488" y="5039840"/>
            <a:ext cx="6132512" cy="1892826"/>
          </a:xfrm>
          <a:prstGeom prst="rect">
            <a:avLst/>
          </a:prstGeom>
        </p:spPr>
        <p:txBody>
          <a:bodyPr wrap="square" numCol="2">
            <a:spAutoFit/>
          </a:bodyPr>
          <a:lstStyle/>
          <a:p>
            <a:br>
              <a:rPr lang="en-GB" sz="1300" dirty="0">
                <a:solidFill>
                  <a:srgbClr val="002060"/>
                </a:solidFill>
                <a:latin typeface="DINNext"/>
              </a:rPr>
            </a:br>
            <a:r>
              <a:rPr lang="en-GB" sz="1300" dirty="0">
                <a:solidFill>
                  <a:srgbClr val="002060"/>
                </a:solidFill>
                <a:latin typeface="DINNext"/>
              </a:rPr>
              <a:t>1. The right to be informed </a:t>
            </a:r>
            <a:br>
              <a:rPr lang="en-GB" sz="1300" dirty="0">
                <a:solidFill>
                  <a:srgbClr val="002060"/>
                </a:solidFill>
                <a:latin typeface="DINNext"/>
              </a:rPr>
            </a:br>
            <a:r>
              <a:rPr lang="en-GB" sz="1300" dirty="0">
                <a:solidFill>
                  <a:srgbClr val="002060"/>
                </a:solidFill>
                <a:latin typeface="DINNext"/>
              </a:rPr>
              <a:t>2. The right of access </a:t>
            </a:r>
            <a:br>
              <a:rPr lang="en-GB" sz="1300" dirty="0">
                <a:solidFill>
                  <a:srgbClr val="002060"/>
                </a:solidFill>
                <a:latin typeface="DINNext"/>
              </a:rPr>
            </a:br>
            <a:r>
              <a:rPr lang="en-GB" sz="1300" dirty="0">
                <a:solidFill>
                  <a:srgbClr val="002060"/>
                </a:solidFill>
                <a:latin typeface="DINNext"/>
              </a:rPr>
              <a:t>3. The right to rectification </a:t>
            </a:r>
            <a:br>
              <a:rPr lang="en-GB" sz="1300" dirty="0">
                <a:solidFill>
                  <a:srgbClr val="002060"/>
                </a:solidFill>
                <a:latin typeface="DINNext"/>
              </a:rPr>
            </a:br>
            <a:r>
              <a:rPr lang="en-GB" sz="1300" dirty="0">
                <a:solidFill>
                  <a:srgbClr val="002060"/>
                </a:solidFill>
                <a:latin typeface="DINNext"/>
              </a:rPr>
              <a:t>4. The right to erasure </a:t>
            </a:r>
            <a:br>
              <a:rPr lang="en-GB" sz="1300" dirty="0">
                <a:solidFill>
                  <a:srgbClr val="002060"/>
                </a:solidFill>
                <a:latin typeface="DINNext"/>
              </a:rPr>
            </a:br>
            <a:endParaRPr lang="en-GB" sz="1300" dirty="0">
              <a:solidFill>
                <a:srgbClr val="002060"/>
              </a:solidFill>
              <a:latin typeface="DINNext"/>
            </a:endParaRPr>
          </a:p>
          <a:p>
            <a:endParaRPr lang="en-GB" sz="1300" dirty="0">
              <a:solidFill>
                <a:srgbClr val="002060"/>
              </a:solidFill>
              <a:latin typeface="DINNext"/>
            </a:endParaRPr>
          </a:p>
          <a:p>
            <a:endParaRPr lang="en-GB" sz="1300" dirty="0">
              <a:solidFill>
                <a:srgbClr val="002060"/>
              </a:solidFill>
              <a:latin typeface="DINNext"/>
            </a:endParaRPr>
          </a:p>
          <a:p>
            <a:endParaRPr lang="en-GB" sz="1300" dirty="0">
              <a:solidFill>
                <a:srgbClr val="002060"/>
              </a:solidFill>
              <a:latin typeface="DINNext"/>
            </a:endParaRPr>
          </a:p>
          <a:p>
            <a:endParaRPr lang="en-GB" sz="1300" dirty="0">
              <a:solidFill>
                <a:srgbClr val="002060"/>
              </a:solidFill>
              <a:latin typeface="DINNext"/>
            </a:endParaRPr>
          </a:p>
          <a:p>
            <a:r>
              <a:rPr lang="en-GB" sz="1300" dirty="0">
                <a:solidFill>
                  <a:srgbClr val="002060"/>
                </a:solidFill>
                <a:latin typeface="DINNext"/>
              </a:rPr>
              <a:t>5. The right to restrict processing </a:t>
            </a:r>
            <a:br>
              <a:rPr lang="en-GB" sz="1300" dirty="0">
                <a:solidFill>
                  <a:srgbClr val="002060"/>
                </a:solidFill>
                <a:latin typeface="DINNext"/>
              </a:rPr>
            </a:br>
            <a:r>
              <a:rPr lang="en-GB" sz="1300" dirty="0">
                <a:solidFill>
                  <a:srgbClr val="002060"/>
                </a:solidFill>
                <a:latin typeface="DINNext"/>
              </a:rPr>
              <a:t>6. The right to data portability </a:t>
            </a:r>
            <a:br>
              <a:rPr lang="en-GB" sz="1300" dirty="0">
                <a:solidFill>
                  <a:srgbClr val="002060"/>
                </a:solidFill>
                <a:latin typeface="DINNext"/>
              </a:rPr>
            </a:br>
            <a:r>
              <a:rPr lang="en-GB" sz="1300" dirty="0">
                <a:solidFill>
                  <a:srgbClr val="002060"/>
                </a:solidFill>
                <a:latin typeface="DINNext"/>
              </a:rPr>
              <a:t>7. The right to object </a:t>
            </a:r>
            <a:br>
              <a:rPr lang="en-GB" sz="1300" dirty="0">
                <a:solidFill>
                  <a:srgbClr val="002060"/>
                </a:solidFill>
                <a:latin typeface="DINNext"/>
              </a:rPr>
            </a:br>
            <a:r>
              <a:rPr lang="en-GB" sz="1300" dirty="0">
                <a:solidFill>
                  <a:srgbClr val="002060"/>
                </a:solidFill>
                <a:latin typeface="DINNext"/>
              </a:rPr>
              <a:t>8. Rights in relation to automated decision making and profiling.</a:t>
            </a:r>
          </a:p>
        </p:txBody>
      </p:sp>
      <p:sp>
        <p:nvSpPr>
          <p:cNvPr id="5" name="Rectangle 4">
            <a:extLst>
              <a:ext uri="{FF2B5EF4-FFF2-40B4-BE49-F238E27FC236}">
                <a16:creationId xmlns:a16="http://schemas.microsoft.com/office/drawing/2014/main" id="{D618F85C-7149-4543-BC08-8FD059C8A926}"/>
              </a:ext>
            </a:extLst>
          </p:cNvPr>
          <p:cNvSpPr/>
          <p:nvPr/>
        </p:nvSpPr>
        <p:spPr>
          <a:xfrm>
            <a:off x="6046236" y="4987280"/>
            <a:ext cx="4003212" cy="292388"/>
          </a:xfrm>
          <a:prstGeom prst="rect">
            <a:avLst/>
          </a:prstGeom>
        </p:spPr>
        <p:txBody>
          <a:bodyPr wrap="none">
            <a:spAutoFit/>
          </a:bodyPr>
          <a:lstStyle/>
          <a:p>
            <a:r>
              <a:rPr lang="en-GB" sz="1300" b="1" u="sng" dirty="0">
                <a:solidFill>
                  <a:srgbClr val="002060"/>
                </a:solidFill>
                <a:latin typeface="DINNext"/>
              </a:rPr>
              <a:t>The GDPR provides the following rights for individuals: </a:t>
            </a:r>
            <a:endParaRPr lang="en-GB" sz="1300" dirty="0"/>
          </a:p>
        </p:txBody>
      </p:sp>
    </p:spTree>
    <p:extLst>
      <p:ext uri="{BB962C8B-B14F-4D97-AF65-F5344CB8AC3E}">
        <p14:creationId xmlns:p14="http://schemas.microsoft.com/office/powerpoint/2010/main" val="5539073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DE144-636A-4491-B6E3-C476A8E880AD}"/>
              </a:ext>
            </a:extLst>
          </p:cNvPr>
          <p:cNvSpPr/>
          <p:nvPr/>
        </p:nvSpPr>
        <p:spPr>
          <a:xfrm>
            <a:off x="0" y="4306735"/>
            <a:ext cx="6059488" cy="1692771"/>
          </a:xfrm>
          <a:prstGeom prst="rect">
            <a:avLst/>
          </a:prstGeom>
        </p:spPr>
        <p:txBody>
          <a:bodyPr wrap="square">
            <a:spAutoFit/>
          </a:bodyPr>
          <a:lstStyle/>
          <a:p>
            <a:r>
              <a:rPr lang="en-GB" sz="1300" b="1" dirty="0">
                <a:solidFill>
                  <a:srgbClr val="FF0000"/>
                </a:solidFill>
              </a:rPr>
              <a:t>Controllers Responsibilities </a:t>
            </a:r>
          </a:p>
          <a:p>
            <a:pPr marL="457200" indent="-457200">
              <a:buFont typeface="+mj-lt"/>
              <a:buAutoNum type="arabicPeriod"/>
            </a:pPr>
            <a:r>
              <a:rPr lang="en-GB" sz="1300" dirty="0">
                <a:solidFill>
                  <a:srgbClr val="FF0000"/>
                </a:solidFill>
              </a:rPr>
              <a:t>Controllers shoulder the highest level of compliance responsibility – you must comply with, and demonstrate compliance with, all the data protection principles as well as the other GDPR requirements. You are also responsible for the compliance of your processor(s).</a:t>
            </a:r>
          </a:p>
          <a:p>
            <a:pPr marL="457200" indent="-457200">
              <a:buFont typeface="+mj-lt"/>
              <a:buAutoNum type="arabicPeriod"/>
            </a:pPr>
            <a:r>
              <a:rPr lang="en-GB" sz="1300">
                <a:solidFill>
                  <a:srgbClr val="FF0000"/>
                </a:solidFill>
              </a:rPr>
              <a:t>Supervisory authorities (</a:t>
            </a:r>
            <a:r>
              <a:rPr lang="en-GB" sz="1300" dirty="0">
                <a:solidFill>
                  <a:srgbClr val="FF0000"/>
                </a:solidFill>
              </a:rPr>
              <a:t>such as the ICO) and individuals may take action against a controller regarding a breach of its obligations.</a:t>
            </a:r>
          </a:p>
          <a:p>
            <a:pPr marL="457200" indent="-457200">
              <a:buFont typeface="+mj-lt"/>
              <a:buAutoNum type="arabicPeriod"/>
            </a:pPr>
            <a:r>
              <a:rPr lang="en-GB" sz="1300" dirty="0">
                <a:solidFill>
                  <a:srgbClr val="FF0000"/>
                </a:solidFill>
              </a:rPr>
              <a:t>Controllers in the UK must pay the data protection fee, unless they are exempt.</a:t>
            </a:r>
          </a:p>
        </p:txBody>
      </p:sp>
      <p:sp>
        <p:nvSpPr>
          <p:cNvPr id="5" name="Rectangle 4">
            <a:extLst>
              <a:ext uri="{FF2B5EF4-FFF2-40B4-BE49-F238E27FC236}">
                <a16:creationId xmlns:a16="http://schemas.microsoft.com/office/drawing/2014/main" id="{33370184-B7FC-4C03-975A-F147A4606F70}"/>
              </a:ext>
            </a:extLst>
          </p:cNvPr>
          <p:cNvSpPr/>
          <p:nvPr/>
        </p:nvSpPr>
        <p:spPr>
          <a:xfrm>
            <a:off x="0" y="13252"/>
            <a:ext cx="6059488" cy="4293483"/>
          </a:xfrm>
          <a:prstGeom prst="rect">
            <a:avLst/>
          </a:prstGeom>
        </p:spPr>
        <p:txBody>
          <a:bodyPr wrap="square">
            <a:spAutoFit/>
          </a:bodyPr>
          <a:lstStyle/>
          <a:p>
            <a:r>
              <a:rPr lang="en-GB" sz="1300" b="1" u="sng" dirty="0">
                <a:solidFill>
                  <a:srgbClr val="C00000"/>
                </a:solidFill>
              </a:rPr>
              <a:t>Controllers and processors</a:t>
            </a:r>
          </a:p>
          <a:p>
            <a:pPr marL="457200" indent="-457200">
              <a:buFont typeface="+mj-lt"/>
              <a:buAutoNum type="arabicPeriod"/>
            </a:pPr>
            <a:r>
              <a:rPr lang="en-GB" sz="1300" dirty="0">
                <a:solidFill>
                  <a:srgbClr val="C00000"/>
                </a:solidFill>
              </a:rPr>
              <a:t>Controllers are the main decision-makers –they exercise overall control over the purposes and means of the processing of personal data.</a:t>
            </a:r>
          </a:p>
          <a:p>
            <a:pPr marL="457200" indent="-457200">
              <a:buFont typeface="+mj-lt"/>
              <a:buAutoNum type="arabicPeriod"/>
            </a:pPr>
            <a:r>
              <a:rPr lang="en-GB" sz="1300" dirty="0">
                <a:solidFill>
                  <a:srgbClr val="C00000"/>
                </a:solidFill>
              </a:rPr>
              <a:t>If two or more controllers jointly determine the purposes and means of the processing of the same personal data, they are joint controllers. However, they are not joint controllers if they are processing the same data for different purposes.</a:t>
            </a:r>
          </a:p>
          <a:p>
            <a:pPr marL="457200" indent="-457200">
              <a:buFont typeface="+mj-lt"/>
              <a:buAutoNum type="arabicPeriod"/>
            </a:pPr>
            <a:r>
              <a:rPr lang="en-GB" sz="1300" dirty="0">
                <a:solidFill>
                  <a:srgbClr val="C00000"/>
                </a:solidFill>
              </a:rPr>
              <a:t>Processors act on behalf of, and only on the instructions of, the relevant controller.</a:t>
            </a:r>
          </a:p>
          <a:p>
            <a:pPr marL="457200" indent="-457200">
              <a:buFont typeface="+mj-lt"/>
              <a:buAutoNum type="arabicPeriod"/>
            </a:pPr>
            <a:r>
              <a:rPr lang="en-GB" sz="1300" dirty="0">
                <a:solidFill>
                  <a:srgbClr val="C00000"/>
                </a:solidFill>
              </a:rPr>
              <a:t>You should be able to differentiate between controllers, joint controllers and processors so you understand which GDPR obligations apply to which organisation.</a:t>
            </a:r>
          </a:p>
          <a:p>
            <a:pPr marL="457200" indent="-457200">
              <a:buFont typeface="+mj-lt"/>
              <a:buAutoNum type="arabicPeriod"/>
            </a:pPr>
            <a:r>
              <a:rPr lang="en-GB" sz="1300" dirty="0">
                <a:solidFill>
                  <a:srgbClr val="C00000"/>
                </a:solidFill>
              </a:rPr>
              <a:t>To determine whether you are a controller or processor, you will need to consider your role and responsibilities in relation to your data processing activities. </a:t>
            </a:r>
          </a:p>
          <a:p>
            <a:pPr marL="457200" indent="-457200">
              <a:buFont typeface="+mj-lt"/>
              <a:buAutoNum type="arabicPeriod"/>
            </a:pPr>
            <a:r>
              <a:rPr lang="en-GB" sz="1300" dirty="0">
                <a:solidFill>
                  <a:srgbClr val="C00000"/>
                </a:solidFill>
              </a:rPr>
              <a:t>If you exercise overall control of the purpose and means of the processing of personal data –ie, you decide what data to process and why –you are a controller. </a:t>
            </a:r>
          </a:p>
          <a:p>
            <a:pPr marL="457200" indent="-457200">
              <a:buFont typeface="+mj-lt"/>
              <a:buAutoNum type="arabicPeriod"/>
            </a:pPr>
            <a:r>
              <a:rPr lang="en-GB" sz="1300" dirty="0">
                <a:solidFill>
                  <a:srgbClr val="C00000"/>
                </a:solidFill>
              </a:rPr>
              <a:t>If you don’t have any purpose of your own for processing the data and you only act on a client’s instructions, you are likely to be a processor –even if you make some technical decisions about how you process the data.</a:t>
            </a:r>
          </a:p>
        </p:txBody>
      </p:sp>
      <p:sp>
        <p:nvSpPr>
          <p:cNvPr id="6" name="Rectangle 5">
            <a:extLst>
              <a:ext uri="{FF2B5EF4-FFF2-40B4-BE49-F238E27FC236}">
                <a16:creationId xmlns:a16="http://schemas.microsoft.com/office/drawing/2014/main" id="{F694F93D-57A5-4BE6-A7BC-1DC4F0DC0CB3}"/>
              </a:ext>
            </a:extLst>
          </p:cNvPr>
          <p:cNvSpPr/>
          <p:nvPr/>
        </p:nvSpPr>
        <p:spPr>
          <a:xfrm>
            <a:off x="6059488" y="13252"/>
            <a:ext cx="6132512" cy="1292662"/>
          </a:xfrm>
          <a:prstGeom prst="rect">
            <a:avLst/>
          </a:prstGeom>
        </p:spPr>
        <p:txBody>
          <a:bodyPr wrap="square">
            <a:spAutoFit/>
          </a:bodyPr>
          <a:lstStyle/>
          <a:p>
            <a:r>
              <a:rPr lang="en-GB" sz="1300" b="1" i="0" u="none" strike="noStrike" dirty="0">
                <a:solidFill>
                  <a:srgbClr val="00B0F0"/>
                </a:solidFill>
                <a:effectLst/>
              </a:rPr>
              <a:t>Processors Responsibilities</a:t>
            </a:r>
          </a:p>
          <a:p>
            <a:pPr marL="457200" indent="-457200">
              <a:buFont typeface="+mj-lt"/>
              <a:buAutoNum type="arabicPeriod"/>
            </a:pPr>
            <a:r>
              <a:rPr lang="en-GB" sz="1300" dirty="0">
                <a:solidFill>
                  <a:srgbClr val="00B0F0"/>
                </a:solidFill>
              </a:rPr>
              <a:t>Processors do not have the same obligations as controllers under the GDPR and do not have to pay a data protection fee. However, if you are a processor, you do have a number of direct obligations of your own under the GDPR.</a:t>
            </a:r>
          </a:p>
          <a:p>
            <a:pPr marL="457200" indent="-457200">
              <a:buFont typeface="+mj-lt"/>
              <a:buAutoNum type="arabicPeriod"/>
            </a:pPr>
            <a:r>
              <a:rPr lang="en-GB" sz="1300" dirty="0">
                <a:solidFill>
                  <a:srgbClr val="00B0F0"/>
                </a:solidFill>
              </a:rPr>
              <a:t>Both supervisory authorities (such as the ICO) and individuals may take action against a processor regarding a breach of those obligations</a:t>
            </a:r>
            <a:endParaRPr lang="en-GB" sz="1300" b="0" i="0" u="none" strike="noStrike" dirty="0">
              <a:solidFill>
                <a:srgbClr val="00B0F0"/>
              </a:solidFill>
              <a:effectLst/>
            </a:endParaRPr>
          </a:p>
        </p:txBody>
      </p:sp>
      <p:sp>
        <p:nvSpPr>
          <p:cNvPr id="7" name="Rectangle 6">
            <a:extLst>
              <a:ext uri="{FF2B5EF4-FFF2-40B4-BE49-F238E27FC236}">
                <a16:creationId xmlns:a16="http://schemas.microsoft.com/office/drawing/2014/main" id="{D348ADBE-4B58-4ACB-8194-F6A56738B6F2}"/>
              </a:ext>
            </a:extLst>
          </p:cNvPr>
          <p:cNvSpPr/>
          <p:nvPr/>
        </p:nvSpPr>
        <p:spPr>
          <a:xfrm>
            <a:off x="6059488" y="4178207"/>
            <a:ext cx="6132512" cy="2693045"/>
          </a:xfrm>
          <a:prstGeom prst="rect">
            <a:avLst/>
          </a:prstGeom>
        </p:spPr>
        <p:txBody>
          <a:bodyPr wrap="square">
            <a:spAutoFit/>
          </a:bodyPr>
          <a:lstStyle/>
          <a:p>
            <a:r>
              <a:rPr lang="en-GB" sz="1300" b="1" i="0" u="sng" strike="noStrike" dirty="0">
                <a:solidFill>
                  <a:srgbClr val="002060"/>
                </a:solidFill>
                <a:effectLst/>
              </a:rPr>
              <a:t>The DPO’s tasks are defined in Article 39 as: </a:t>
            </a:r>
          </a:p>
          <a:p>
            <a:pPr marL="457200" indent="-457200">
              <a:buFont typeface="+mj-lt"/>
              <a:buAutoNum type="arabicPeriod"/>
            </a:pPr>
            <a:r>
              <a:rPr lang="en-GB" sz="1300" i="0" u="none" strike="noStrike" dirty="0">
                <a:solidFill>
                  <a:srgbClr val="002060"/>
                </a:solidFill>
                <a:effectLst/>
              </a:rPr>
              <a:t>to inform and advise you and your employees about your obligations to comply with the GDPR and other data protection laws; </a:t>
            </a:r>
          </a:p>
          <a:p>
            <a:pPr marL="457200" indent="-457200">
              <a:buFont typeface="+mj-lt"/>
              <a:buAutoNum type="arabicPeriod"/>
            </a:pPr>
            <a:r>
              <a:rPr lang="en-GB" sz="1300" i="0" u="none" strike="noStrike" dirty="0">
                <a:solidFill>
                  <a:srgbClr val="002060"/>
                </a:solidFill>
                <a:effectLst/>
              </a:rPr>
              <a:t>to monitor compliance with the GDPR and other data protection laws, and with your data protection polices, including managing internal data protection activities; raising awareness of data protection issues, training staff and conducting internal audits; </a:t>
            </a:r>
          </a:p>
          <a:p>
            <a:pPr marL="457200" indent="-457200">
              <a:buFont typeface="+mj-lt"/>
              <a:buAutoNum type="arabicPeriod"/>
            </a:pPr>
            <a:r>
              <a:rPr lang="en-GB" sz="1300" i="0" u="none" strike="noStrike" dirty="0">
                <a:solidFill>
                  <a:srgbClr val="002060"/>
                </a:solidFill>
                <a:effectLst/>
              </a:rPr>
              <a:t>to advise on, and to monitor, data protection impact assessments; </a:t>
            </a:r>
          </a:p>
          <a:p>
            <a:pPr marL="457200" indent="-457200">
              <a:buFont typeface="+mj-lt"/>
              <a:buAutoNum type="arabicPeriod"/>
            </a:pPr>
            <a:r>
              <a:rPr lang="en-GB" sz="1300" i="0" u="none" strike="noStrike" dirty="0">
                <a:solidFill>
                  <a:srgbClr val="002060"/>
                </a:solidFill>
                <a:effectLst/>
              </a:rPr>
              <a:t>to cooperate with the supervisory authority; and </a:t>
            </a:r>
          </a:p>
          <a:p>
            <a:pPr marL="457200" indent="-457200">
              <a:buFont typeface="+mj-lt"/>
              <a:buAutoNum type="arabicPeriod"/>
            </a:pPr>
            <a:r>
              <a:rPr lang="en-GB" sz="1300" i="0" u="none" strike="noStrike" dirty="0">
                <a:solidFill>
                  <a:srgbClr val="002060"/>
                </a:solidFill>
                <a:effectLst/>
              </a:rPr>
              <a:t>to be the first point of contact for supervisory authorities and for individuals whose data is processed (employees, customers etc).</a:t>
            </a:r>
          </a:p>
          <a:p>
            <a:r>
              <a:rPr lang="en-GB" sz="1300" b="1" i="0" u="none" strike="noStrike" dirty="0">
                <a:solidFill>
                  <a:srgbClr val="002060"/>
                </a:solidFill>
                <a:effectLst/>
              </a:rPr>
              <a:t>If you decide not to follow the advice given by your DPO, you should document your reasons to help demonstrate your accountability</a:t>
            </a:r>
            <a:endParaRPr lang="en-GB" sz="1300" b="0" i="0" u="none" strike="noStrike" dirty="0">
              <a:solidFill>
                <a:srgbClr val="002060"/>
              </a:solidFill>
              <a:effectLst/>
            </a:endParaRPr>
          </a:p>
        </p:txBody>
      </p:sp>
      <p:sp>
        <p:nvSpPr>
          <p:cNvPr id="8" name="Rectangle 7">
            <a:extLst>
              <a:ext uri="{FF2B5EF4-FFF2-40B4-BE49-F238E27FC236}">
                <a16:creationId xmlns:a16="http://schemas.microsoft.com/office/drawing/2014/main" id="{CF2A2E81-304F-4869-8BC2-B9BB6D0DDF70}"/>
              </a:ext>
            </a:extLst>
          </p:cNvPr>
          <p:cNvSpPr/>
          <p:nvPr/>
        </p:nvSpPr>
        <p:spPr>
          <a:xfrm>
            <a:off x="6059488" y="1285107"/>
            <a:ext cx="6132512" cy="2893100"/>
          </a:xfrm>
          <a:prstGeom prst="rect">
            <a:avLst/>
          </a:prstGeom>
        </p:spPr>
        <p:txBody>
          <a:bodyPr wrap="square">
            <a:spAutoFit/>
          </a:bodyPr>
          <a:lstStyle/>
          <a:p>
            <a:r>
              <a:rPr lang="en-GB" sz="1300" b="1" u="sng" dirty="0">
                <a:solidFill>
                  <a:srgbClr val="0070C0"/>
                </a:solidFill>
              </a:rPr>
              <a:t>The Data Protection Officer at a glance</a:t>
            </a:r>
          </a:p>
          <a:p>
            <a:pPr marL="457200" indent="-457200">
              <a:buFont typeface="+mj-lt"/>
              <a:buAutoNum type="arabicPeriod"/>
            </a:pPr>
            <a:r>
              <a:rPr lang="en-GB" sz="1300" dirty="0">
                <a:solidFill>
                  <a:srgbClr val="0070C0"/>
                </a:solidFill>
              </a:rPr>
              <a:t>The GDPR introduces a duty for you to appoint a data protection officer (DPO) if you are a public authority or body, or if you carry out certain types of processing activities. </a:t>
            </a:r>
          </a:p>
          <a:p>
            <a:pPr marL="457200" indent="-457200">
              <a:buFont typeface="+mj-lt"/>
              <a:buAutoNum type="arabicPeriod"/>
            </a:pPr>
            <a:r>
              <a:rPr lang="en-GB" sz="1300" dirty="0">
                <a:solidFill>
                  <a:srgbClr val="0070C0"/>
                </a:solidFill>
              </a:rPr>
              <a:t>DPOs assist you to monitor internal compliance, inform and advise on your data protection obligations, provide advice regarding Data Protection Impact Assessments (DPIAs) and act as a contact point for data subjects and the supervisory authority. </a:t>
            </a:r>
          </a:p>
          <a:p>
            <a:pPr marL="457200" indent="-457200">
              <a:buFont typeface="+mj-lt"/>
              <a:buAutoNum type="arabicPeriod"/>
            </a:pPr>
            <a:r>
              <a:rPr lang="en-GB" sz="1300" dirty="0">
                <a:solidFill>
                  <a:srgbClr val="0070C0"/>
                </a:solidFill>
              </a:rPr>
              <a:t>The DPO must be independent, an expert in data protection, adequately resourced, and report to the highest management level. </a:t>
            </a:r>
          </a:p>
          <a:p>
            <a:pPr marL="457200" indent="-457200">
              <a:buFont typeface="+mj-lt"/>
              <a:buAutoNum type="arabicPeriod"/>
            </a:pPr>
            <a:r>
              <a:rPr lang="en-GB" sz="1300" dirty="0">
                <a:solidFill>
                  <a:srgbClr val="0070C0"/>
                </a:solidFill>
              </a:rPr>
              <a:t>A DPO can be an existing employee or externally appointed.</a:t>
            </a:r>
          </a:p>
          <a:p>
            <a:pPr marL="457200" indent="-457200">
              <a:buFont typeface="+mj-lt"/>
              <a:buAutoNum type="arabicPeriod"/>
            </a:pPr>
            <a:r>
              <a:rPr lang="en-GB" sz="1300" dirty="0">
                <a:solidFill>
                  <a:srgbClr val="0070C0"/>
                </a:solidFill>
              </a:rPr>
              <a:t>In some cases several organisations can appoint a single DPO between them. </a:t>
            </a:r>
          </a:p>
          <a:p>
            <a:pPr marL="457200" indent="-457200">
              <a:buFont typeface="+mj-lt"/>
              <a:buAutoNum type="arabicPeriod"/>
            </a:pPr>
            <a:r>
              <a:rPr lang="en-GB" sz="1300" dirty="0">
                <a:solidFill>
                  <a:srgbClr val="0070C0"/>
                </a:solidFill>
              </a:rPr>
              <a:t>DPOs can help you demonstrate compliance and are part of the enhanced focus on accountability.</a:t>
            </a:r>
          </a:p>
        </p:txBody>
      </p:sp>
    </p:spTree>
    <p:extLst>
      <p:ext uri="{BB962C8B-B14F-4D97-AF65-F5344CB8AC3E}">
        <p14:creationId xmlns:p14="http://schemas.microsoft.com/office/powerpoint/2010/main" val="2755866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1" y="4026455"/>
            <a:ext cx="6059484" cy="2831545"/>
          </a:xfrm>
        </p:spPr>
        <p:txBody>
          <a:bodyPr>
            <a:normAutofit/>
          </a:bodyPr>
          <a:lstStyle/>
          <a:p>
            <a:pPr marL="0" indent="0">
              <a:buNone/>
            </a:pPr>
            <a:r>
              <a:rPr lang="en-GB" sz="1800" b="1" u="sng" dirty="0">
                <a:solidFill>
                  <a:srgbClr val="00B050"/>
                </a:solidFill>
              </a:rPr>
              <a:t>Types of requirement</a:t>
            </a:r>
          </a:p>
          <a:p>
            <a:pPr marL="0" indent="0">
              <a:buNone/>
            </a:pPr>
            <a:r>
              <a:rPr lang="en-GB" sz="1800" b="1" dirty="0">
                <a:solidFill>
                  <a:srgbClr val="00B050"/>
                </a:solidFill>
              </a:rPr>
              <a:t>User requirements</a:t>
            </a:r>
            <a:br>
              <a:rPr lang="en-GB" sz="1800" b="1" u="sng" dirty="0">
                <a:solidFill>
                  <a:srgbClr val="00B050"/>
                </a:solidFill>
              </a:rPr>
            </a:br>
            <a:r>
              <a:rPr lang="en-GB" sz="1800" dirty="0">
                <a:solidFill>
                  <a:srgbClr val="00B050"/>
                </a:solidFill>
              </a:rPr>
              <a:t>• Statements in natural language plus diagrams of the services the system provides and its operational constraints. Written for customers. </a:t>
            </a:r>
          </a:p>
          <a:p>
            <a:pPr marL="0" indent="0">
              <a:buNone/>
            </a:pPr>
            <a:r>
              <a:rPr lang="en-GB" sz="1800" b="1" dirty="0">
                <a:solidFill>
                  <a:srgbClr val="00B050"/>
                </a:solidFill>
              </a:rPr>
              <a:t>System requirements </a:t>
            </a:r>
            <a:br>
              <a:rPr lang="en-GB" sz="1800" b="1" u="sng" dirty="0">
                <a:solidFill>
                  <a:srgbClr val="00B050"/>
                </a:solidFill>
              </a:rPr>
            </a:br>
            <a:r>
              <a:rPr lang="en-GB" sz="1800" dirty="0">
                <a:solidFill>
                  <a:srgbClr val="00B050"/>
                </a:solidFill>
              </a:rPr>
              <a:t>• A structured document setting out detailed descriptions of the system’s functions, services and operational constraints. Defines what should be implemented so may be part of a contract between client and contractor.</a:t>
            </a:r>
          </a:p>
        </p:txBody>
      </p:sp>
      <p:sp>
        <p:nvSpPr>
          <p:cNvPr id="4" name="Content Placeholder 2">
            <a:extLst>
              <a:ext uri="{FF2B5EF4-FFF2-40B4-BE49-F238E27FC236}">
                <a16:creationId xmlns:a16="http://schemas.microsoft.com/office/drawing/2014/main" id="{43A5F8A8-C2E5-42EE-9E52-2FA3E286F419}"/>
              </a:ext>
            </a:extLst>
          </p:cNvPr>
          <p:cNvSpPr txBox="1">
            <a:spLocks/>
          </p:cNvSpPr>
          <p:nvPr/>
        </p:nvSpPr>
        <p:spPr>
          <a:xfrm>
            <a:off x="6059485" y="0"/>
            <a:ext cx="6132518" cy="3429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u="sng" dirty="0">
                <a:solidFill>
                  <a:srgbClr val="0070C0"/>
                </a:solidFill>
              </a:rPr>
              <a:t>Functional and Non-functional requirements</a:t>
            </a:r>
            <a:br>
              <a:rPr lang="en-GB" sz="1600" b="1" u="sng" dirty="0">
                <a:solidFill>
                  <a:srgbClr val="0070C0"/>
                </a:solidFill>
              </a:rPr>
            </a:br>
            <a:r>
              <a:rPr lang="en-GB" sz="1600" b="1" dirty="0">
                <a:solidFill>
                  <a:srgbClr val="0070C0"/>
                </a:solidFill>
              </a:rPr>
              <a:t>Functional requirements </a:t>
            </a:r>
            <a:br>
              <a:rPr lang="en-GB" sz="1600" dirty="0">
                <a:solidFill>
                  <a:srgbClr val="0070C0"/>
                </a:solidFill>
              </a:rPr>
            </a:br>
            <a:r>
              <a:rPr lang="en-GB" sz="1600" dirty="0">
                <a:solidFill>
                  <a:srgbClr val="0070C0"/>
                </a:solidFill>
              </a:rPr>
              <a:t>• Statements of services the system should provide, how the system should react to particular inputs and how the system should behave in particular situations. </a:t>
            </a:r>
            <a:br>
              <a:rPr lang="en-GB" sz="1600" dirty="0">
                <a:solidFill>
                  <a:srgbClr val="0070C0"/>
                </a:solidFill>
              </a:rPr>
            </a:br>
            <a:r>
              <a:rPr lang="en-GB" sz="1600" dirty="0">
                <a:solidFill>
                  <a:srgbClr val="0070C0"/>
                </a:solidFill>
              </a:rPr>
              <a:t>• May state what the system should not do. </a:t>
            </a:r>
          </a:p>
          <a:p>
            <a:pPr marL="0" indent="0">
              <a:buNone/>
            </a:pPr>
            <a:r>
              <a:rPr lang="en-GB" sz="1600" b="1" dirty="0">
                <a:solidFill>
                  <a:srgbClr val="0070C0"/>
                </a:solidFill>
              </a:rPr>
              <a:t>Non-functional requirements </a:t>
            </a:r>
            <a:br>
              <a:rPr lang="en-GB" sz="1600" dirty="0">
                <a:solidFill>
                  <a:srgbClr val="0070C0"/>
                </a:solidFill>
              </a:rPr>
            </a:br>
            <a:r>
              <a:rPr lang="en-GB" sz="1600" dirty="0">
                <a:solidFill>
                  <a:srgbClr val="0070C0"/>
                </a:solidFill>
              </a:rPr>
              <a:t>• Constraints on the services or functions offered by the system such as timing constraints, constraints on the development process, standards, etc. </a:t>
            </a:r>
            <a:br>
              <a:rPr lang="en-GB" sz="1600" dirty="0">
                <a:solidFill>
                  <a:srgbClr val="0070C0"/>
                </a:solidFill>
              </a:rPr>
            </a:br>
            <a:r>
              <a:rPr lang="en-GB" sz="1600" dirty="0">
                <a:solidFill>
                  <a:srgbClr val="0070C0"/>
                </a:solidFill>
              </a:rPr>
              <a:t>• Often apply to the system as a whole rather than individual features or services. </a:t>
            </a:r>
          </a:p>
          <a:p>
            <a:pPr marL="0" indent="0">
              <a:buNone/>
            </a:pPr>
            <a:r>
              <a:rPr lang="en-GB" sz="1600" b="1" dirty="0">
                <a:solidFill>
                  <a:srgbClr val="0070C0"/>
                </a:solidFill>
              </a:rPr>
              <a:t>Domain requirements </a:t>
            </a:r>
            <a:br>
              <a:rPr lang="en-GB" sz="1600" dirty="0">
                <a:solidFill>
                  <a:srgbClr val="0070C0"/>
                </a:solidFill>
              </a:rPr>
            </a:br>
            <a:r>
              <a:rPr lang="en-GB" sz="1600" dirty="0">
                <a:solidFill>
                  <a:srgbClr val="0070C0"/>
                </a:solidFill>
              </a:rPr>
              <a:t>• Constraints on the system from the domain of operation</a:t>
            </a:r>
          </a:p>
        </p:txBody>
      </p:sp>
      <p:sp>
        <p:nvSpPr>
          <p:cNvPr id="5" name="Rectangle 4">
            <a:extLst>
              <a:ext uri="{FF2B5EF4-FFF2-40B4-BE49-F238E27FC236}">
                <a16:creationId xmlns:a16="http://schemas.microsoft.com/office/drawing/2014/main" id="{B66792F7-EC72-45E5-9487-B138C5136E27}"/>
              </a:ext>
            </a:extLst>
          </p:cNvPr>
          <p:cNvSpPr/>
          <p:nvPr/>
        </p:nvSpPr>
        <p:spPr>
          <a:xfrm>
            <a:off x="6059485" y="3630983"/>
            <a:ext cx="6132512" cy="3293209"/>
          </a:xfrm>
          <a:prstGeom prst="rect">
            <a:avLst/>
          </a:prstGeom>
        </p:spPr>
        <p:txBody>
          <a:bodyPr wrap="square">
            <a:spAutoFit/>
          </a:bodyPr>
          <a:lstStyle/>
          <a:p>
            <a:r>
              <a:rPr lang="en-GB" sz="1600" b="1" u="sng" dirty="0">
                <a:solidFill>
                  <a:srgbClr val="7030A0"/>
                </a:solidFill>
              </a:rPr>
              <a:t>Why learn UML?</a:t>
            </a:r>
          </a:p>
          <a:p>
            <a:r>
              <a:rPr lang="en-GB" sz="1600" b="1" dirty="0">
                <a:solidFill>
                  <a:srgbClr val="7030A0"/>
                </a:solidFill>
              </a:rPr>
              <a:t>To communicate better </a:t>
            </a:r>
            <a:br>
              <a:rPr lang="en-GB" sz="1600" b="1" u="sng" dirty="0">
                <a:solidFill>
                  <a:srgbClr val="7030A0"/>
                </a:solidFill>
              </a:rPr>
            </a:br>
            <a:r>
              <a:rPr lang="en-GB" sz="1600" dirty="0">
                <a:solidFill>
                  <a:srgbClr val="7030A0"/>
                </a:solidFill>
              </a:rPr>
              <a:t>• Natural language is imprecise and gets tangles when describing complex systems/concepts </a:t>
            </a:r>
            <a:br>
              <a:rPr lang="en-GB" sz="1600" dirty="0">
                <a:solidFill>
                  <a:srgbClr val="7030A0"/>
                </a:solidFill>
              </a:rPr>
            </a:br>
            <a:r>
              <a:rPr lang="en-GB" sz="1600" dirty="0">
                <a:solidFill>
                  <a:srgbClr val="7030A0"/>
                </a:solidFill>
              </a:rPr>
              <a:t>• Code is usually very detailed </a:t>
            </a:r>
            <a:br>
              <a:rPr lang="en-GB" sz="1600" dirty="0">
                <a:solidFill>
                  <a:srgbClr val="7030A0"/>
                </a:solidFill>
              </a:rPr>
            </a:br>
            <a:r>
              <a:rPr lang="en-GB" sz="1600" dirty="0">
                <a:solidFill>
                  <a:srgbClr val="7030A0"/>
                </a:solidFill>
              </a:rPr>
              <a:t>• UML is a way to highlight details </a:t>
            </a:r>
            <a:br>
              <a:rPr lang="en-GB" sz="1600" dirty="0">
                <a:solidFill>
                  <a:srgbClr val="7030A0"/>
                </a:solidFill>
              </a:rPr>
            </a:br>
            <a:r>
              <a:rPr lang="en-GB" sz="1600" dirty="0">
                <a:solidFill>
                  <a:srgbClr val="7030A0"/>
                </a:solidFill>
              </a:rPr>
              <a:t>• The art is knowing what to leave out</a:t>
            </a:r>
          </a:p>
          <a:p>
            <a:r>
              <a:rPr lang="en-GB" sz="1600" b="1" dirty="0">
                <a:solidFill>
                  <a:srgbClr val="7030A0"/>
                </a:solidFill>
              </a:rPr>
              <a:t>To learn object orientation </a:t>
            </a:r>
            <a:br>
              <a:rPr lang="en-GB" sz="1600" b="1" u="sng" dirty="0">
                <a:solidFill>
                  <a:srgbClr val="7030A0"/>
                </a:solidFill>
              </a:rPr>
            </a:br>
            <a:r>
              <a:rPr lang="en-GB" sz="1600" dirty="0">
                <a:solidFill>
                  <a:srgbClr val="7030A0"/>
                </a:solidFill>
              </a:rPr>
              <a:t>• Interaction diagrams help identify over-centralized designs </a:t>
            </a:r>
            <a:br>
              <a:rPr lang="en-GB" sz="1600" dirty="0">
                <a:solidFill>
                  <a:srgbClr val="7030A0"/>
                </a:solidFill>
              </a:rPr>
            </a:br>
            <a:r>
              <a:rPr lang="en-GB" sz="1600" dirty="0">
                <a:solidFill>
                  <a:srgbClr val="7030A0"/>
                </a:solidFill>
              </a:rPr>
              <a:t>• Class diagrams should be drawn from a conceptual perspective and not from a data perspective </a:t>
            </a:r>
            <a:br>
              <a:rPr lang="en-GB" sz="1600" dirty="0">
                <a:solidFill>
                  <a:srgbClr val="7030A0"/>
                </a:solidFill>
              </a:rPr>
            </a:br>
            <a:r>
              <a:rPr lang="en-GB" sz="1600" dirty="0">
                <a:solidFill>
                  <a:srgbClr val="7030A0"/>
                </a:solidFill>
              </a:rPr>
              <a:t>• Activity diagrams are relevant when workflows are an important part of a users world</a:t>
            </a:r>
          </a:p>
        </p:txBody>
      </p:sp>
      <p:sp>
        <p:nvSpPr>
          <p:cNvPr id="6" name="Rectangle 5">
            <a:extLst>
              <a:ext uri="{FF2B5EF4-FFF2-40B4-BE49-F238E27FC236}">
                <a16:creationId xmlns:a16="http://schemas.microsoft.com/office/drawing/2014/main" id="{1FA24BE2-3A35-45BE-97ED-3BAE3C9AA512}"/>
              </a:ext>
            </a:extLst>
          </p:cNvPr>
          <p:cNvSpPr/>
          <p:nvPr/>
        </p:nvSpPr>
        <p:spPr>
          <a:xfrm>
            <a:off x="0" y="-5418"/>
            <a:ext cx="6096000" cy="4031873"/>
          </a:xfrm>
          <a:prstGeom prst="rect">
            <a:avLst/>
          </a:prstGeom>
        </p:spPr>
        <p:txBody>
          <a:bodyPr>
            <a:spAutoFit/>
          </a:bodyPr>
          <a:lstStyle/>
          <a:p>
            <a:r>
              <a:rPr lang="en-GB" sz="1600" b="1" u="sng" dirty="0">
                <a:solidFill>
                  <a:srgbClr val="C00000"/>
                </a:solidFill>
              </a:rPr>
              <a:t>Requirements engineering</a:t>
            </a:r>
          </a:p>
          <a:p>
            <a:r>
              <a:rPr lang="en-GB" sz="1600" dirty="0">
                <a:solidFill>
                  <a:srgbClr val="C00000"/>
                </a:solidFill>
              </a:rPr>
              <a:t>• The process of establishing the services that a customer requires from a system and the constraints under which it operates and is developed.</a:t>
            </a:r>
          </a:p>
          <a:p>
            <a:r>
              <a:rPr lang="en-GB" sz="1600" dirty="0">
                <a:solidFill>
                  <a:srgbClr val="C00000"/>
                </a:solidFill>
              </a:rPr>
              <a:t>• The system requirements are the descriptions of the system services and constraints that are generated during the requirements engineering process.</a:t>
            </a:r>
          </a:p>
          <a:p>
            <a:r>
              <a:rPr lang="en-GB" sz="1600" b="1" dirty="0">
                <a:solidFill>
                  <a:srgbClr val="C00000"/>
                </a:solidFill>
              </a:rPr>
              <a:t>What is a requirement </a:t>
            </a:r>
            <a:br>
              <a:rPr lang="en-GB" sz="1600" b="1" u="sng" dirty="0">
                <a:solidFill>
                  <a:srgbClr val="C00000"/>
                </a:solidFill>
              </a:rPr>
            </a:br>
            <a:r>
              <a:rPr lang="en-GB" sz="1600" dirty="0">
                <a:solidFill>
                  <a:srgbClr val="C00000"/>
                </a:solidFill>
              </a:rPr>
              <a:t>• It may range from a high-level abstract statement of a service or of a system constraint to a detailed mathematical functional specification. </a:t>
            </a:r>
            <a:br>
              <a:rPr lang="en-GB" sz="1600" dirty="0">
                <a:solidFill>
                  <a:srgbClr val="C00000"/>
                </a:solidFill>
              </a:rPr>
            </a:br>
            <a:r>
              <a:rPr lang="en-GB" sz="1600" dirty="0">
                <a:solidFill>
                  <a:srgbClr val="C00000"/>
                </a:solidFill>
              </a:rPr>
              <a:t>• This is inevitable as requirements may serve a dual function </a:t>
            </a:r>
            <a:br>
              <a:rPr lang="en-GB" sz="1600" dirty="0">
                <a:solidFill>
                  <a:srgbClr val="C00000"/>
                </a:solidFill>
              </a:rPr>
            </a:br>
            <a:r>
              <a:rPr lang="en-GB" sz="1600" dirty="0">
                <a:solidFill>
                  <a:srgbClr val="C00000"/>
                </a:solidFill>
              </a:rPr>
              <a:t>- May be the basis for a bid for a contract - therefore must be open to interpretation; </a:t>
            </a:r>
            <a:br>
              <a:rPr lang="en-GB" sz="1600" dirty="0">
                <a:solidFill>
                  <a:srgbClr val="C00000"/>
                </a:solidFill>
              </a:rPr>
            </a:br>
            <a:r>
              <a:rPr lang="en-GB" sz="1600" dirty="0">
                <a:solidFill>
                  <a:srgbClr val="C00000"/>
                </a:solidFill>
              </a:rPr>
              <a:t>-  May be the basis for the contract itself - therefore must be defined in detail; </a:t>
            </a:r>
            <a:br>
              <a:rPr lang="en-GB" sz="1600" dirty="0">
                <a:solidFill>
                  <a:srgbClr val="C00000"/>
                </a:solidFill>
              </a:rPr>
            </a:br>
            <a:r>
              <a:rPr lang="en-GB" sz="1600" dirty="0">
                <a:solidFill>
                  <a:srgbClr val="C00000"/>
                </a:solidFill>
              </a:rPr>
              <a:t>- Both these statements may be called requirements.</a:t>
            </a:r>
          </a:p>
        </p:txBody>
      </p:sp>
    </p:spTree>
    <p:extLst>
      <p:ext uri="{BB962C8B-B14F-4D97-AF65-F5344CB8AC3E}">
        <p14:creationId xmlns:p14="http://schemas.microsoft.com/office/powerpoint/2010/main" val="3486059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6E1AA-372E-45A4-AD3E-8848E0500708}"/>
              </a:ext>
            </a:extLst>
          </p:cNvPr>
          <p:cNvSpPr>
            <a:spLocks noGrp="1"/>
          </p:cNvSpPr>
          <p:nvPr>
            <p:ph idx="1"/>
          </p:nvPr>
        </p:nvSpPr>
        <p:spPr>
          <a:xfrm>
            <a:off x="4" y="3444994"/>
            <a:ext cx="6059484" cy="3416320"/>
          </a:xfrm>
        </p:spPr>
        <p:txBody>
          <a:bodyPr>
            <a:normAutofit/>
          </a:bodyPr>
          <a:lstStyle/>
          <a:p>
            <a:pPr marL="0" indent="0">
              <a:buNone/>
            </a:pPr>
            <a:r>
              <a:rPr lang="en-GB" sz="1400" b="1" u="sng" dirty="0">
                <a:solidFill>
                  <a:srgbClr val="00B050"/>
                </a:solidFill>
              </a:rPr>
              <a:t>Use case diagrams</a:t>
            </a:r>
          </a:p>
          <a:p>
            <a:pPr marL="0" indent="0">
              <a:buNone/>
            </a:pPr>
            <a:r>
              <a:rPr lang="en-GB" sz="1400" b="1" dirty="0">
                <a:solidFill>
                  <a:srgbClr val="00B050"/>
                </a:solidFill>
              </a:rPr>
              <a:t>They represent the stakeholders/users view of a system; </a:t>
            </a:r>
            <a:br>
              <a:rPr lang="en-GB" sz="1400" b="1" dirty="0">
                <a:solidFill>
                  <a:srgbClr val="00B050"/>
                </a:solidFill>
              </a:rPr>
            </a:br>
            <a:r>
              <a:rPr lang="en-GB" sz="1400" dirty="0">
                <a:solidFill>
                  <a:srgbClr val="00B050"/>
                </a:solidFill>
              </a:rPr>
              <a:t>• It is important to note that requirements are always evolving and changing.</a:t>
            </a:r>
          </a:p>
          <a:p>
            <a:pPr marL="0" indent="0">
              <a:buNone/>
            </a:pPr>
            <a:r>
              <a:rPr lang="en-GB" sz="1400" b="1" dirty="0">
                <a:solidFill>
                  <a:srgbClr val="00B050"/>
                </a:solidFill>
              </a:rPr>
              <a:t>They can answer questions such as: </a:t>
            </a:r>
            <a:br>
              <a:rPr lang="en-GB" sz="1400" b="1" u="sng" dirty="0">
                <a:solidFill>
                  <a:srgbClr val="00B050"/>
                </a:solidFill>
              </a:rPr>
            </a:br>
            <a:r>
              <a:rPr lang="en-GB" sz="1400" dirty="0">
                <a:solidFill>
                  <a:srgbClr val="00B050"/>
                </a:solidFill>
              </a:rPr>
              <a:t>• Which system is being described? (What does it do?) </a:t>
            </a:r>
            <a:br>
              <a:rPr lang="en-GB" sz="1400" dirty="0">
                <a:solidFill>
                  <a:srgbClr val="00B050"/>
                </a:solidFill>
              </a:rPr>
            </a:br>
            <a:r>
              <a:rPr lang="en-GB" sz="1400" dirty="0">
                <a:solidFill>
                  <a:srgbClr val="00B050"/>
                </a:solidFill>
              </a:rPr>
              <a:t>• Who are the stakeholders who interact with the system (actors)? </a:t>
            </a:r>
            <a:br>
              <a:rPr lang="en-GB" sz="1400" dirty="0">
                <a:solidFill>
                  <a:srgbClr val="00B050"/>
                </a:solidFill>
              </a:rPr>
            </a:br>
            <a:r>
              <a:rPr lang="en-GB" sz="1400" dirty="0">
                <a:solidFill>
                  <a:srgbClr val="00B050"/>
                </a:solidFill>
              </a:rPr>
              <a:t>• What features do the system offer? (What can actors do?)</a:t>
            </a:r>
            <a:br>
              <a:rPr lang="en-GB" sz="1400" dirty="0">
                <a:solidFill>
                  <a:srgbClr val="00B050"/>
                </a:solidFill>
              </a:rPr>
            </a:br>
            <a:br>
              <a:rPr lang="en-GB" sz="1400" dirty="0">
                <a:solidFill>
                  <a:srgbClr val="00B050"/>
                </a:solidFill>
              </a:rPr>
            </a:br>
            <a:r>
              <a:rPr lang="en-GB" sz="1400" b="1" u="sng" dirty="0">
                <a:solidFill>
                  <a:srgbClr val="00B050"/>
                </a:solidFill>
              </a:rPr>
              <a:t>Use cases</a:t>
            </a:r>
          </a:p>
          <a:p>
            <a:pPr marL="0" indent="0">
              <a:buNone/>
            </a:pPr>
            <a:r>
              <a:rPr lang="en-GB" sz="1400" dirty="0">
                <a:solidFill>
                  <a:srgbClr val="00B050"/>
                </a:solidFill>
              </a:rPr>
              <a:t>• Describes functionality expected from the system under development. </a:t>
            </a:r>
            <a:br>
              <a:rPr lang="en-GB" sz="1400" dirty="0">
                <a:solidFill>
                  <a:srgbClr val="00B050"/>
                </a:solidFill>
              </a:rPr>
            </a:br>
            <a:r>
              <a:rPr lang="en-GB" sz="1400" dirty="0">
                <a:solidFill>
                  <a:srgbClr val="00B050"/>
                </a:solidFill>
              </a:rPr>
              <a:t>• Provides tangible benefit for one or more actors that communicate with this use case. </a:t>
            </a:r>
            <a:br>
              <a:rPr lang="en-GB" sz="1400" dirty="0">
                <a:solidFill>
                  <a:srgbClr val="00B050"/>
                </a:solidFill>
              </a:rPr>
            </a:br>
            <a:r>
              <a:rPr lang="en-GB" sz="1400" dirty="0">
                <a:solidFill>
                  <a:srgbClr val="00B050"/>
                </a:solidFill>
              </a:rPr>
              <a:t>• Derived from collected customer wishes. </a:t>
            </a:r>
            <a:br>
              <a:rPr lang="en-GB" sz="1400" dirty="0">
                <a:solidFill>
                  <a:srgbClr val="00B050"/>
                </a:solidFill>
              </a:rPr>
            </a:br>
            <a:r>
              <a:rPr lang="en-GB" sz="1400" dirty="0">
                <a:solidFill>
                  <a:srgbClr val="00B050"/>
                </a:solidFill>
              </a:rPr>
              <a:t>• Set of all use cases describes the functionality that a system shall provide. </a:t>
            </a:r>
            <a:br>
              <a:rPr lang="en-GB" sz="1400" dirty="0">
                <a:solidFill>
                  <a:srgbClr val="00B050"/>
                </a:solidFill>
              </a:rPr>
            </a:br>
            <a:r>
              <a:rPr lang="en-GB" sz="1400" dirty="0">
                <a:solidFill>
                  <a:srgbClr val="00B050"/>
                </a:solidFill>
              </a:rPr>
              <a:t>• Documents the functionality that a system offers.</a:t>
            </a:r>
          </a:p>
          <a:p>
            <a:pPr marL="0" indent="0">
              <a:buNone/>
            </a:pPr>
            <a:endParaRPr lang="en-GB" sz="1600" dirty="0">
              <a:solidFill>
                <a:srgbClr val="00B050"/>
              </a:solidFill>
            </a:endParaRPr>
          </a:p>
        </p:txBody>
      </p:sp>
      <p:sp>
        <p:nvSpPr>
          <p:cNvPr id="5" name="Rectangle 4">
            <a:extLst>
              <a:ext uri="{FF2B5EF4-FFF2-40B4-BE49-F238E27FC236}">
                <a16:creationId xmlns:a16="http://schemas.microsoft.com/office/drawing/2014/main" id="{B66792F7-EC72-45E5-9487-B138C5136E27}"/>
              </a:ext>
            </a:extLst>
          </p:cNvPr>
          <p:cNvSpPr/>
          <p:nvPr/>
        </p:nvSpPr>
        <p:spPr>
          <a:xfrm>
            <a:off x="6059479" y="-5418"/>
            <a:ext cx="6132512" cy="2677656"/>
          </a:xfrm>
          <a:prstGeom prst="rect">
            <a:avLst/>
          </a:prstGeom>
        </p:spPr>
        <p:txBody>
          <a:bodyPr wrap="square">
            <a:spAutoFit/>
          </a:bodyPr>
          <a:lstStyle/>
          <a:p>
            <a:r>
              <a:rPr lang="en-GB" sz="1400" b="1" u="sng" dirty="0">
                <a:solidFill>
                  <a:srgbClr val="0070C0"/>
                </a:solidFill>
              </a:rPr>
              <a:t>Description of Use Cases</a:t>
            </a:r>
            <a:br>
              <a:rPr lang="en-GB" sz="1400" b="1" u="sng" dirty="0">
                <a:solidFill>
                  <a:srgbClr val="0070C0"/>
                </a:solidFill>
              </a:rPr>
            </a:br>
            <a:r>
              <a:rPr lang="en-GB" sz="1400" b="1" dirty="0">
                <a:solidFill>
                  <a:srgbClr val="0070C0"/>
                </a:solidFill>
              </a:rPr>
              <a:t>Structured approach </a:t>
            </a:r>
            <a:br>
              <a:rPr lang="en-GB" sz="1400" dirty="0">
                <a:solidFill>
                  <a:srgbClr val="0070C0"/>
                </a:solidFill>
              </a:rPr>
            </a:br>
            <a:r>
              <a:rPr lang="en-GB" sz="1400" dirty="0">
                <a:solidFill>
                  <a:srgbClr val="0070C0"/>
                </a:solidFill>
              </a:rPr>
              <a:t>• Name </a:t>
            </a:r>
            <a:br>
              <a:rPr lang="en-GB" sz="1400" dirty="0">
                <a:solidFill>
                  <a:srgbClr val="0070C0"/>
                </a:solidFill>
              </a:rPr>
            </a:br>
            <a:r>
              <a:rPr lang="en-GB" sz="1400" dirty="0">
                <a:solidFill>
                  <a:srgbClr val="0070C0"/>
                </a:solidFill>
              </a:rPr>
              <a:t>• Short description </a:t>
            </a:r>
            <a:br>
              <a:rPr lang="en-GB" sz="1400" dirty="0">
                <a:solidFill>
                  <a:srgbClr val="0070C0"/>
                </a:solidFill>
              </a:rPr>
            </a:br>
            <a:r>
              <a:rPr lang="en-GB" sz="1400" dirty="0">
                <a:solidFill>
                  <a:srgbClr val="0070C0"/>
                </a:solidFill>
              </a:rPr>
              <a:t>• Precondition: prerequisite for successful execution </a:t>
            </a:r>
            <a:br>
              <a:rPr lang="en-GB" sz="1400" dirty="0">
                <a:solidFill>
                  <a:srgbClr val="0070C0"/>
                </a:solidFill>
              </a:rPr>
            </a:br>
            <a:r>
              <a:rPr lang="en-GB" sz="1400" dirty="0">
                <a:solidFill>
                  <a:srgbClr val="0070C0"/>
                </a:solidFill>
              </a:rPr>
              <a:t>• Postcondition: system state after successful execution </a:t>
            </a:r>
            <a:br>
              <a:rPr lang="en-GB" sz="1400" dirty="0">
                <a:solidFill>
                  <a:srgbClr val="0070C0"/>
                </a:solidFill>
              </a:rPr>
            </a:br>
            <a:r>
              <a:rPr lang="en-GB" sz="1400" dirty="0">
                <a:solidFill>
                  <a:srgbClr val="0070C0"/>
                </a:solidFill>
              </a:rPr>
              <a:t>• Error situations: errors relevant to the problem domain </a:t>
            </a:r>
            <a:br>
              <a:rPr lang="en-GB" sz="1400" dirty="0">
                <a:solidFill>
                  <a:srgbClr val="0070C0"/>
                </a:solidFill>
              </a:rPr>
            </a:br>
            <a:r>
              <a:rPr lang="en-GB" sz="1400" dirty="0">
                <a:solidFill>
                  <a:srgbClr val="0070C0"/>
                </a:solidFill>
              </a:rPr>
              <a:t>• System state on the occurrence of an error </a:t>
            </a:r>
            <a:br>
              <a:rPr lang="en-GB" sz="1400" dirty="0">
                <a:solidFill>
                  <a:srgbClr val="0070C0"/>
                </a:solidFill>
              </a:rPr>
            </a:br>
            <a:r>
              <a:rPr lang="en-GB" sz="1400" dirty="0">
                <a:solidFill>
                  <a:srgbClr val="0070C0"/>
                </a:solidFill>
              </a:rPr>
              <a:t>• Actors that communicate with the use case </a:t>
            </a:r>
            <a:br>
              <a:rPr lang="en-GB" sz="1400" dirty="0">
                <a:solidFill>
                  <a:srgbClr val="0070C0"/>
                </a:solidFill>
              </a:rPr>
            </a:br>
            <a:r>
              <a:rPr lang="en-GB" sz="1400" dirty="0">
                <a:solidFill>
                  <a:srgbClr val="0070C0"/>
                </a:solidFill>
              </a:rPr>
              <a:t>• Trigger: events which initiate/start the use case </a:t>
            </a:r>
            <a:br>
              <a:rPr lang="en-GB" sz="1400" dirty="0">
                <a:solidFill>
                  <a:srgbClr val="0070C0"/>
                </a:solidFill>
              </a:rPr>
            </a:br>
            <a:r>
              <a:rPr lang="en-GB" sz="1400" dirty="0">
                <a:solidFill>
                  <a:srgbClr val="0070C0"/>
                </a:solidFill>
              </a:rPr>
              <a:t>• Standard process: individual steps to be taken </a:t>
            </a:r>
            <a:br>
              <a:rPr lang="en-GB" sz="1400" dirty="0">
                <a:solidFill>
                  <a:srgbClr val="0070C0"/>
                </a:solidFill>
              </a:rPr>
            </a:br>
            <a:r>
              <a:rPr lang="en-GB" sz="1400" dirty="0">
                <a:solidFill>
                  <a:srgbClr val="0070C0"/>
                </a:solidFill>
              </a:rPr>
              <a:t>• Alternative processes: deviations from the standard process </a:t>
            </a:r>
          </a:p>
        </p:txBody>
      </p:sp>
      <p:sp>
        <p:nvSpPr>
          <p:cNvPr id="6" name="Rectangle 5">
            <a:extLst>
              <a:ext uri="{FF2B5EF4-FFF2-40B4-BE49-F238E27FC236}">
                <a16:creationId xmlns:a16="http://schemas.microsoft.com/office/drawing/2014/main" id="{1FA24BE2-3A35-45BE-97ED-3BAE3C9AA512}"/>
              </a:ext>
            </a:extLst>
          </p:cNvPr>
          <p:cNvSpPr/>
          <p:nvPr/>
        </p:nvSpPr>
        <p:spPr>
          <a:xfrm>
            <a:off x="0" y="-5418"/>
            <a:ext cx="6059479" cy="3539430"/>
          </a:xfrm>
          <a:prstGeom prst="rect">
            <a:avLst/>
          </a:prstGeom>
        </p:spPr>
        <p:txBody>
          <a:bodyPr wrap="square">
            <a:spAutoFit/>
          </a:bodyPr>
          <a:lstStyle/>
          <a:p>
            <a:r>
              <a:rPr lang="en-GB" sz="1400" b="1" u="sng" dirty="0">
                <a:solidFill>
                  <a:srgbClr val="C00000"/>
                </a:solidFill>
              </a:rPr>
              <a:t>Diagrams</a:t>
            </a:r>
            <a:br>
              <a:rPr lang="en-GB" sz="1400" b="1" dirty="0">
                <a:solidFill>
                  <a:srgbClr val="C00000"/>
                </a:solidFill>
              </a:rPr>
            </a:br>
            <a:r>
              <a:rPr lang="en-GB" sz="1400" b="1" dirty="0">
                <a:solidFill>
                  <a:srgbClr val="C00000"/>
                </a:solidFill>
              </a:rPr>
              <a:t>User view: </a:t>
            </a:r>
            <a:br>
              <a:rPr lang="en-GB" sz="1400" dirty="0">
                <a:solidFill>
                  <a:srgbClr val="C00000"/>
                </a:solidFill>
              </a:rPr>
            </a:br>
            <a:r>
              <a:rPr lang="en-GB" sz="1400" dirty="0">
                <a:solidFill>
                  <a:srgbClr val="C00000"/>
                </a:solidFill>
              </a:rPr>
              <a:t>• Use case (relation of actors to system functions) </a:t>
            </a:r>
          </a:p>
          <a:p>
            <a:r>
              <a:rPr lang="en-GB" sz="1400" b="1" dirty="0">
                <a:solidFill>
                  <a:srgbClr val="C00000"/>
                </a:solidFill>
              </a:rPr>
              <a:t>Structural view: </a:t>
            </a:r>
            <a:br>
              <a:rPr lang="en-GB" sz="1400" dirty="0">
                <a:solidFill>
                  <a:srgbClr val="C00000"/>
                </a:solidFill>
              </a:rPr>
            </a:br>
            <a:r>
              <a:rPr lang="en-GB" sz="1400" dirty="0">
                <a:solidFill>
                  <a:srgbClr val="C00000"/>
                </a:solidFill>
              </a:rPr>
              <a:t>• Class (static class structure) </a:t>
            </a:r>
            <a:br>
              <a:rPr lang="en-GB" sz="1400" dirty="0">
                <a:solidFill>
                  <a:srgbClr val="C00000"/>
                </a:solidFill>
              </a:rPr>
            </a:br>
            <a:r>
              <a:rPr lang="en-GB" sz="1400" dirty="0">
                <a:solidFill>
                  <a:srgbClr val="C00000"/>
                </a:solidFill>
              </a:rPr>
              <a:t>• Object (same as class -only using class instances –i.e. objects) </a:t>
            </a:r>
            <a:r>
              <a:rPr lang="en-GB" sz="1400" b="1" dirty="0">
                <a:solidFill>
                  <a:srgbClr val="C00000"/>
                </a:solidFill>
              </a:rPr>
              <a:t>Behavioural View: </a:t>
            </a:r>
            <a:br>
              <a:rPr lang="en-GB" sz="1400" dirty="0">
                <a:solidFill>
                  <a:srgbClr val="C00000"/>
                </a:solidFill>
              </a:rPr>
            </a:br>
            <a:r>
              <a:rPr lang="en-GB" sz="1400" dirty="0">
                <a:solidFill>
                  <a:srgbClr val="C00000"/>
                </a:solidFill>
              </a:rPr>
              <a:t>• Sequence (Object message passing structure)</a:t>
            </a:r>
            <a:br>
              <a:rPr lang="en-GB" sz="1400" dirty="0">
                <a:solidFill>
                  <a:srgbClr val="C00000"/>
                </a:solidFill>
              </a:rPr>
            </a:br>
            <a:r>
              <a:rPr lang="en-GB" sz="1400" dirty="0">
                <a:solidFill>
                  <a:srgbClr val="C00000"/>
                </a:solidFill>
              </a:rPr>
              <a:t>• Collaboration (same as sequence but also shows context -i.e. objects and their relationships)</a:t>
            </a:r>
            <a:br>
              <a:rPr lang="en-GB" sz="1400" dirty="0">
                <a:solidFill>
                  <a:srgbClr val="C00000"/>
                </a:solidFill>
              </a:rPr>
            </a:br>
            <a:r>
              <a:rPr lang="en-GB" sz="1400" dirty="0">
                <a:solidFill>
                  <a:srgbClr val="C00000"/>
                </a:solidFill>
              </a:rPr>
              <a:t>• State (states of objects in a particular class) </a:t>
            </a:r>
            <a:br>
              <a:rPr lang="en-GB" sz="1400" dirty="0">
                <a:solidFill>
                  <a:srgbClr val="C00000"/>
                </a:solidFill>
              </a:rPr>
            </a:br>
            <a:r>
              <a:rPr lang="en-GB" sz="1400" dirty="0">
                <a:solidFill>
                  <a:srgbClr val="C00000"/>
                </a:solidFill>
              </a:rPr>
              <a:t>• Activity (sequential flow of activities i.e. action states) </a:t>
            </a:r>
          </a:p>
          <a:p>
            <a:r>
              <a:rPr lang="en-GB" sz="1400" b="1" dirty="0">
                <a:solidFill>
                  <a:srgbClr val="C00000"/>
                </a:solidFill>
              </a:rPr>
              <a:t>Implementation View: </a:t>
            </a:r>
            <a:br>
              <a:rPr lang="en-GB" sz="1400" dirty="0">
                <a:solidFill>
                  <a:srgbClr val="C00000"/>
                </a:solidFill>
              </a:rPr>
            </a:br>
            <a:r>
              <a:rPr lang="en-GB" sz="1400" dirty="0">
                <a:solidFill>
                  <a:srgbClr val="C00000"/>
                </a:solidFill>
              </a:rPr>
              <a:t>• Component (code structure)</a:t>
            </a:r>
          </a:p>
          <a:p>
            <a:r>
              <a:rPr lang="en-GB" sz="1400" b="1" dirty="0">
                <a:solidFill>
                  <a:srgbClr val="C00000"/>
                </a:solidFill>
              </a:rPr>
              <a:t>Environment View: </a:t>
            </a:r>
            <a:br>
              <a:rPr lang="en-GB" sz="1400" dirty="0">
                <a:solidFill>
                  <a:srgbClr val="C00000"/>
                </a:solidFill>
              </a:rPr>
            </a:br>
            <a:r>
              <a:rPr lang="en-GB" sz="1400" dirty="0">
                <a:solidFill>
                  <a:srgbClr val="C00000"/>
                </a:solidFill>
              </a:rPr>
              <a:t>• Deployment (mapping of software to hardware)</a:t>
            </a:r>
          </a:p>
        </p:txBody>
      </p:sp>
      <p:sp>
        <p:nvSpPr>
          <p:cNvPr id="7" name="Rectangle 6">
            <a:extLst>
              <a:ext uri="{FF2B5EF4-FFF2-40B4-BE49-F238E27FC236}">
                <a16:creationId xmlns:a16="http://schemas.microsoft.com/office/drawing/2014/main" id="{256BD7C2-A78F-4470-B676-16542FBA2E8A}"/>
              </a:ext>
            </a:extLst>
          </p:cNvPr>
          <p:cNvSpPr/>
          <p:nvPr/>
        </p:nvSpPr>
        <p:spPr>
          <a:xfrm>
            <a:off x="6058743" y="2672238"/>
            <a:ext cx="6132512" cy="2893100"/>
          </a:xfrm>
          <a:prstGeom prst="rect">
            <a:avLst/>
          </a:prstGeom>
        </p:spPr>
        <p:txBody>
          <a:bodyPr wrap="square">
            <a:spAutoFit/>
          </a:bodyPr>
          <a:lstStyle/>
          <a:p>
            <a:r>
              <a:rPr lang="en-GB" sz="1400" b="1" u="sng" dirty="0">
                <a:solidFill>
                  <a:srgbClr val="7030A0"/>
                </a:solidFill>
              </a:rPr>
              <a:t>Best Practices -Identifying Actors</a:t>
            </a:r>
          </a:p>
          <a:p>
            <a:r>
              <a:rPr lang="en-GB" sz="1400" dirty="0">
                <a:solidFill>
                  <a:srgbClr val="7030A0"/>
                </a:solidFill>
              </a:rPr>
              <a:t>• Who uses the main use cases? </a:t>
            </a:r>
            <a:br>
              <a:rPr lang="en-GB" sz="1400" dirty="0">
                <a:solidFill>
                  <a:srgbClr val="7030A0"/>
                </a:solidFill>
              </a:rPr>
            </a:br>
            <a:r>
              <a:rPr lang="en-GB" sz="1400" dirty="0">
                <a:solidFill>
                  <a:srgbClr val="7030A0"/>
                </a:solidFill>
              </a:rPr>
              <a:t>• Who needs support for their daily work? </a:t>
            </a:r>
            <a:br>
              <a:rPr lang="en-GB" sz="1400" dirty="0">
                <a:solidFill>
                  <a:srgbClr val="7030A0"/>
                </a:solidFill>
              </a:rPr>
            </a:br>
            <a:r>
              <a:rPr lang="en-GB" sz="1400" dirty="0">
                <a:solidFill>
                  <a:srgbClr val="7030A0"/>
                </a:solidFill>
              </a:rPr>
              <a:t>• Who is responsible for system administration? </a:t>
            </a:r>
            <a:br>
              <a:rPr lang="en-GB" sz="1400" dirty="0">
                <a:solidFill>
                  <a:srgbClr val="7030A0"/>
                </a:solidFill>
              </a:rPr>
            </a:br>
            <a:r>
              <a:rPr lang="en-GB" sz="1400" dirty="0">
                <a:solidFill>
                  <a:srgbClr val="7030A0"/>
                </a:solidFill>
              </a:rPr>
              <a:t>• What are the external devices/(software) systems with which the system must communicate? </a:t>
            </a:r>
            <a:br>
              <a:rPr lang="en-GB" sz="1400" dirty="0">
                <a:solidFill>
                  <a:srgbClr val="7030A0"/>
                </a:solidFill>
              </a:rPr>
            </a:br>
            <a:r>
              <a:rPr lang="en-GB" sz="1400" dirty="0">
                <a:solidFill>
                  <a:srgbClr val="7030A0"/>
                </a:solidFill>
              </a:rPr>
              <a:t>• Who is interested in the results of the system?</a:t>
            </a:r>
          </a:p>
          <a:p>
            <a:r>
              <a:rPr lang="en-GB" sz="1400" b="1" u="sng" dirty="0">
                <a:solidFill>
                  <a:srgbClr val="7030A0"/>
                </a:solidFill>
              </a:rPr>
              <a:t>Best Practices -Identifying Use Cases</a:t>
            </a:r>
          </a:p>
          <a:p>
            <a:r>
              <a:rPr lang="en-GB" sz="1400" dirty="0">
                <a:solidFill>
                  <a:srgbClr val="7030A0"/>
                </a:solidFill>
              </a:rPr>
              <a:t>• What are the main tasks that an actor must perform? </a:t>
            </a:r>
            <a:br>
              <a:rPr lang="en-GB" sz="1400" dirty="0">
                <a:solidFill>
                  <a:srgbClr val="7030A0"/>
                </a:solidFill>
              </a:rPr>
            </a:br>
            <a:r>
              <a:rPr lang="en-GB" sz="1400" dirty="0">
                <a:solidFill>
                  <a:srgbClr val="7030A0"/>
                </a:solidFill>
              </a:rPr>
              <a:t>• Does an actor want to query or even modify information contained in the system? </a:t>
            </a:r>
            <a:br>
              <a:rPr lang="en-GB" sz="1400" dirty="0">
                <a:solidFill>
                  <a:srgbClr val="7030A0"/>
                </a:solidFill>
              </a:rPr>
            </a:br>
            <a:r>
              <a:rPr lang="en-GB" sz="1400" dirty="0">
                <a:solidFill>
                  <a:srgbClr val="7030A0"/>
                </a:solidFill>
              </a:rPr>
              <a:t>• Does an actor want to inform the system about changes in other systems? </a:t>
            </a:r>
            <a:br>
              <a:rPr lang="en-GB" sz="1400" dirty="0">
                <a:solidFill>
                  <a:srgbClr val="7030A0"/>
                </a:solidFill>
              </a:rPr>
            </a:br>
            <a:r>
              <a:rPr lang="en-GB" sz="1400" dirty="0">
                <a:solidFill>
                  <a:srgbClr val="7030A0"/>
                </a:solidFill>
              </a:rPr>
              <a:t>• Should an actor be informed about unexpected events within the system?</a:t>
            </a:r>
          </a:p>
        </p:txBody>
      </p:sp>
      <p:sp>
        <p:nvSpPr>
          <p:cNvPr id="2" name="Rectangle 1">
            <a:extLst>
              <a:ext uri="{FF2B5EF4-FFF2-40B4-BE49-F238E27FC236}">
                <a16:creationId xmlns:a16="http://schemas.microsoft.com/office/drawing/2014/main" id="{B7F91141-D336-4097-A14F-9FC51B539754}"/>
              </a:ext>
            </a:extLst>
          </p:cNvPr>
          <p:cNvSpPr/>
          <p:nvPr/>
        </p:nvSpPr>
        <p:spPr>
          <a:xfrm>
            <a:off x="6077371" y="5688449"/>
            <a:ext cx="6095255" cy="1169551"/>
          </a:xfrm>
          <a:prstGeom prst="rect">
            <a:avLst/>
          </a:prstGeom>
        </p:spPr>
        <p:txBody>
          <a:bodyPr wrap="square">
            <a:spAutoFit/>
          </a:bodyPr>
          <a:lstStyle/>
          <a:p>
            <a:r>
              <a:rPr lang="en-GB" sz="1400" dirty="0"/>
              <a:t>• Use case diagrams do not model processes/workflows!</a:t>
            </a:r>
            <a:br>
              <a:rPr lang="en-GB" sz="1400" dirty="0"/>
            </a:br>
            <a:r>
              <a:rPr lang="en-GB" sz="1400" dirty="0"/>
              <a:t>• Actors are not part of the system, hence, they are positioned outside the system boundaries!</a:t>
            </a:r>
            <a:br>
              <a:rPr lang="en-GB" sz="1400" dirty="0"/>
            </a:br>
            <a:r>
              <a:rPr lang="en-GB" sz="1400" dirty="0"/>
              <a:t>• The various steps are part of the use cases, not separate use cases themselves! -&gt; NO functional decomposition</a:t>
            </a:r>
          </a:p>
        </p:txBody>
      </p:sp>
    </p:spTree>
    <p:extLst>
      <p:ext uri="{BB962C8B-B14F-4D97-AF65-F5344CB8AC3E}">
        <p14:creationId xmlns:p14="http://schemas.microsoft.com/office/powerpoint/2010/main" val="1277373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1381005886"/>
              </p:ext>
            </p:extLst>
          </p:nvPr>
        </p:nvGraphicFramePr>
        <p:xfrm>
          <a:off x="1" y="1"/>
          <a:ext cx="12210260" cy="6882359"/>
        </p:xfrm>
        <a:graphic>
          <a:graphicData uri="http://schemas.openxmlformats.org/drawingml/2006/table">
            <a:tbl>
              <a:tblPr firstRow="1" bandRow="1">
                <a:tableStyleId>{5940675A-B579-460E-94D1-54222C63F5DA}</a:tableStyleId>
              </a:tblPr>
              <a:tblGrid>
                <a:gridCol w="1590260">
                  <a:extLst>
                    <a:ext uri="{9D8B030D-6E8A-4147-A177-3AD203B41FA5}">
                      <a16:colId xmlns:a16="http://schemas.microsoft.com/office/drawing/2014/main" val="1544772945"/>
                    </a:ext>
                  </a:extLst>
                </a:gridCol>
                <a:gridCol w="1800000">
                  <a:extLst>
                    <a:ext uri="{9D8B030D-6E8A-4147-A177-3AD203B41FA5}">
                      <a16:colId xmlns:a16="http://schemas.microsoft.com/office/drawing/2014/main" val="4067297927"/>
                    </a:ext>
                  </a:extLst>
                </a:gridCol>
                <a:gridCol w="8820000">
                  <a:extLst>
                    <a:ext uri="{9D8B030D-6E8A-4147-A177-3AD203B41FA5}">
                      <a16:colId xmlns:a16="http://schemas.microsoft.com/office/drawing/2014/main" val="2919699927"/>
                    </a:ext>
                  </a:extLst>
                </a:gridCol>
              </a:tblGrid>
              <a:tr h="543184">
                <a:tc>
                  <a:txBody>
                    <a:bodyPr/>
                    <a:lstStyle/>
                    <a:p>
                      <a:r>
                        <a:rPr lang="en-GB" b="1" dirty="0"/>
                        <a:t>Name</a:t>
                      </a:r>
                    </a:p>
                  </a:txBody>
                  <a:tcPr/>
                </a:tc>
                <a:tc>
                  <a:txBody>
                    <a:bodyPr/>
                    <a:lstStyle/>
                    <a:p>
                      <a:r>
                        <a:rPr lang="en-GB" b="1" dirty="0"/>
                        <a:t>Syntax</a:t>
                      </a:r>
                    </a:p>
                  </a:txBody>
                  <a:tcPr/>
                </a:tc>
                <a:tc>
                  <a:txBody>
                    <a:bodyPr/>
                    <a:lstStyle/>
                    <a:p>
                      <a:r>
                        <a:rPr lang="en-GB" b="1" dirty="0"/>
                        <a:t>Description</a:t>
                      </a:r>
                    </a:p>
                  </a:txBody>
                  <a:tcPr/>
                </a:tc>
                <a:extLst>
                  <a:ext uri="{0D108BD9-81ED-4DB2-BD59-A6C34878D82A}">
                    <a16:rowId xmlns:a16="http://schemas.microsoft.com/office/drawing/2014/main" val="3567819982"/>
                  </a:ext>
                </a:extLst>
              </a:tr>
              <a:tr h="1058834">
                <a:tc>
                  <a:txBody>
                    <a:bodyPr/>
                    <a:lstStyle/>
                    <a:p>
                      <a:r>
                        <a:rPr lang="en-GB" b="1" dirty="0"/>
                        <a:t>System</a:t>
                      </a:r>
                    </a:p>
                  </a:txBody>
                  <a:tcPr/>
                </a:tc>
                <a:tc>
                  <a:txBody>
                    <a:bodyPr/>
                    <a:lstStyle/>
                    <a:p>
                      <a:endParaRPr lang="en-GB" dirty="0"/>
                    </a:p>
                  </a:txBody>
                  <a:tcPr/>
                </a:tc>
                <a:tc>
                  <a:txBody>
                    <a:bodyPr/>
                    <a:lstStyle/>
                    <a:p>
                      <a:r>
                        <a:rPr lang="en-GB" dirty="0"/>
                        <a:t>Boundaries between the system and the users of the system</a:t>
                      </a:r>
                    </a:p>
                  </a:txBody>
                  <a:tcPr/>
                </a:tc>
                <a:extLst>
                  <a:ext uri="{0D108BD9-81ED-4DB2-BD59-A6C34878D82A}">
                    <a16:rowId xmlns:a16="http://schemas.microsoft.com/office/drawing/2014/main" val="2044650479"/>
                  </a:ext>
                </a:extLst>
              </a:tr>
              <a:tr h="525461">
                <a:tc>
                  <a:txBody>
                    <a:bodyPr/>
                    <a:lstStyle/>
                    <a:p>
                      <a:r>
                        <a:rPr lang="en-GB" b="1" dirty="0"/>
                        <a:t>Use case</a:t>
                      </a:r>
                    </a:p>
                  </a:txBody>
                  <a:tcPr/>
                </a:tc>
                <a:tc>
                  <a:txBody>
                    <a:bodyPr/>
                    <a:lstStyle/>
                    <a:p>
                      <a:endParaRPr lang="en-GB" dirty="0"/>
                    </a:p>
                  </a:txBody>
                  <a:tcPr/>
                </a:tc>
                <a:tc>
                  <a:txBody>
                    <a:bodyPr/>
                    <a:lstStyle/>
                    <a:p>
                      <a:r>
                        <a:rPr lang="en-GB" dirty="0"/>
                        <a:t>Unit of functionality of the system</a:t>
                      </a:r>
                    </a:p>
                  </a:txBody>
                  <a:tcPr/>
                </a:tc>
                <a:extLst>
                  <a:ext uri="{0D108BD9-81ED-4DB2-BD59-A6C34878D82A}">
                    <a16:rowId xmlns:a16="http://schemas.microsoft.com/office/drawing/2014/main" val="360515551"/>
                  </a:ext>
                </a:extLst>
              </a:tr>
              <a:tr h="4730520">
                <a:tc>
                  <a:txBody>
                    <a:bodyPr/>
                    <a:lstStyle/>
                    <a:p>
                      <a:r>
                        <a:rPr lang="en-GB" b="1" dirty="0"/>
                        <a:t>Actor</a:t>
                      </a:r>
                    </a:p>
                  </a:txBody>
                  <a:tcPr/>
                </a:tc>
                <a:tc>
                  <a:txBody>
                    <a:bodyPr/>
                    <a:lstStyle/>
                    <a:p>
                      <a:endParaRPr lang="en-GB" dirty="0"/>
                    </a:p>
                  </a:txBody>
                  <a:tcPr/>
                </a:tc>
                <a:tc>
                  <a:txBody>
                    <a:bodyPr/>
                    <a:lstStyle/>
                    <a:p>
                      <a:r>
                        <a:rPr lang="en-GB" b="1" dirty="0"/>
                        <a:t>Role of the users of the system</a:t>
                      </a:r>
                      <a:br>
                        <a:rPr lang="en-GB" b="1" dirty="0"/>
                      </a:br>
                      <a:br>
                        <a:rPr lang="en-GB" b="1" dirty="0"/>
                      </a:br>
                      <a:r>
                        <a:rPr lang="en-GB" b="0" dirty="0"/>
                        <a:t>• Actors interact with the system … </a:t>
                      </a:r>
                      <a:br>
                        <a:rPr lang="en-GB" b="0" dirty="0"/>
                      </a:br>
                      <a:r>
                        <a:rPr lang="en-GB" b="0" dirty="0"/>
                        <a:t>- by using use cases, i.e., the actors initiate the execution of use cases. </a:t>
                      </a:r>
                      <a:br>
                        <a:rPr lang="en-GB" b="0" dirty="0"/>
                      </a:br>
                      <a:r>
                        <a:rPr lang="en-GB" b="0" dirty="0"/>
                        <a:t>- by being used by use cases, i.e., the actors provide functionality for the execution of use cases. </a:t>
                      </a:r>
                      <a:br>
                        <a:rPr lang="en-GB" b="0" dirty="0"/>
                      </a:br>
                      <a:r>
                        <a:rPr lang="en-GB" b="0" dirty="0"/>
                        <a:t>• Actors represent roles that users adopt. </a:t>
                      </a:r>
                      <a:br>
                        <a:rPr lang="en-GB" b="0" dirty="0"/>
                      </a:br>
                      <a:r>
                        <a:rPr lang="en-GB" b="0" dirty="0"/>
                        <a:t>- Specific users can adopt and set aside multiple roles simultaneously. </a:t>
                      </a:r>
                      <a:br>
                        <a:rPr lang="en-GB" b="0" dirty="0"/>
                      </a:br>
                      <a:r>
                        <a:rPr lang="en-GB" b="0" dirty="0"/>
                        <a:t>• Actors are not part of the system, i.e., they are outside of the system boundaries.</a:t>
                      </a:r>
                    </a:p>
                    <a:p>
                      <a:r>
                        <a:rPr lang="en-GB" b="0" dirty="0"/>
                        <a:t>• Usually user data is also administered within the system. This data is </a:t>
                      </a:r>
                      <a:r>
                        <a:rPr lang="en-GB" b="0" dirty="0" err="1"/>
                        <a:t>modeled</a:t>
                      </a:r>
                      <a:r>
                        <a:rPr lang="en-GB" b="0" dirty="0"/>
                        <a:t> within the system in the form of objects and classes. </a:t>
                      </a:r>
                      <a:br>
                        <a:rPr lang="en-GB" b="0" dirty="0"/>
                      </a:br>
                      <a:br>
                        <a:rPr lang="en-GB" b="0" dirty="0"/>
                      </a:br>
                      <a:r>
                        <a:rPr lang="en-GB" b="0" dirty="0"/>
                        <a:t>• Actors are connected with use cases via solid lines (associations). </a:t>
                      </a:r>
                      <a:br>
                        <a:rPr lang="en-GB" b="0" dirty="0"/>
                      </a:br>
                      <a:r>
                        <a:rPr lang="en-GB" b="0" dirty="0"/>
                        <a:t>• Every actor must communicate with at least one use case. </a:t>
                      </a:r>
                      <a:br>
                        <a:rPr lang="en-GB" b="0" dirty="0"/>
                      </a:br>
                      <a:r>
                        <a:rPr lang="en-GB" b="0" dirty="0"/>
                        <a:t>• An association is always binary. </a:t>
                      </a:r>
                      <a:br>
                        <a:rPr lang="en-GB" b="0" dirty="0"/>
                      </a:br>
                      <a:r>
                        <a:rPr lang="en-GB" b="0" dirty="0"/>
                        <a:t>• Multiplicities may be specified.</a:t>
                      </a:r>
                    </a:p>
                    <a:p>
                      <a:endParaRPr lang="en-GB" b="0" dirty="0"/>
                    </a:p>
                  </a:txBody>
                  <a:tcPr/>
                </a:tc>
                <a:extLst>
                  <a:ext uri="{0D108BD9-81ED-4DB2-BD59-A6C34878D82A}">
                    <a16:rowId xmlns:a16="http://schemas.microsoft.com/office/drawing/2014/main" val="2422532209"/>
                  </a:ext>
                </a:extLst>
              </a:tr>
            </a:tbl>
          </a:graphicData>
        </a:graphic>
      </p:graphicFrame>
      <p:pic>
        <p:nvPicPr>
          <p:cNvPr id="2" name="Picture 1">
            <a:extLst>
              <a:ext uri="{FF2B5EF4-FFF2-40B4-BE49-F238E27FC236}">
                <a16:creationId xmlns:a16="http://schemas.microsoft.com/office/drawing/2014/main" id="{3ED443CF-4249-4765-A2B0-0C5A1611EC03}"/>
              </a:ext>
            </a:extLst>
          </p:cNvPr>
          <p:cNvPicPr>
            <a:picLocks noChangeAspect="1"/>
          </p:cNvPicPr>
          <p:nvPr/>
        </p:nvPicPr>
        <p:blipFill rotWithShape="1">
          <a:blip r:embed="rId2"/>
          <a:srcRect l="35978" t="28033" r="52174" b="56887"/>
          <a:stretch/>
        </p:blipFill>
        <p:spPr>
          <a:xfrm>
            <a:off x="1794618" y="582802"/>
            <a:ext cx="1444487" cy="1033670"/>
          </a:xfrm>
          <a:prstGeom prst="rect">
            <a:avLst/>
          </a:prstGeom>
        </p:spPr>
      </p:pic>
      <p:pic>
        <p:nvPicPr>
          <p:cNvPr id="3" name="Picture 2">
            <a:extLst>
              <a:ext uri="{FF2B5EF4-FFF2-40B4-BE49-F238E27FC236}">
                <a16:creationId xmlns:a16="http://schemas.microsoft.com/office/drawing/2014/main" id="{5F9629DF-191F-4176-AE8C-5C24334F7B18}"/>
              </a:ext>
            </a:extLst>
          </p:cNvPr>
          <p:cNvPicPr>
            <a:picLocks noChangeAspect="1"/>
          </p:cNvPicPr>
          <p:nvPr/>
        </p:nvPicPr>
        <p:blipFill rotWithShape="1">
          <a:blip r:embed="rId2"/>
          <a:srcRect l="39131" t="51982" r="55651" b="41638"/>
          <a:stretch/>
        </p:blipFill>
        <p:spPr>
          <a:xfrm>
            <a:off x="2229678" y="1661206"/>
            <a:ext cx="636105" cy="437322"/>
          </a:xfrm>
          <a:prstGeom prst="rect">
            <a:avLst/>
          </a:prstGeom>
        </p:spPr>
      </p:pic>
      <p:pic>
        <p:nvPicPr>
          <p:cNvPr id="5" name="Picture 4">
            <a:extLst>
              <a:ext uri="{FF2B5EF4-FFF2-40B4-BE49-F238E27FC236}">
                <a16:creationId xmlns:a16="http://schemas.microsoft.com/office/drawing/2014/main" id="{59645C92-3458-4B2F-9FE1-4F8801DB12FA}"/>
              </a:ext>
            </a:extLst>
          </p:cNvPr>
          <p:cNvPicPr>
            <a:picLocks noChangeAspect="1"/>
          </p:cNvPicPr>
          <p:nvPr/>
        </p:nvPicPr>
        <p:blipFill rotWithShape="1">
          <a:blip r:embed="rId2"/>
          <a:srcRect l="40217" t="68318" r="56522" b="18245"/>
          <a:stretch/>
        </p:blipFill>
        <p:spPr>
          <a:xfrm>
            <a:off x="2318078" y="2199273"/>
            <a:ext cx="397566" cy="921025"/>
          </a:xfrm>
          <a:prstGeom prst="rect">
            <a:avLst/>
          </a:prstGeom>
        </p:spPr>
      </p:pic>
    </p:spTree>
    <p:extLst>
      <p:ext uri="{BB962C8B-B14F-4D97-AF65-F5344CB8AC3E}">
        <p14:creationId xmlns:p14="http://schemas.microsoft.com/office/powerpoint/2010/main" val="1539017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4EA2638-09B5-46D5-9516-411FF146A62B}"/>
              </a:ext>
            </a:extLst>
          </p:cNvPr>
          <p:cNvGraphicFramePr>
            <a:graphicFrameLocks noGrp="1"/>
          </p:cNvGraphicFramePr>
          <p:nvPr>
            <p:extLst>
              <p:ext uri="{D42A27DB-BD31-4B8C-83A1-F6EECF244321}">
                <p14:modId xmlns:p14="http://schemas.microsoft.com/office/powerpoint/2010/main" val="2716016231"/>
              </p:ext>
            </p:extLst>
          </p:nvPr>
        </p:nvGraphicFramePr>
        <p:xfrm>
          <a:off x="1" y="0"/>
          <a:ext cx="12210260" cy="6858000"/>
        </p:xfrm>
        <a:graphic>
          <a:graphicData uri="http://schemas.openxmlformats.org/drawingml/2006/table">
            <a:tbl>
              <a:tblPr firstRow="1" bandRow="1">
                <a:tableStyleId>{5940675A-B579-460E-94D1-54222C63F5DA}</a:tableStyleId>
              </a:tblPr>
              <a:tblGrid>
                <a:gridCol w="1590260">
                  <a:extLst>
                    <a:ext uri="{9D8B030D-6E8A-4147-A177-3AD203B41FA5}">
                      <a16:colId xmlns:a16="http://schemas.microsoft.com/office/drawing/2014/main" val="1544772945"/>
                    </a:ext>
                  </a:extLst>
                </a:gridCol>
                <a:gridCol w="3432313">
                  <a:extLst>
                    <a:ext uri="{9D8B030D-6E8A-4147-A177-3AD203B41FA5}">
                      <a16:colId xmlns:a16="http://schemas.microsoft.com/office/drawing/2014/main" val="4067297927"/>
                    </a:ext>
                  </a:extLst>
                </a:gridCol>
                <a:gridCol w="7187687">
                  <a:extLst>
                    <a:ext uri="{9D8B030D-6E8A-4147-A177-3AD203B41FA5}">
                      <a16:colId xmlns:a16="http://schemas.microsoft.com/office/drawing/2014/main" val="2919699927"/>
                    </a:ext>
                  </a:extLst>
                </a:gridCol>
              </a:tblGrid>
              <a:tr h="270000">
                <a:tc>
                  <a:txBody>
                    <a:bodyPr/>
                    <a:lstStyle/>
                    <a:p>
                      <a:r>
                        <a:rPr lang="en-GB" sz="900" b="1" dirty="0"/>
                        <a:t>Name</a:t>
                      </a:r>
                    </a:p>
                  </a:txBody>
                  <a:tcPr/>
                </a:tc>
                <a:tc>
                  <a:txBody>
                    <a:bodyPr/>
                    <a:lstStyle/>
                    <a:p>
                      <a:r>
                        <a:rPr lang="en-GB" sz="900" b="1" dirty="0"/>
                        <a:t>Syntax</a:t>
                      </a:r>
                    </a:p>
                  </a:txBody>
                  <a:tcPr/>
                </a:tc>
                <a:tc>
                  <a:txBody>
                    <a:bodyPr/>
                    <a:lstStyle/>
                    <a:p>
                      <a:r>
                        <a:rPr lang="en-GB" sz="900" b="1" dirty="0"/>
                        <a:t>Description</a:t>
                      </a:r>
                    </a:p>
                  </a:txBody>
                  <a:tcPr/>
                </a:tc>
                <a:extLst>
                  <a:ext uri="{0D108BD9-81ED-4DB2-BD59-A6C34878D82A}">
                    <a16:rowId xmlns:a16="http://schemas.microsoft.com/office/drawing/2014/main" val="3567819982"/>
                  </a:ext>
                </a:extLst>
              </a:tr>
              <a:tr h="432000">
                <a:tc>
                  <a:txBody>
                    <a:bodyPr/>
                    <a:lstStyle/>
                    <a:p>
                      <a:r>
                        <a:rPr lang="en-GB" b="1" dirty="0"/>
                        <a:t>Association</a:t>
                      </a:r>
                    </a:p>
                  </a:txBody>
                  <a:tcPr/>
                </a:tc>
                <a:tc>
                  <a:txBody>
                    <a:bodyPr/>
                    <a:lstStyle/>
                    <a:p>
                      <a:endParaRPr lang="en-GB" dirty="0"/>
                    </a:p>
                  </a:txBody>
                  <a:tcPr/>
                </a:tc>
                <a:tc>
                  <a:txBody>
                    <a:bodyPr/>
                    <a:lstStyle/>
                    <a:p>
                      <a:r>
                        <a:rPr lang="en-GB" dirty="0"/>
                        <a:t>Relationship between use cases and actors</a:t>
                      </a:r>
                    </a:p>
                  </a:txBody>
                  <a:tcPr/>
                </a:tc>
                <a:extLst>
                  <a:ext uri="{0D108BD9-81ED-4DB2-BD59-A6C34878D82A}">
                    <a16:rowId xmlns:a16="http://schemas.microsoft.com/office/drawing/2014/main" val="1845889090"/>
                  </a:ext>
                </a:extLst>
              </a:tr>
              <a:tr h="2052000">
                <a:tc>
                  <a:txBody>
                    <a:bodyPr/>
                    <a:lstStyle/>
                    <a:p>
                      <a:r>
                        <a:rPr lang="en-GB" b="1" dirty="0"/>
                        <a:t>Generalization</a:t>
                      </a:r>
                    </a:p>
                  </a:txBody>
                  <a:tcPr/>
                </a:tc>
                <a:tc>
                  <a:txBody>
                    <a:bodyPr/>
                    <a:lstStyle/>
                    <a:p>
                      <a:endParaRPr lang="en-GB" dirty="0"/>
                    </a:p>
                  </a:txBody>
                  <a:tcPr/>
                </a:tc>
                <a:tc>
                  <a:txBody>
                    <a:bodyPr/>
                    <a:lstStyle/>
                    <a:p>
                      <a:r>
                        <a:rPr lang="en-GB" b="1" dirty="0"/>
                        <a:t>Inheritance relationship between actors or use cases</a:t>
                      </a:r>
                      <a:br>
                        <a:rPr lang="en-GB" dirty="0"/>
                      </a:br>
                      <a:r>
                        <a:rPr lang="en-GB" dirty="0"/>
                        <a:t>• Actor A inherits from actor B. </a:t>
                      </a:r>
                      <a:br>
                        <a:rPr lang="en-GB" dirty="0"/>
                      </a:br>
                      <a:r>
                        <a:rPr lang="en-GB" dirty="0"/>
                        <a:t>• A can communicate with X and Y. </a:t>
                      </a:r>
                      <a:br>
                        <a:rPr lang="en-GB" dirty="0"/>
                      </a:br>
                      <a:r>
                        <a:rPr lang="en-GB" dirty="0"/>
                        <a:t>• B can only communicate with Y. </a:t>
                      </a:r>
                      <a:br>
                        <a:rPr lang="en-GB" dirty="0"/>
                      </a:br>
                      <a:r>
                        <a:rPr lang="en-GB" dirty="0"/>
                        <a:t>• Multiple inheritance is permitted. </a:t>
                      </a:r>
                      <a:br>
                        <a:rPr lang="en-GB" dirty="0"/>
                      </a:br>
                      <a:r>
                        <a:rPr lang="en-GB" dirty="0"/>
                        <a:t>• Abstract actors are possible.</a:t>
                      </a:r>
                    </a:p>
                  </a:txBody>
                  <a:tcPr/>
                </a:tc>
                <a:extLst>
                  <a:ext uri="{0D108BD9-81ED-4DB2-BD59-A6C34878D82A}">
                    <a16:rowId xmlns:a16="http://schemas.microsoft.com/office/drawing/2014/main" val="1178818558"/>
                  </a:ext>
                </a:extLst>
              </a:tr>
              <a:tr h="3024000">
                <a:tc>
                  <a:txBody>
                    <a:bodyPr/>
                    <a:lstStyle/>
                    <a:p>
                      <a:r>
                        <a:rPr lang="en-GB" b="1" dirty="0"/>
                        <a:t>Extend relationship</a:t>
                      </a:r>
                    </a:p>
                  </a:txBody>
                  <a:tcPr/>
                </a:tc>
                <a:tc>
                  <a:txBody>
                    <a:bodyPr/>
                    <a:lstStyle/>
                    <a:p>
                      <a:endParaRPr lang="en-GB" dirty="0"/>
                    </a:p>
                  </a:txBody>
                  <a:tcPr/>
                </a:tc>
                <a:tc>
                  <a:txBody>
                    <a:bodyPr/>
                    <a:lstStyle/>
                    <a:p>
                      <a:r>
                        <a:rPr lang="en-GB" b="1" dirty="0"/>
                        <a:t>B extends A: optional use of use case B by use case A</a:t>
                      </a:r>
                      <a:br>
                        <a:rPr lang="en-GB" b="1" dirty="0"/>
                      </a:br>
                      <a:r>
                        <a:rPr lang="en-GB" b="0" dirty="0"/>
                        <a:t>• The behaviour of one use case (extending use case) may be integrated in the behaviour of another use case (base use case) but does not have to. </a:t>
                      </a:r>
                      <a:br>
                        <a:rPr lang="en-GB" b="0" dirty="0"/>
                      </a:br>
                      <a:r>
                        <a:rPr lang="en-GB" b="0" dirty="0"/>
                        <a:t>• Both use cases may also be executed independently of each other.</a:t>
                      </a:r>
                    </a:p>
                    <a:p>
                      <a:r>
                        <a:rPr lang="en-GB" b="0" dirty="0"/>
                        <a:t>• A decides if B is executed. </a:t>
                      </a:r>
                      <a:br>
                        <a:rPr lang="en-GB" b="0" dirty="0"/>
                      </a:br>
                      <a:r>
                        <a:rPr lang="en-GB" b="0" dirty="0"/>
                        <a:t>• Extension points define at which point the behaviour is integrated. </a:t>
                      </a:r>
                      <a:br>
                        <a:rPr lang="en-GB" b="0" dirty="0"/>
                      </a:br>
                      <a:r>
                        <a:rPr lang="en-GB" b="0" dirty="0"/>
                        <a:t>• Conditions define under which circumstances the behaviour is integrated.</a:t>
                      </a:r>
                      <a:br>
                        <a:rPr lang="en-GB" b="0" dirty="0"/>
                      </a:br>
                      <a:r>
                        <a:rPr lang="en-GB" b="0" dirty="0"/>
                        <a:t>• Extension points are written directly within the use case.</a:t>
                      </a:r>
                    </a:p>
                    <a:p>
                      <a:r>
                        <a:rPr lang="en-GB" b="0" dirty="0"/>
                        <a:t>• Specification of multiple extension points is possible.</a:t>
                      </a:r>
                    </a:p>
                  </a:txBody>
                  <a:tcPr/>
                </a:tc>
                <a:extLst>
                  <a:ext uri="{0D108BD9-81ED-4DB2-BD59-A6C34878D82A}">
                    <a16:rowId xmlns:a16="http://schemas.microsoft.com/office/drawing/2014/main" val="1239316909"/>
                  </a:ext>
                </a:extLst>
              </a:tr>
              <a:tr h="1080000">
                <a:tc>
                  <a:txBody>
                    <a:bodyPr/>
                    <a:lstStyle/>
                    <a:p>
                      <a:r>
                        <a:rPr lang="en-GB" b="1" dirty="0"/>
                        <a:t>Include relationship</a:t>
                      </a:r>
                    </a:p>
                  </a:txBody>
                  <a:tcPr/>
                </a:tc>
                <a:tc>
                  <a:txBody>
                    <a:bodyPr/>
                    <a:lstStyle/>
                    <a:p>
                      <a:endParaRPr lang="en-GB" dirty="0"/>
                    </a:p>
                  </a:txBody>
                  <a:tcPr/>
                </a:tc>
                <a:tc>
                  <a:txBody>
                    <a:bodyPr/>
                    <a:lstStyle/>
                    <a:p>
                      <a:r>
                        <a:rPr lang="en-GB" b="1" dirty="0"/>
                        <a:t>A includes B: required use of use case B by use case A</a:t>
                      </a:r>
                      <a:br>
                        <a:rPr lang="en-GB" b="1" dirty="0"/>
                      </a:br>
                      <a:r>
                        <a:rPr lang="en-GB" b="0" dirty="0"/>
                        <a:t>• The behaviour of one use case (included use case) is integrated in the behaviour of another use case (base use case)</a:t>
                      </a:r>
                    </a:p>
                  </a:txBody>
                  <a:tcPr/>
                </a:tc>
                <a:extLst>
                  <a:ext uri="{0D108BD9-81ED-4DB2-BD59-A6C34878D82A}">
                    <a16:rowId xmlns:a16="http://schemas.microsoft.com/office/drawing/2014/main" val="3101844311"/>
                  </a:ext>
                </a:extLst>
              </a:tr>
            </a:tbl>
          </a:graphicData>
        </a:graphic>
      </p:graphicFrame>
      <p:pic>
        <p:nvPicPr>
          <p:cNvPr id="6" name="Picture 5">
            <a:extLst>
              <a:ext uri="{FF2B5EF4-FFF2-40B4-BE49-F238E27FC236}">
                <a16:creationId xmlns:a16="http://schemas.microsoft.com/office/drawing/2014/main" id="{AD9D2624-A917-40AC-93E5-040550C5E776}"/>
              </a:ext>
            </a:extLst>
          </p:cNvPr>
          <p:cNvPicPr>
            <a:picLocks noChangeAspect="1"/>
          </p:cNvPicPr>
          <p:nvPr/>
        </p:nvPicPr>
        <p:blipFill rotWithShape="1">
          <a:blip r:embed="rId2"/>
          <a:srcRect l="36794" t="30328" r="51359" b="57685"/>
          <a:stretch/>
        </p:blipFill>
        <p:spPr>
          <a:xfrm>
            <a:off x="3657600" y="1"/>
            <a:ext cx="1359107" cy="773070"/>
          </a:xfrm>
          <a:prstGeom prst="rect">
            <a:avLst/>
          </a:prstGeom>
        </p:spPr>
      </p:pic>
      <p:pic>
        <p:nvPicPr>
          <p:cNvPr id="7" name="Picture 6">
            <a:extLst>
              <a:ext uri="{FF2B5EF4-FFF2-40B4-BE49-F238E27FC236}">
                <a16:creationId xmlns:a16="http://schemas.microsoft.com/office/drawing/2014/main" id="{FA79B826-CE35-4843-8F0C-02E5DEF223BF}"/>
              </a:ext>
            </a:extLst>
          </p:cNvPr>
          <p:cNvPicPr>
            <a:picLocks noChangeAspect="1"/>
          </p:cNvPicPr>
          <p:nvPr/>
        </p:nvPicPr>
        <p:blipFill rotWithShape="1">
          <a:blip r:embed="rId2"/>
          <a:srcRect l="35815" t="62728" r="50761" b="31972"/>
          <a:stretch/>
        </p:blipFill>
        <p:spPr>
          <a:xfrm>
            <a:off x="36585" y="3603862"/>
            <a:ext cx="1530485" cy="339759"/>
          </a:xfrm>
          <a:prstGeom prst="rect">
            <a:avLst/>
          </a:prstGeom>
        </p:spPr>
      </p:pic>
      <p:pic>
        <p:nvPicPr>
          <p:cNvPr id="8" name="Picture 7">
            <a:extLst>
              <a:ext uri="{FF2B5EF4-FFF2-40B4-BE49-F238E27FC236}">
                <a16:creationId xmlns:a16="http://schemas.microsoft.com/office/drawing/2014/main" id="{1D3452CD-0BAF-40D0-AC8F-44A72A7E30AA}"/>
              </a:ext>
            </a:extLst>
          </p:cNvPr>
          <p:cNvPicPr>
            <a:picLocks noChangeAspect="1"/>
          </p:cNvPicPr>
          <p:nvPr/>
        </p:nvPicPr>
        <p:blipFill rotWithShape="1">
          <a:blip r:embed="rId2"/>
          <a:srcRect l="35815" t="48985" r="50761" b="45715"/>
          <a:stretch/>
        </p:blipFill>
        <p:spPr>
          <a:xfrm>
            <a:off x="0" y="1317751"/>
            <a:ext cx="1636645" cy="363326"/>
          </a:xfrm>
          <a:prstGeom prst="rect">
            <a:avLst/>
          </a:prstGeom>
        </p:spPr>
      </p:pic>
      <p:pic>
        <p:nvPicPr>
          <p:cNvPr id="18" name="Picture 17">
            <a:extLst>
              <a:ext uri="{FF2B5EF4-FFF2-40B4-BE49-F238E27FC236}">
                <a16:creationId xmlns:a16="http://schemas.microsoft.com/office/drawing/2014/main" id="{D3595598-E92F-4E18-B7F5-9B986A7CBD3C}"/>
              </a:ext>
            </a:extLst>
          </p:cNvPr>
          <p:cNvPicPr>
            <a:picLocks noChangeAspect="1"/>
          </p:cNvPicPr>
          <p:nvPr/>
        </p:nvPicPr>
        <p:blipFill rotWithShape="1">
          <a:blip r:embed="rId2"/>
          <a:srcRect l="35815" t="77558" r="50761" b="17141"/>
          <a:stretch/>
        </p:blipFill>
        <p:spPr>
          <a:xfrm>
            <a:off x="2478157" y="6115675"/>
            <a:ext cx="1928191" cy="428048"/>
          </a:xfrm>
          <a:prstGeom prst="rect">
            <a:avLst/>
          </a:prstGeom>
        </p:spPr>
      </p:pic>
      <p:pic>
        <p:nvPicPr>
          <p:cNvPr id="9" name="Picture 8">
            <a:extLst>
              <a:ext uri="{FF2B5EF4-FFF2-40B4-BE49-F238E27FC236}">
                <a16:creationId xmlns:a16="http://schemas.microsoft.com/office/drawing/2014/main" id="{04035CB1-3312-4863-A6C9-3F18FC687BD8}"/>
              </a:ext>
            </a:extLst>
          </p:cNvPr>
          <p:cNvPicPr>
            <a:picLocks noChangeAspect="1"/>
          </p:cNvPicPr>
          <p:nvPr/>
        </p:nvPicPr>
        <p:blipFill rotWithShape="1">
          <a:blip r:embed="rId3"/>
          <a:srcRect l="8913" t="55671" r="49239" b="20936"/>
          <a:stretch/>
        </p:blipFill>
        <p:spPr>
          <a:xfrm>
            <a:off x="-30800" y="4154995"/>
            <a:ext cx="5047507" cy="1586359"/>
          </a:xfrm>
          <a:prstGeom prst="rect">
            <a:avLst/>
          </a:prstGeom>
        </p:spPr>
      </p:pic>
      <p:pic>
        <p:nvPicPr>
          <p:cNvPr id="10" name="Picture 9">
            <a:extLst>
              <a:ext uri="{FF2B5EF4-FFF2-40B4-BE49-F238E27FC236}">
                <a16:creationId xmlns:a16="http://schemas.microsoft.com/office/drawing/2014/main" id="{9BE8E761-99AB-4E5F-9D75-76CD4CF6C0FF}"/>
              </a:ext>
            </a:extLst>
          </p:cNvPr>
          <p:cNvPicPr>
            <a:picLocks noChangeAspect="1"/>
          </p:cNvPicPr>
          <p:nvPr/>
        </p:nvPicPr>
        <p:blipFill rotWithShape="1">
          <a:blip r:embed="rId4"/>
          <a:srcRect l="15761" t="55852" r="53261" b="18319"/>
          <a:stretch/>
        </p:blipFill>
        <p:spPr>
          <a:xfrm>
            <a:off x="2802854" y="3011531"/>
            <a:ext cx="2213853" cy="1037777"/>
          </a:xfrm>
          <a:prstGeom prst="rect">
            <a:avLst/>
          </a:prstGeom>
        </p:spPr>
      </p:pic>
      <p:pic>
        <p:nvPicPr>
          <p:cNvPr id="12" name="Picture 11">
            <a:extLst>
              <a:ext uri="{FF2B5EF4-FFF2-40B4-BE49-F238E27FC236}">
                <a16:creationId xmlns:a16="http://schemas.microsoft.com/office/drawing/2014/main" id="{05E62648-C26B-4FB6-8E44-A270F92978B3}"/>
              </a:ext>
            </a:extLst>
          </p:cNvPr>
          <p:cNvPicPr>
            <a:picLocks noChangeAspect="1"/>
          </p:cNvPicPr>
          <p:nvPr/>
        </p:nvPicPr>
        <p:blipFill rotWithShape="1">
          <a:blip r:embed="rId5"/>
          <a:srcRect l="69674" t="16409" r="18043" b="73731"/>
          <a:stretch/>
        </p:blipFill>
        <p:spPr>
          <a:xfrm>
            <a:off x="69574" y="2029246"/>
            <a:ext cx="1497496" cy="675861"/>
          </a:xfrm>
          <a:prstGeom prst="rect">
            <a:avLst/>
          </a:prstGeom>
        </p:spPr>
      </p:pic>
      <p:pic>
        <p:nvPicPr>
          <p:cNvPr id="13" name="Picture 12">
            <a:extLst>
              <a:ext uri="{FF2B5EF4-FFF2-40B4-BE49-F238E27FC236}">
                <a16:creationId xmlns:a16="http://schemas.microsoft.com/office/drawing/2014/main" id="{8F62F31A-28DD-4FA0-9E11-5CC4BD4B15FC}"/>
              </a:ext>
            </a:extLst>
          </p:cNvPr>
          <p:cNvPicPr>
            <a:picLocks noChangeAspect="1"/>
          </p:cNvPicPr>
          <p:nvPr/>
        </p:nvPicPr>
        <p:blipFill rotWithShape="1">
          <a:blip r:embed="rId5"/>
          <a:srcRect l="56413" t="28367" r="20435" b="45505"/>
          <a:stretch/>
        </p:blipFill>
        <p:spPr>
          <a:xfrm>
            <a:off x="2193994" y="990898"/>
            <a:ext cx="2822713" cy="1790990"/>
          </a:xfrm>
          <a:prstGeom prst="rect">
            <a:avLst/>
          </a:prstGeom>
        </p:spPr>
      </p:pic>
    </p:spTree>
    <p:extLst>
      <p:ext uri="{BB962C8B-B14F-4D97-AF65-F5344CB8AC3E}">
        <p14:creationId xmlns:p14="http://schemas.microsoft.com/office/powerpoint/2010/main" val="3377036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3960-4EC8-4AF5-90F1-3BA811FEB6AA}"/>
              </a:ext>
            </a:extLst>
          </p:cNvPr>
          <p:cNvSpPr>
            <a:spLocks noGrp="1"/>
          </p:cNvSpPr>
          <p:nvPr>
            <p:ph type="ctrTitle"/>
          </p:nvPr>
        </p:nvSpPr>
        <p:spPr/>
        <p:txBody>
          <a:bodyPr>
            <a:normAutofit fontScale="90000"/>
          </a:bodyPr>
          <a:lstStyle/>
          <a:p>
            <a:r>
              <a:rPr lang="en-GB" dirty="0"/>
              <a:t>03. UML (class diagram continued) and Version Control</a:t>
            </a:r>
          </a:p>
        </p:txBody>
      </p:sp>
      <p:sp>
        <p:nvSpPr>
          <p:cNvPr id="3" name="Subtitle 2">
            <a:extLst>
              <a:ext uri="{FF2B5EF4-FFF2-40B4-BE49-F238E27FC236}">
                <a16:creationId xmlns:a16="http://schemas.microsoft.com/office/drawing/2014/main" id="{221F6C79-CF5E-447C-AC5D-23F07AE10A3C}"/>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5409380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13160</TotalTime>
  <Words>5092</Words>
  <Application>Microsoft Office PowerPoint</Application>
  <PresentationFormat>Widescreen</PresentationFormat>
  <Paragraphs>767</Paragraphs>
  <Slides>48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Calibri Light</vt:lpstr>
      <vt:lpstr>DINNext</vt:lpstr>
      <vt:lpstr>Office Theme</vt:lpstr>
      <vt:lpstr>01. Overview and introduction to software engineering</vt:lpstr>
      <vt:lpstr>PowerPoint Presentation</vt:lpstr>
      <vt:lpstr>PowerPoint Presentation</vt:lpstr>
      <vt:lpstr>02. UML (Use cases and class diagram)</vt:lpstr>
      <vt:lpstr>PowerPoint Presentation</vt:lpstr>
      <vt:lpstr>PowerPoint Presentation</vt:lpstr>
      <vt:lpstr>PowerPoint Presentation</vt:lpstr>
      <vt:lpstr>PowerPoint Presentation</vt:lpstr>
      <vt:lpstr>03. UML (class diagram continued) and Version Control</vt:lpstr>
      <vt:lpstr>PowerPoint Presentation</vt:lpstr>
      <vt:lpstr>PowerPoint Presentation</vt:lpstr>
      <vt:lpstr>PowerPoint Presentation</vt:lpstr>
      <vt:lpstr>PowerPoint Presentation</vt:lpstr>
      <vt:lpstr>PowerPoint Presentation</vt:lpstr>
      <vt:lpstr>04. Design Patterns</vt:lpstr>
      <vt:lpstr>PowerPoint Presentation</vt:lpstr>
      <vt:lpstr>PowerPoint Presentation</vt:lpstr>
      <vt:lpstr>05. UML (Sequence diagrams and state machines)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06. UML (Activity diagrams) and SE best practices</vt:lpstr>
      <vt:lpstr>PowerPoint Presentation</vt:lpstr>
      <vt:lpstr>PowerPoint Presentation</vt:lpstr>
      <vt:lpstr>PowerPoint Presentation</vt:lpstr>
      <vt:lpstr>PowerPoint Presentation</vt:lpstr>
      <vt:lpstr>PowerPoint Presentation</vt:lpstr>
      <vt:lpstr>07. Software quality assurance</vt:lpstr>
      <vt:lpstr>PowerPoint Presentation</vt:lpstr>
      <vt:lpstr>PowerPoint Presentation</vt:lpstr>
      <vt:lpstr>PowerPoint Presentation</vt:lpstr>
      <vt:lpstr>PowerPoint Presentation</vt:lpstr>
      <vt:lpstr>PowerPoint Presentation</vt:lpstr>
      <vt:lpstr>PowerPoint Presentation</vt:lpstr>
      <vt:lpstr>08. Agile Software Development</vt:lpstr>
      <vt:lpstr>PowerPoint Presentation</vt:lpstr>
      <vt:lpstr>PowerPoint Presentation</vt:lpstr>
      <vt:lpstr>PowerPoint Presentation</vt:lpstr>
      <vt:lpstr>PowerPoint Presentation</vt:lpstr>
      <vt:lpstr>PowerPoint Presentation</vt:lpstr>
      <vt:lpstr>10. Professional issues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Faisal, Fareed</dc:creator>
  <cp:lastModifiedBy>Faisal, Fareed</cp:lastModifiedBy>
  <cp:revision>200</cp:revision>
  <dcterms:created xsi:type="dcterms:W3CDTF">2019-04-14T12:54:13Z</dcterms:created>
  <dcterms:modified xsi:type="dcterms:W3CDTF">2019-04-29T18:23:19Z</dcterms:modified>
</cp:coreProperties>
</file>