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32F48-D08F-B444-A1E2-320A5EBF4E70}" v="196" dt="2021-11-26T13:52:13.423"/>
    <p1510:client id="{A4979579-D152-4C54-AFD4-9AA47790B6C6}" v="810" dt="2021-11-26T15:40:08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01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94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9641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69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9743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4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58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7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7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0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4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9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7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5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US" sz="8000"/>
              <a:t>Hrvatska </a:t>
            </a:r>
            <a:r>
              <a:rPr lang="en-US" sz="8000" err="1"/>
              <a:t>vojska</a:t>
            </a:r>
            <a:r>
              <a:rPr lang="en-US" sz="8000"/>
              <a:t> I </a:t>
            </a:r>
            <a:r>
              <a:rPr lang="en-US" sz="8000" err="1"/>
              <a:t>njezini</a:t>
            </a:r>
            <a:r>
              <a:rPr lang="en-US" sz="8000"/>
              <a:t> </a:t>
            </a:r>
            <a:r>
              <a:rPr lang="en-US" sz="8000" err="1"/>
              <a:t>ratnici</a:t>
            </a:r>
            <a:r>
              <a:rPr lang="en-US" sz="8000"/>
              <a:t> u </a:t>
            </a:r>
            <a:r>
              <a:rPr lang="en-US" sz="8000" err="1"/>
              <a:t>srednjem</a:t>
            </a:r>
            <a:r>
              <a:rPr lang="en-US" sz="8000"/>
              <a:t> </a:t>
            </a:r>
            <a:r>
              <a:rPr lang="en-US" sz="8000" err="1"/>
              <a:t>vijeku</a:t>
            </a:r>
            <a:endParaRPr lang="en-US" sz="8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Tila </a:t>
            </a:r>
            <a:r>
              <a:rPr lang="en-US" err="1"/>
              <a:t>Milović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Ivan Mihaljević 6.b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491B121-12B5-4977-A064-636AB0B9B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7274A0-A100-4BCD-91B1-370EF7E56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6574536" cy="1259894"/>
          </a:xfrm>
        </p:spPr>
        <p:txBody>
          <a:bodyPr/>
          <a:lstStyle/>
          <a:p>
            <a:r>
              <a:rPr lang="en-US"/>
              <a:t>Hrvatska </a:t>
            </a:r>
            <a:r>
              <a:rPr lang="en-US" err="1"/>
              <a:t>vojska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D05F70-AB3E-4472-B26B-EFE6A5A59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746DD-3CE4-4C60-99BD-CE7A6F13D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4" y="2133600"/>
            <a:ext cx="6574535" cy="37592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/>
              <a:t>Konstantin </a:t>
            </a:r>
            <a:r>
              <a:rPr lang="en-US" sz="2800" err="1"/>
              <a:t>Vll</a:t>
            </a:r>
            <a:r>
              <a:rPr lang="en-US" sz="2800"/>
              <a:t>. </a:t>
            </a:r>
            <a:r>
              <a:rPr lang="en-US" sz="2800" err="1"/>
              <a:t>Porfirogenet</a:t>
            </a:r>
            <a:r>
              <a:rPr lang="en-US" sz="2800"/>
              <a:t> </a:t>
            </a:r>
            <a:r>
              <a:rPr lang="en-US" sz="2800" err="1"/>
              <a:t>navodi</a:t>
            </a:r>
            <a:r>
              <a:rPr lang="en-US" sz="2800"/>
              <a:t> da...</a:t>
            </a:r>
          </a:p>
          <a:p>
            <a:r>
              <a:rPr lang="en-US" sz="2800" err="1"/>
              <a:t>Značajna</a:t>
            </a:r>
            <a:r>
              <a:rPr lang="en-US" sz="2800"/>
              <a:t> </a:t>
            </a:r>
            <a:r>
              <a:rPr lang="en-US" sz="2800" err="1"/>
              <a:t>vojna</a:t>
            </a:r>
            <a:r>
              <a:rPr lang="en-US" sz="2800"/>
              <a:t> </a:t>
            </a:r>
            <a:r>
              <a:rPr lang="en-US" sz="2800" err="1"/>
              <a:t>sila</a:t>
            </a:r>
            <a:endParaRPr lang="en-US" sz="2800"/>
          </a:p>
          <a:p>
            <a:r>
              <a:rPr lang="en-US" sz="2800"/>
              <a:t>Hrvatska </a:t>
            </a:r>
            <a:r>
              <a:rPr lang="en-US" sz="2800" err="1"/>
              <a:t>posjeduje</a:t>
            </a:r>
            <a:r>
              <a:rPr lang="en-US" sz="2800"/>
              <a:t> </a:t>
            </a:r>
            <a:r>
              <a:rPr lang="en-US" sz="2800" err="1"/>
              <a:t>pješaštvo</a:t>
            </a:r>
            <a:r>
              <a:rPr lang="en-US" sz="2800"/>
              <a:t>, </a:t>
            </a:r>
            <a:r>
              <a:rPr lang="en-US" sz="2800" err="1"/>
              <a:t>konjaštvo</a:t>
            </a:r>
            <a:r>
              <a:rPr lang="en-US" sz="2800"/>
              <a:t> I </a:t>
            </a:r>
            <a:r>
              <a:rPr lang="en-US" sz="2800" err="1"/>
              <a:t>mornanicu</a:t>
            </a:r>
            <a:r>
              <a:rPr lang="en-US" sz="2800"/>
              <a:t>.</a:t>
            </a:r>
          </a:p>
          <a:p>
            <a:r>
              <a:rPr lang="en-US" sz="2800" err="1"/>
              <a:t>Vojne</a:t>
            </a:r>
            <a:r>
              <a:rPr lang="en-US" sz="2800"/>
              <a:t> </a:t>
            </a:r>
            <a:r>
              <a:rPr lang="en-US" sz="2800" err="1"/>
              <a:t>družine</a:t>
            </a:r>
            <a:endParaRPr lang="en-US" sz="2800"/>
          </a:p>
          <a:p>
            <a:r>
              <a:rPr lang="en-US" sz="2800" err="1"/>
              <a:t>Arheološka</a:t>
            </a:r>
            <a:r>
              <a:rPr lang="en-US" sz="2800"/>
              <a:t> </a:t>
            </a:r>
            <a:r>
              <a:rPr lang="en-US" sz="2800" err="1"/>
              <a:t>instaživanja</a:t>
            </a:r>
            <a:endParaRPr lang="en-US" sz="2800"/>
          </a:p>
          <a:p>
            <a:endParaRPr lang="en-US"/>
          </a:p>
        </p:txBody>
      </p:sp>
      <p:pic>
        <p:nvPicPr>
          <p:cNvPr id="6" name="Slika 6">
            <a:extLst>
              <a:ext uri="{FF2B5EF4-FFF2-40B4-BE49-F238E27FC236}">
                <a16:creationId xmlns:a16="http://schemas.microsoft.com/office/drawing/2014/main" id="{29CEF2DF-0E5E-C342-86E0-CE1CEC863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88" y="1932141"/>
            <a:ext cx="3981455" cy="2673677"/>
          </a:xfrm>
          <a:prstGeom prst="rect">
            <a:avLst/>
          </a:prstGeom>
        </p:spPr>
      </p:pic>
      <p:sp>
        <p:nvSpPr>
          <p:cNvPr id="15" name="Freeform 11">
            <a:extLst>
              <a:ext uri="{FF2B5EF4-FFF2-40B4-BE49-F238E27FC236}">
                <a16:creationId xmlns:a16="http://schemas.microsoft.com/office/drawing/2014/main" id="{21F6BE39-9E37-45F0-B10C-92305CFB7C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9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22E2B-CCAC-4A79-A32F-563B6085A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414" y="446495"/>
            <a:ext cx="8911687" cy="1280890"/>
          </a:xfrm>
        </p:spPr>
        <p:txBody>
          <a:bodyPr/>
          <a:lstStyle/>
          <a:p>
            <a:r>
              <a:rPr lang="en-US" err="1"/>
              <a:t>Oružje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35621-6D07-4CA2-BE09-5355AAF5E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AutoNum type="arabicPeriod"/>
            </a:pPr>
            <a:r>
              <a:rPr lang="en-US"/>
              <a:t>Dugi </a:t>
            </a:r>
            <a:r>
              <a:rPr lang="en-US" err="1"/>
              <a:t>mač</a:t>
            </a:r>
            <a:endParaRPr lang="en-US"/>
          </a:p>
          <a:p>
            <a:pPr>
              <a:buAutoNum type="arabicPeriod"/>
            </a:pPr>
            <a:r>
              <a:rPr lang="en-US"/>
              <a:t> Luk I </a:t>
            </a:r>
            <a:r>
              <a:rPr lang="en-US" err="1"/>
              <a:t>stijela</a:t>
            </a:r>
            <a:endParaRPr lang="en-US"/>
          </a:p>
          <a:p>
            <a:pPr>
              <a:buAutoNum type="arabicPeriod"/>
            </a:pPr>
            <a:r>
              <a:rPr lang="en-US"/>
              <a:t> </a:t>
            </a:r>
            <a:r>
              <a:rPr lang="en-US" err="1"/>
              <a:t>Koplje</a:t>
            </a:r>
            <a:endParaRPr lang="en-US"/>
          </a:p>
          <a:p>
            <a:pPr>
              <a:buAutoNum type="arabicPeriod"/>
            </a:pPr>
            <a:r>
              <a:rPr lang="en-US"/>
              <a:t> Mali </a:t>
            </a:r>
            <a:r>
              <a:rPr lang="en-US" err="1"/>
              <a:t>okrugli</a:t>
            </a:r>
            <a:r>
              <a:rPr lang="en-US"/>
              <a:t> </a:t>
            </a:r>
            <a:r>
              <a:rPr lang="en-US" err="1"/>
              <a:t>štit</a:t>
            </a:r>
            <a:endParaRPr lang="en-US"/>
          </a:p>
          <a:p>
            <a:pPr>
              <a:buAutoNum type="arabicPeriod"/>
            </a:pPr>
            <a:r>
              <a:rPr lang="en-US"/>
              <a:t> </a:t>
            </a:r>
            <a:r>
              <a:rPr lang="en-US" err="1"/>
              <a:t>Kaciga</a:t>
            </a:r>
            <a:endParaRPr lang="en-US"/>
          </a:p>
          <a:p>
            <a:pPr>
              <a:buAutoNum type="arabicPeriod"/>
            </a:pPr>
            <a:r>
              <a:rPr lang="en-US"/>
              <a:t> </a:t>
            </a:r>
            <a:r>
              <a:rPr lang="en-US" err="1"/>
              <a:t>Ostruge</a:t>
            </a:r>
            <a:r>
              <a:rPr lang="en-US"/>
              <a:t> 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Slika 4">
            <a:extLst>
              <a:ext uri="{FF2B5EF4-FFF2-40B4-BE49-F238E27FC236}">
                <a16:creationId xmlns:a16="http://schemas.microsoft.com/office/drawing/2014/main" id="{CBBFE9FD-9821-004A-8776-23138CDDC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402" y="2147630"/>
            <a:ext cx="2090517" cy="2090517"/>
          </a:xfrm>
          <a:prstGeom prst="rect">
            <a:avLst/>
          </a:prstGeom>
        </p:spPr>
      </p:pic>
      <p:pic>
        <p:nvPicPr>
          <p:cNvPr id="6" name="Slika 6">
            <a:extLst>
              <a:ext uri="{FF2B5EF4-FFF2-40B4-BE49-F238E27FC236}">
                <a16:creationId xmlns:a16="http://schemas.microsoft.com/office/drawing/2014/main" id="{C5597CE5-170C-A34D-9704-BFD653CD31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07" y="2557462"/>
            <a:ext cx="2619375" cy="1743075"/>
          </a:xfrm>
          <a:prstGeom prst="rect">
            <a:avLst/>
          </a:prstGeom>
        </p:spPr>
      </p:pic>
      <p:pic>
        <p:nvPicPr>
          <p:cNvPr id="8" name="Slika 8">
            <a:extLst>
              <a:ext uri="{FF2B5EF4-FFF2-40B4-BE49-F238E27FC236}">
                <a16:creationId xmlns:a16="http://schemas.microsoft.com/office/drawing/2014/main" id="{D957188F-C52E-884E-A07D-DD77403057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624" y="4567349"/>
            <a:ext cx="2124075" cy="2152650"/>
          </a:xfrm>
          <a:prstGeom prst="rect">
            <a:avLst/>
          </a:prstGeom>
        </p:spPr>
      </p:pic>
      <p:pic>
        <p:nvPicPr>
          <p:cNvPr id="10" name="Slika 10">
            <a:extLst>
              <a:ext uri="{FF2B5EF4-FFF2-40B4-BE49-F238E27FC236}">
                <a16:creationId xmlns:a16="http://schemas.microsoft.com/office/drawing/2014/main" id="{6E440272-AE6D-444E-9468-02E0511124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257" y="4618149"/>
            <a:ext cx="2219325" cy="2057400"/>
          </a:xfrm>
          <a:prstGeom prst="rect">
            <a:avLst/>
          </a:prstGeom>
        </p:spPr>
      </p:pic>
      <p:pic>
        <p:nvPicPr>
          <p:cNvPr id="14" name="Slika 14">
            <a:extLst>
              <a:ext uri="{FF2B5EF4-FFF2-40B4-BE49-F238E27FC236}">
                <a16:creationId xmlns:a16="http://schemas.microsoft.com/office/drawing/2014/main" id="{CEFDF83C-63D4-6C4C-A1E2-8018A21741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603" y="4439646"/>
            <a:ext cx="2143125" cy="2143125"/>
          </a:xfrm>
          <a:prstGeom prst="rect">
            <a:avLst/>
          </a:prstGeom>
        </p:spPr>
      </p:pic>
      <p:pic>
        <p:nvPicPr>
          <p:cNvPr id="16" name="Slika 16">
            <a:extLst>
              <a:ext uri="{FF2B5EF4-FFF2-40B4-BE49-F238E27FC236}">
                <a16:creationId xmlns:a16="http://schemas.microsoft.com/office/drawing/2014/main" id="{48C3E5DD-F6E0-AD4F-8323-355CACEE94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53224" y="246559"/>
            <a:ext cx="653764" cy="343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5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569D-CAED-4289-AA7D-A92352BA2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Utjecaj</a:t>
            </a:r>
            <a:r>
              <a:rPr lang="en-US"/>
              <a:t> </a:t>
            </a:r>
            <a:r>
              <a:rPr lang="en-US" err="1"/>
              <a:t>Franačke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razvoj</a:t>
            </a:r>
            <a:r>
              <a:rPr lang="en-US"/>
              <a:t> </a:t>
            </a:r>
            <a:r>
              <a:rPr lang="en-US" err="1"/>
              <a:t>hrvatske</a:t>
            </a:r>
            <a:r>
              <a:rPr lang="en-US"/>
              <a:t> </a:t>
            </a:r>
            <a:r>
              <a:rPr lang="en-US" err="1"/>
              <a:t>države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B4B48-FD6C-4687-AA70-620F3A26B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err="1"/>
              <a:t>Franačke</a:t>
            </a:r>
            <a:r>
              <a:rPr lang="en-US" sz="2400"/>
              <a:t> </a:t>
            </a:r>
            <a:r>
              <a:rPr lang="en-US" sz="2400" err="1"/>
              <a:t>radionice</a:t>
            </a:r>
            <a:endParaRPr lang="en-US" sz="2400"/>
          </a:p>
          <a:p>
            <a:r>
              <a:rPr lang="en-US" sz="2400" err="1"/>
              <a:t>Luksuzne</a:t>
            </a:r>
            <a:r>
              <a:rPr lang="en-US" sz="2400"/>
              <a:t> </a:t>
            </a:r>
            <a:r>
              <a:rPr lang="en-US" sz="2400" err="1"/>
              <a:t>izgrade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795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AFD431-09B7-42CA-BF39-9FE5DBE5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11C96E-3D2D-48C8-AAB9-C1CB02D1D5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tx2">
              <a:lumMod val="90000"/>
            </a:schemeClr>
          </a:solidFill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D18AF42-7CD5-4754-91D4-1BE53B5D1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28C8F1A-9407-4D67-8250-D8923BC6D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CE0A2B0-F7F1-442C-A287-CD6F729E2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9E69CFA3-AE12-4EAF-A3A1-564BEEFEF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CB64037-2AE8-4CA9-AD8E-7ACC8618F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8D319B10-EE8E-453F-A137-D7EEFA208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3283F486-509C-4A42-8EED-794A991D2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EBBFBB12-E756-4386-9C17-CA5743838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7ADD0E7E-F4A6-4B3F-8A2F-BCBFAFBA2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C19FCFB7-5E71-4197-8EC7-2ACB6DB02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EAA533FE-4903-48DD-A921-421A9C44AF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4CC5D8E-0D6C-4021-B84E-5D6182C0E1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" name="Naslov 1">
            <a:extLst>
              <a:ext uri="{FF2B5EF4-FFF2-40B4-BE49-F238E27FC236}">
                <a16:creationId xmlns:a16="http://schemas.microsoft.com/office/drawing/2014/main" id="{9CBDD7FB-4EEE-7E4A-A3CD-AC9385A3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756" y="1159566"/>
            <a:ext cx="3662939" cy="4568264"/>
          </a:xfrm>
        </p:spPr>
        <p:txBody>
          <a:bodyPr anchor="ctr">
            <a:normAutofit/>
          </a:bodyPr>
          <a:lstStyle/>
          <a:p>
            <a:r>
              <a:rPr lang="hr-HR">
                <a:solidFill>
                  <a:schemeClr val="bg1">
                    <a:lumMod val="95000"/>
                    <a:lumOff val="5000"/>
                  </a:schemeClr>
                </a:solidFill>
              </a:rPr>
              <a:t>Zaključak</a:t>
            </a:r>
            <a:endParaRPr lang="sr-Latn-RS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E7D63BAB-D0DB-4F66-92F9-4D2E0A2E5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643468"/>
            <a:ext cx="7560245" cy="5571066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8051840-AD3C-944C-936C-BA54E3492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310" y="1286934"/>
            <a:ext cx="5292436" cy="42841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>
                <a:solidFill>
                  <a:srgbClr val="FFFFFF"/>
                </a:solidFill>
              </a:rPr>
              <a:t>Hrvatska vojska je bila razvijena, imali su dobru opremu. Da njih nije bilo nebi bilo Hrvatske kakva je danas!</a:t>
            </a:r>
          </a:p>
        </p:txBody>
      </p:sp>
    </p:spTree>
    <p:extLst>
      <p:ext uri="{BB962C8B-B14F-4D97-AF65-F5344CB8AC3E}">
        <p14:creationId xmlns:p14="http://schemas.microsoft.com/office/powerpoint/2010/main" val="3698715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E475C5-DF2F-A840-9ADF-0B41BA65F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Ova tema je bitna…</a:t>
            </a:r>
            <a:endParaRPr lang="sr-Latn-R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6D404AB-738F-D842-B332-92BA9AA5D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r-Latn-RS" sz="3200"/>
              <a:t>Zato da bi znali kako su Hrvati u Srednjem </a:t>
            </a:r>
            <a:r>
              <a:rPr lang="sr-Latn-RS" sz="3200" err="1"/>
              <a:t>vijeku</a:t>
            </a:r>
            <a:r>
              <a:rPr lang="sr-Latn-RS" sz="3200"/>
              <a:t>  ratovali i što su koristili!</a:t>
            </a:r>
          </a:p>
        </p:txBody>
      </p:sp>
    </p:spTree>
    <p:extLst>
      <p:ext uri="{BB962C8B-B14F-4D97-AF65-F5344CB8AC3E}">
        <p14:creationId xmlns:p14="http://schemas.microsoft.com/office/powerpoint/2010/main" val="360798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0B0685DC-0CEE-482C-8A89-7A85EECA3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AA2A8C-B0EA-498A-8EAB-3E57A14D7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527" y="685800"/>
            <a:ext cx="3649085" cy="52254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Pitanja za ponavljanje!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31628A5-06CF-426B-948A-59ED234C9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BE23CE-99F8-436C-9A73-B7DF7E44FB94}"/>
              </a:ext>
            </a:extLst>
          </p:cNvPr>
          <p:cNvSpPr txBox="1"/>
          <p:nvPr/>
        </p:nvSpPr>
        <p:spPr>
          <a:xfrm>
            <a:off x="1101554" y="685800"/>
            <a:ext cx="5970162" cy="522542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AutoNum type="arabicPeriod"/>
            </a:pP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U čijim radionicama su izrađena oružja koja su se tada koristila?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AutoNum type="arabicPeriod"/>
            </a:pP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Što razabiremo iz Konstaninova izvješća?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AutoNum type="arabicPeriod"/>
            </a:pP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S kojim oružjima su Hrvatski ratnici ratovali?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D902729-F83B-46AA-B572-057BD32A6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6041" y="1871831"/>
            <a:ext cx="0" cy="320040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5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B3FCA470-BC02-1E41-BFD4-29C230279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19" y="942108"/>
            <a:ext cx="3256550" cy="4969113"/>
          </a:xfrm>
        </p:spPr>
        <p:txBody>
          <a:bodyPr anchor="ctr">
            <a:normAutofit/>
          </a:bodyPr>
          <a:lstStyle/>
          <a:p>
            <a:r>
              <a:rPr lang="hr-HR">
                <a:solidFill>
                  <a:schemeClr val="tx2">
                    <a:lumMod val="75000"/>
                  </a:schemeClr>
                </a:solidFill>
              </a:rPr>
              <a:t>Literatura</a:t>
            </a:r>
            <a:endParaRPr lang="sr-Latn-R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B6F9500-3946-4E4D-A623-0F5ECD396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9062" y="942108"/>
            <a:ext cx="6455549" cy="496911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RS" sz="2800">
                <a:solidFill>
                  <a:schemeClr val="tx2">
                    <a:lumMod val="75000"/>
                  </a:schemeClr>
                </a:solidFill>
              </a:rPr>
              <a:t>Udžbenik iz </a:t>
            </a:r>
            <a:r>
              <a:rPr lang="sr-Latn-RS" sz="2800" err="1">
                <a:solidFill>
                  <a:schemeClr val="tx2">
                    <a:lumMod val="75000"/>
                  </a:schemeClr>
                </a:solidFill>
              </a:rPr>
              <a:t>povijesti</a:t>
            </a:r>
            <a:r>
              <a:rPr lang="sr-Latn-RS" sz="2800">
                <a:solidFill>
                  <a:schemeClr val="tx2">
                    <a:lumMod val="75000"/>
                  </a:schemeClr>
                </a:solidFill>
              </a:rPr>
              <a:t> za šesti razred osnovne škole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93D8216-B6CF-3B4E-9D41-FB3C279ED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492" y="3219471"/>
            <a:ext cx="8915399" cy="1468800"/>
          </a:xfrm>
        </p:spPr>
        <p:txBody>
          <a:bodyPr>
            <a:noAutofit/>
          </a:bodyPr>
          <a:lstStyle/>
          <a:p>
            <a:r>
              <a:rPr lang="hr-HR" sz="9600"/>
              <a:t>Hvala na pažnji&lt;3!</a:t>
            </a:r>
            <a:endParaRPr lang="sr-Latn-RS" sz="9600"/>
          </a:p>
        </p:txBody>
      </p:sp>
    </p:spTree>
    <p:extLst>
      <p:ext uri="{BB962C8B-B14F-4D97-AF65-F5344CB8AC3E}">
        <p14:creationId xmlns:p14="http://schemas.microsoft.com/office/powerpoint/2010/main" val="190062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9</Slides>
  <Notes>0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Wisp</vt:lpstr>
      <vt:lpstr>Hrvatska vojska I njezini ratnici u srednjem vijeku</vt:lpstr>
      <vt:lpstr>Hrvatska vojska</vt:lpstr>
      <vt:lpstr>Oružje</vt:lpstr>
      <vt:lpstr>Utjecaj Franačke na razvoj hrvatske države</vt:lpstr>
      <vt:lpstr>Zaključak</vt:lpstr>
      <vt:lpstr>Ova tema je bitna…</vt:lpstr>
      <vt:lpstr>Pitanja za ponavljanje!</vt:lpstr>
      <vt:lpstr>Literatura</vt:lpstr>
      <vt:lpstr>Hvala na pažnji&lt;3!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55</cp:revision>
  <dcterms:created xsi:type="dcterms:W3CDTF">2021-11-26T12:43:23Z</dcterms:created>
  <dcterms:modified xsi:type="dcterms:W3CDTF">2021-11-26T15:40:37Z</dcterms:modified>
</cp:coreProperties>
</file>